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8"/>
  </p:notesMasterIdLst>
  <p:sldIdLst>
    <p:sldId id="737" r:id="rId3"/>
    <p:sldId id="490" r:id="rId4"/>
    <p:sldId id="655" r:id="rId5"/>
    <p:sldId id="656" r:id="rId6"/>
    <p:sldId id="661" r:id="rId7"/>
    <p:sldId id="675" r:id="rId8"/>
    <p:sldId id="674" r:id="rId9"/>
    <p:sldId id="662" r:id="rId10"/>
    <p:sldId id="663" r:id="rId11"/>
    <p:sldId id="688" r:id="rId12"/>
    <p:sldId id="703" r:id="rId13"/>
    <p:sldId id="672" r:id="rId14"/>
    <p:sldId id="690" r:id="rId15"/>
    <p:sldId id="694" r:id="rId16"/>
    <p:sldId id="689" r:id="rId17"/>
    <p:sldId id="687" r:id="rId18"/>
    <p:sldId id="728" r:id="rId19"/>
    <p:sldId id="718" r:id="rId20"/>
    <p:sldId id="682" r:id="rId21"/>
    <p:sldId id="704" r:id="rId22"/>
    <p:sldId id="700" r:id="rId23"/>
    <p:sldId id="701" r:id="rId24"/>
    <p:sldId id="702" r:id="rId25"/>
    <p:sldId id="726" r:id="rId26"/>
    <p:sldId id="731" r:id="rId27"/>
    <p:sldId id="732" r:id="rId28"/>
    <p:sldId id="719" r:id="rId29"/>
    <p:sldId id="727" r:id="rId30"/>
    <p:sldId id="721" r:id="rId31"/>
    <p:sldId id="722" r:id="rId32"/>
    <p:sldId id="723" r:id="rId33"/>
    <p:sldId id="652" r:id="rId34"/>
    <p:sldId id="730" r:id="rId35"/>
    <p:sldId id="513" r:id="rId36"/>
    <p:sldId id="679" r:id="rId37"/>
  </p:sldIdLst>
  <p:sldSz cx="9144000" cy="6858000" type="screen4x3"/>
  <p:notesSz cx="7008813" cy="9294813"/>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521415D9-36F7-43E2-AB2F-B90AF26B5E84}">
      <p14:sectionLst xmlns:p14="http://schemas.microsoft.com/office/powerpoint/2010/main">
        <p14:section name="Default Section" id="{1598116E-2910-477A-9452-27F5DA96FAFE}">
          <p14:sldIdLst>
            <p14:sldId id="737"/>
            <p14:sldId id="490"/>
            <p14:sldId id="655"/>
            <p14:sldId id="656"/>
            <p14:sldId id="661"/>
            <p14:sldId id="675"/>
            <p14:sldId id="674"/>
            <p14:sldId id="662"/>
            <p14:sldId id="663"/>
            <p14:sldId id="688"/>
            <p14:sldId id="703"/>
            <p14:sldId id="672"/>
            <p14:sldId id="690"/>
            <p14:sldId id="694"/>
            <p14:sldId id="689"/>
            <p14:sldId id="687"/>
            <p14:sldId id="728"/>
            <p14:sldId id="718"/>
            <p14:sldId id="682"/>
            <p14:sldId id="704"/>
            <p14:sldId id="700"/>
            <p14:sldId id="701"/>
            <p14:sldId id="702"/>
            <p14:sldId id="726"/>
            <p14:sldId id="731"/>
            <p14:sldId id="732"/>
            <p14:sldId id="719"/>
            <p14:sldId id="727"/>
            <p14:sldId id="721"/>
            <p14:sldId id="722"/>
            <p14:sldId id="723"/>
            <p14:sldId id="652"/>
            <p14:sldId id="730"/>
            <p14:sldId id="513"/>
            <p14:sldId id="679"/>
          </p14:sldIdLst>
        </p14:section>
        <p14:section name="Untitled Section" id="{D12DDFF8-44F5-466E-8DAF-713445821D36}">
          <p14:sldIdLst/>
        </p14:section>
      </p14:sectionLst>
    </p:ext>
    <p:ext uri="{EFAFB233-063F-42B5-8137-9DF3F51BA10A}">
      <p15:sldGuideLst xmlns:p15="http://schemas.microsoft.com/office/powerpoint/2012/main">
        <p15:guide id="1" orient="horz" pos="2183"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0015"/>
    <a:srgbClr val="660033"/>
    <a:srgbClr val="FFFFBD"/>
    <a:srgbClr val="FFFFFF"/>
    <a:srgbClr val="F6F0EE"/>
    <a:srgbClr val="EFFEBE"/>
    <a:srgbClr val="FEEDBE"/>
    <a:srgbClr val="540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49" autoAdjust="0"/>
    <p:restoredTop sz="86387" autoAdjust="0"/>
  </p:normalViewPr>
  <p:slideViewPr>
    <p:cSldViewPr snapToGrid="0" showGuides="1">
      <p:cViewPr>
        <p:scale>
          <a:sx n="95" d="100"/>
          <a:sy n="95" d="100"/>
        </p:scale>
        <p:origin x="984" y="-130"/>
      </p:cViewPr>
      <p:guideLst>
        <p:guide orient="horz" pos="2183"/>
        <p:guide pos="2880"/>
      </p:guideLst>
    </p:cSldViewPr>
  </p:slideViewPr>
  <p:outlineViewPr>
    <p:cViewPr>
      <p:scale>
        <a:sx n="33" d="100"/>
        <a:sy n="33" d="100"/>
      </p:scale>
      <p:origin x="0" y="-12576"/>
    </p:cViewPr>
  </p:outlineViewPr>
  <p:notesTextViewPr>
    <p:cViewPr>
      <p:scale>
        <a:sx n="3" d="2"/>
        <a:sy n="3" d="2"/>
      </p:scale>
      <p:origin x="0" y="0"/>
    </p:cViewPr>
  </p:notesTextViewPr>
  <p:sorterViewPr>
    <p:cViewPr varScale="1">
      <p:scale>
        <a:sx n="1" d="1"/>
        <a:sy n="1" d="1"/>
      </p:scale>
      <p:origin x="0" y="-298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037787" cy="465059"/>
          </a:xfrm>
          <a:prstGeom prst="rect">
            <a:avLst/>
          </a:prstGeom>
        </p:spPr>
        <p:txBody>
          <a:bodyPr vert="horz" lIns="91390" tIns="45696" rIns="91390" bIns="45696" rtlCol="0"/>
          <a:lstStyle>
            <a:lvl1pPr algn="l">
              <a:defRPr sz="1200"/>
            </a:lvl1pPr>
          </a:lstStyle>
          <a:p>
            <a:endParaRPr lang="en-US" dirty="0"/>
          </a:p>
        </p:txBody>
      </p:sp>
      <p:sp>
        <p:nvSpPr>
          <p:cNvPr id="3" name="Date Placeholder 2"/>
          <p:cNvSpPr>
            <a:spLocks noGrp="1"/>
          </p:cNvSpPr>
          <p:nvPr>
            <p:ph type="dt" idx="1"/>
          </p:nvPr>
        </p:nvSpPr>
        <p:spPr>
          <a:xfrm>
            <a:off x="3969443" y="1"/>
            <a:ext cx="3037787" cy="465059"/>
          </a:xfrm>
          <a:prstGeom prst="rect">
            <a:avLst/>
          </a:prstGeom>
        </p:spPr>
        <p:txBody>
          <a:bodyPr vert="horz" lIns="91390" tIns="45696" rIns="91390" bIns="45696" rtlCol="0"/>
          <a:lstStyle>
            <a:lvl1pPr algn="r">
              <a:defRPr sz="1200"/>
            </a:lvl1pPr>
          </a:lstStyle>
          <a:p>
            <a:fld id="{BCD28209-9960-469C-9253-A3BF11ED36C3}" type="datetimeFigureOut">
              <a:rPr lang="en-US" smtClean="0"/>
              <a:pPr/>
              <a:t>5/24/2019</a:t>
            </a:fld>
            <a:endParaRPr lang="en-US" dirty="0"/>
          </a:p>
        </p:txBody>
      </p:sp>
      <p:sp>
        <p:nvSpPr>
          <p:cNvPr id="4" name="Slide Image Placeholder 3"/>
          <p:cNvSpPr>
            <a:spLocks noGrp="1" noRot="1" noChangeAspect="1"/>
          </p:cNvSpPr>
          <p:nvPr>
            <p:ph type="sldImg" idx="2"/>
          </p:nvPr>
        </p:nvSpPr>
        <p:spPr>
          <a:xfrm>
            <a:off x="1179513" y="696913"/>
            <a:ext cx="4649787" cy="3486150"/>
          </a:xfrm>
          <a:prstGeom prst="rect">
            <a:avLst/>
          </a:prstGeom>
          <a:noFill/>
          <a:ln w="12700">
            <a:solidFill>
              <a:prstClr val="black"/>
            </a:solidFill>
          </a:ln>
        </p:spPr>
        <p:txBody>
          <a:bodyPr vert="horz" lIns="91390" tIns="45696" rIns="91390" bIns="45696" rtlCol="0" anchor="ctr"/>
          <a:lstStyle/>
          <a:p>
            <a:endParaRPr lang="en-US" dirty="0"/>
          </a:p>
        </p:txBody>
      </p:sp>
      <p:sp>
        <p:nvSpPr>
          <p:cNvPr id="5" name="Notes Placeholder 4"/>
          <p:cNvSpPr>
            <a:spLocks noGrp="1"/>
          </p:cNvSpPr>
          <p:nvPr>
            <p:ph type="body" sz="quarter" idx="3"/>
          </p:nvPr>
        </p:nvSpPr>
        <p:spPr>
          <a:xfrm>
            <a:off x="701519" y="4415674"/>
            <a:ext cx="5605781" cy="4182349"/>
          </a:xfrm>
          <a:prstGeom prst="rect">
            <a:avLst/>
          </a:prstGeom>
        </p:spPr>
        <p:txBody>
          <a:bodyPr vert="horz" lIns="91390" tIns="45696" rIns="91390" bIns="4569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828167"/>
            <a:ext cx="3037787" cy="465059"/>
          </a:xfrm>
          <a:prstGeom prst="rect">
            <a:avLst/>
          </a:prstGeom>
        </p:spPr>
        <p:txBody>
          <a:bodyPr vert="horz" lIns="91390" tIns="45696" rIns="91390" bIns="4569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9443" y="8828167"/>
            <a:ext cx="3037787" cy="465059"/>
          </a:xfrm>
          <a:prstGeom prst="rect">
            <a:avLst/>
          </a:prstGeom>
        </p:spPr>
        <p:txBody>
          <a:bodyPr vert="horz" lIns="91390" tIns="45696" rIns="91390" bIns="45696" rtlCol="0" anchor="b"/>
          <a:lstStyle>
            <a:lvl1pPr algn="r">
              <a:defRPr sz="1200"/>
            </a:lvl1pPr>
          </a:lstStyle>
          <a:p>
            <a:fld id="{21CA787D-4D38-44A8-96B1-6CCCCDA0A965}" type="slidenum">
              <a:rPr lang="en-US" smtClean="0"/>
              <a:pPr/>
              <a:t>‹#›</a:t>
            </a:fld>
            <a:endParaRPr lang="en-US" dirty="0"/>
          </a:p>
        </p:txBody>
      </p:sp>
    </p:spTree>
    <p:extLst>
      <p:ext uri="{BB962C8B-B14F-4D97-AF65-F5344CB8AC3E}">
        <p14:creationId xmlns:p14="http://schemas.microsoft.com/office/powerpoint/2010/main" val="1049798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CA787D-4D38-44A8-96B1-6CCCCDA0A965}" type="slidenum">
              <a:rPr lang="en-US" smtClean="0"/>
              <a:pPr/>
              <a:t>3</a:t>
            </a:fld>
            <a:endParaRPr lang="en-US" dirty="0"/>
          </a:p>
        </p:txBody>
      </p:sp>
    </p:spTree>
    <p:extLst>
      <p:ext uri="{BB962C8B-B14F-4D97-AF65-F5344CB8AC3E}">
        <p14:creationId xmlns:p14="http://schemas.microsoft.com/office/powerpoint/2010/main" val="2319764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CA787D-4D38-44A8-96B1-6CCCCDA0A965}" type="slidenum">
              <a:rPr lang="en-US" smtClean="0"/>
              <a:pPr/>
              <a:t>25</a:t>
            </a:fld>
            <a:endParaRPr lang="en-US" dirty="0"/>
          </a:p>
        </p:txBody>
      </p:sp>
    </p:spTree>
    <p:extLst>
      <p:ext uri="{BB962C8B-B14F-4D97-AF65-F5344CB8AC3E}">
        <p14:creationId xmlns:p14="http://schemas.microsoft.com/office/powerpoint/2010/main" val="2718929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831" lvl="1" indent="-342831">
              <a:buFont typeface="Arial" panose="020B0604020202020204" pitchFamily="34" charset="0"/>
              <a:buChar char="•"/>
            </a:pPr>
            <a:r>
              <a:rPr lang="en-US" sz="3200" dirty="0"/>
              <a:t>Before you unleash a talented (and expensive) design team on a project, make sure you are solving the right (best) problem. </a:t>
            </a:r>
            <a:endParaRPr lang="en-US" dirty="0"/>
          </a:p>
          <a:p>
            <a:r>
              <a:rPr lang="en-US" dirty="0"/>
              <a:t>In large company- “scrub” your requirements.</a:t>
            </a:r>
          </a:p>
          <a:p>
            <a:pPr lvl="1"/>
            <a:r>
              <a:rPr lang="en-US" dirty="0"/>
              <a:t>Senior Design will include more details here.</a:t>
            </a:r>
          </a:p>
          <a:p>
            <a:pPr lvl="1">
              <a:buNone/>
            </a:pPr>
            <a:endParaRPr lang="en-US" dirty="0"/>
          </a:p>
          <a:p>
            <a:r>
              <a:rPr lang="en-US" dirty="0"/>
              <a:t> In a small company- make sure you’re making things someone else wants to buy. </a:t>
            </a:r>
          </a:p>
          <a:p>
            <a:pPr lvl="1"/>
            <a:r>
              <a:rPr lang="en-US" dirty="0"/>
              <a:t>XX% of all businesses fail because there isn’t a market for their cool new project. </a:t>
            </a:r>
          </a:p>
          <a:p>
            <a:endParaRPr lang="en-US" dirty="0"/>
          </a:p>
        </p:txBody>
      </p:sp>
      <p:sp>
        <p:nvSpPr>
          <p:cNvPr id="4" name="Slide Number Placeholder 3"/>
          <p:cNvSpPr>
            <a:spLocks noGrp="1"/>
          </p:cNvSpPr>
          <p:nvPr>
            <p:ph type="sldNum" sz="quarter" idx="10"/>
          </p:nvPr>
        </p:nvSpPr>
        <p:spPr/>
        <p:txBody>
          <a:bodyPr/>
          <a:lstStyle/>
          <a:p>
            <a:fld id="{EB99EC46-BD45-43B3-8125-87132E7974E6}" type="slidenum">
              <a:rPr lang="en-US" smtClean="0"/>
              <a:pPr/>
              <a:t>28</a:t>
            </a:fld>
            <a:endParaRPr lang="en-US" dirty="0"/>
          </a:p>
        </p:txBody>
      </p:sp>
    </p:spTree>
    <p:extLst>
      <p:ext uri="{BB962C8B-B14F-4D97-AF65-F5344CB8AC3E}">
        <p14:creationId xmlns:p14="http://schemas.microsoft.com/office/powerpoint/2010/main" val="889729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CA787D-4D38-44A8-96B1-6CCCCDA0A965}" type="slidenum">
              <a:rPr lang="en-US" smtClean="0"/>
              <a:pPr/>
              <a:t>29</a:t>
            </a:fld>
            <a:endParaRPr lang="en-US" dirty="0"/>
          </a:p>
        </p:txBody>
      </p:sp>
    </p:spTree>
    <p:extLst>
      <p:ext uri="{BB962C8B-B14F-4D97-AF65-F5344CB8AC3E}">
        <p14:creationId xmlns:p14="http://schemas.microsoft.com/office/powerpoint/2010/main" val="50451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Adjacent Possible</a:t>
            </a:r>
          </a:p>
          <a:p>
            <a:r>
              <a:rPr lang="en-US" dirty="0"/>
              <a:t>The adjacent possible innovations come from the first-order combination of what’s already available (“spare parts”).</a:t>
            </a:r>
          </a:p>
          <a:p>
            <a:r>
              <a:rPr lang="en-US" dirty="0"/>
              <a:t>The inventions whose raw material is not available are ahead of their time and fail to materialize.</a:t>
            </a:r>
          </a:p>
          <a:p>
            <a:r>
              <a:rPr lang="en-US" dirty="0"/>
              <a:t>YouTube succeeded in 2005, it would have failed, if launched, in 1995.</a:t>
            </a:r>
          </a:p>
          <a:p>
            <a:r>
              <a:rPr lang="en-US" dirty="0"/>
              <a:t>The environments where the adjacent possible can be explored lead to good innovation.</a:t>
            </a:r>
          </a:p>
          <a:p>
            <a:r>
              <a:rPr lang="en-US" dirty="0"/>
              <a:t>Challenging problems don’t define their adjacent possible in a clear way. A good solution combines what’s available to solve the problem.</a:t>
            </a:r>
          </a:p>
        </p:txBody>
      </p:sp>
      <p:sp>
        <p:nvSpPr>
          <p:cNvPr id="4" name="Slide Number Placeholder 3"/>
          <p:cNvSpPr>
            <a:spLocks noGrp="1"/>
          </p:cNvSpPr>
          <p:nvPr>
            <p:ph type="sldNum" sz="quarter" idx="10"/>
          </p:nvPr>
        </p:nvSpPr>
        <p:spPr/>
        <p:txBody>
          <a:bodyPr/>
          <a:lstStyle/>
          <a:p>
            <a:fld id="{21CA787D-4D38-44A8-96B1-6CCCCDA0A965}" type="slidenum">
              <a:rPr lang="en-US" smtClean="0"/>
              <a:pPr/>
              <a:t>35</a:t>
            </a:fld>
            <a:endParaRPr lang="en-US" dirty="0"/>
          </a:p>
        </p:txBody>
      </p:sp>
    </p:spTree>
    <p:extLst>
      <p:ext uri="{BB962C8B-B14F-4D97-AF65-F5344CB8AC3E}">
        <p14:creationId xmlns:p14="http://schemas.microsoft.com/office/powerpoint/2010/main" val="2243206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1981 the U.S. Air Force developed a requirement for an Advanced Tactical Fighter (ATF) as a new air superiority fighter to replace the F-15 Eagle and F-16 Fighting Falcon. Code named "Senior Sky", this program was influenced by the emerging worldwide threats…. Prime contractor Lockheed Martin Aeronautics manufactured the majority of the airframe and performed final assembly at Dobbins Air Reserve Base in Marietta, Georgia; program partner Boeing Defense, Space &amp; Security provided additional airframe components as well as avionics integration and training systems.[19] F-22 production was split up over many subcontractors across 46 states to increase Congressional support,[20][21] though this production split may have contributed to increased costs and delays.[22] Many capabilities were deferred to post-service upgrades, reducing the initial cost but increasing total program cost.[23] Production supported over 1,000 subcontractors and suppliers and up to 95,000 jobs.[24]</a:t>
            </a:r>
          </a:p>
        </p:txBody>
      </p:sp>
      <p:sp>
        <p:nvSpPr>
          <p:cNvPr id="4" name="Slide Number Placeholder 3"/>
          <p:cNvSpPr>
            <a:spLocks noGrp="1"/>
          </p:cNvSpPr>
          <p:nvPr>
            <p:ph type="sldNum" sz="quarter" idx="10"/>
          </p:nvPr>
        </p:nvSpPr>
        <p:spPr/>
        <p:txBody>
          <a:bodyPr/>
          <a:lstStyle/>
          <a:p>
            <a:fld id="{EB99EC46-BD45-43B3-8125-87132E7974E6}" type="slidenum">
              <a:rPr lang="en-US" smtClean="0"/>
              <a:pPr/>
              <a:t>4</a:t>
            </a:fld>
            <a:endParaRPr lang="en-US" dirty="0"/>
          </a:p>
        </p:txBody>
      </p:sp>
    </p:spTree>
    <p:extLst>
      <p:ext uri="{BB962C8B-B14F-4D97-AF65-F5344CB8AC3E}">
        <p14:creationId xmlns:p14="http://schemas.microsoft.com/office/powerpoint/2010/main" val="10797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Engineering design is the process of devising a system, component, or process to meet desired needs. It is a decision-making process (often iterative), in which the basic science and mathematics and engineering sciences are applied to convert resources optimally to meet a stated objective. Among the fundamental elements of the design process are the establishment of objectives and criteria, synthesis, analysis, construction, testing and evaluation. The engineering design component of a curriculum must include most of the following features: development of student creativity, use of open-ended problems, development and use of modern design theory and methodology, formulation of design problem statements and specification, consideration of alternative solutions, feasibility considerations, production processes, concurrent engineering design, and detailed system description. Further it is essential to include a variety of realistic constraints, such as economic factors, safety, reliability, aesthetics, ethics and social impact." Elsewhere in the ABET criteria for accreditation, they stress the use of teams in solving problems and performing designs.</a:t>
            </a:r>
          </a:p>
        </p:txBody>
      </p:sp>
      <p:sp>
        <p:nvSpPr>
          <p:cNvPr id="4" name="Slide Number Placeholder 3"/>
          <p:cNvSpPr>
            <a:spLocks noGrp="1"/>
          </p:cNvSpPr>
          <p:nvPr>
            <p:ph type="sldNum" sz="quarter" idx="10"/>
          </p:nvPr>
        </p:nvSpPr>
        <p:spPr/>
        <p:txBody>
          <a:bodyPr/>
          <a:lstStyle/>
          <a:p>
            <a:fld id="{21CA787D-4D38-44A8-96B1-6CCCCDA0A965}" type="slidenum">
              <a:rPr lang="en-US" smtClean="0"/>
              <a:pPr/>
              <a:t>5</a:t>
            </a:fld>
            <a:endParaRPr lang="en-US" dirty="0"/>
          </a:p>
        </p:txBody>
      </p:sp>
    </p:spTree>
    <p:extLst>
      <p:ext uri="{BB962C8B-B14F-4D97-AF65-F5344CB8AC3E}">
        <p14:creationId xmlns:p14="http://schemas.microsoft.com/office/powerpoint/2010/main" val="1599840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Kern Entrepreneurial Engineering Network.</a:t>
            </a:r>
          </a:p>
          <a:p>
            <a:pPr lvl="1"/>
            <a:r>
              <a:rPr lang="en-US" sz="2000" i="1" dirty="0"/>
              <a:t>Mindset</a:t>
            </a:r>
            <a:r>
              <a:rPr lang="en-US" sz="2000" dirty="0"/>
              <a:t> is a set of attitudes and dispositions</a:t>
            </a:r>
          </a:p>
          <a:p>
            <a:pPr lvl="1"/>
            <a:r>
              <a:rPr lang="en-US" sz="2000" i="1" dirty="0"/>
              <a:t>Entrepreneurship</a:t>
            </a:r>
            <a:r>
              <a:rPr lang="en-US" sz="2000" dirty="0"/>
              <a:t> is the process of designing a new business, i.e. a startup company offering a product, process or service. </a:t>
            </a:r>
            <a:r>
              <a:rPr lang="en-US" sz="1600" dirty="0"/>
              <a:t>(Wikipedia)</a:t>
            </a:r>
            <a:endParaRPr lang="en-US" sz="2000" dirty="0"/>
          </a:p>
          <a:p>
            <a:endParaRPr lang="en-US" dirty="0"/>
          </a:p>
          <a:p>
            <a:r>
              <a:rPr lang="en-US" dirty="0"/>
              <a:t>Question for the students Why is the</a:t>
            </a:r>
            <a:r>
              <a:rPr lang="en-US" baseline="0" dirty="0"/>
              <a:t> entrepreneurial mindset</a:t>
            </a:r>
            <a:r>
              <a:rPr lang="en-US" dirty="0"/>
              <a:t> important?</a:t>
            </a:r>
          </a:p>
        </p:txBody>
      </p:sp>
      <p:sp>
        <p:nvSpPr>
          <p:cNvPr id="4" name="Slide Number Placeholder 3"/>
          <p:cNvSpPr>
            <a:spLocks noGrp="1"/>
          </p:cNvSpPr>
          <p:nvPr>
            <p:ph type="sldNum" sz="quarter" idx="10"/>
          </p:nvPr>
        </p:nvSpPr>
        <p:spPr/>
        <p:txBody>
          <a:bodyPr/>
          <a:lstStyle/>
          <a:p>
            <a:fld id="{EB99EC46-BD45-43B3-8125-87132E7974E6}" type="slidenum">
              <a:rPr lang="en-US" smtClean="0"/>
              <a:pPr/>
              <a:t>7</a:t>
            </a:fld>
            <a:endParaRPr lang="en-US" dirty="0"/>
          </a:p>
        </p:txBody>
      </p:sp>
    </p:spTree>
    <p:extLst>
      <p:ext uri="{BB962C8B-B14F-4D97-AF65-F5344CB8AC3E}">
        <p14:creationId xmlns:p14="http://schemas.microsoft.com/office/powerpoint/2010/main" val="2199372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currently, the costings for the first prototype at about 5,000 units is about $6.50. But we've got various - a couple of bearings in there that we hope to not need in the future.</a:t>
            </a:r>
          </a:p>
        </p:txBody>
      </p:sp>
      <p:sp>
        <p:nvSpPr>
          <p:cNvPr id="4" name="Slide Number Placeholder 3"/>
          <p:cNvSpPr>
            <a:spLocks noGrp="1"/>
          </p:cNvSpPr>
          <p:nvPr>
            <p:ph type="sldNum" sz="quarter" idx="10"/>
          </p:nvPr>
        </p:nvSpPr>
        <p:spPr/>
        <p:txBody>
          <a:bodyPr/>
          <a:lstStyle/>
          <a:p>
            <a:fld id="{21CA787D-4D38-44A8-96B1-6CCCCDA0A965}" type="slidenum">
              <a:rPr lang="en-US" smtClean="0"/>
              <a:pPr/>
              <a:t>9</a:t>
            </a:fld>
            <a:endParaRPr lang="en-US" dirty="0"/>
          </a:p>
        </p:txBody>
      </p:sp>
    </p:spTree>
    <p:extLst>
      <p:ext uri="{BB962C8B-B14F-4D97-AF65-F5344CB8AC3E}">
        <p14:creationId xmlns:p14="http://schemas.microsoft.com/office/powerpoint/2010/main" val="1540534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FA768E1B-E6BA-49B8-B469-DDAFECF4D000}" type="slidenum">
              <a:rPr lang="en-US" smtClean="0"/>
              <a:t>13</a:t>
            </a:fld>
            <a:endParaRPr lang="en-US" dirty="0"/>
          </a:p>
        </p:txBody>
      </p:sp>
    </p:spTree>
    <p:extLst>
      <p:ext uri="{BB962C8B-B14F-4D97-AF65-F5344CB8AC3E}">
        <p14:creationId xmlns:p14="http://schemas.microsoft.com/office/powerpoint/2010/main" val="91416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CA787D-4D38-44A8-96B1-6CCCCDA0A965}" type="slidenum">
              <a:rPr lang="en-US" smtClean="0"/>
              <a:pPr/>
              <a:t>14</a:t>
            </a:fld>
            <a:endParaRPr lang="en-US" dirty="0"/>
          </a:p>
        </p:txBody>
      </p:sp>
    </p:spTree>
    <p:extLst>
      <p:ext uri="{BB962C8B-B14F-4D97-AF65-F5344CB8AC3E}">
        <p14:creationId xmlns:p14="http://schemas.microsoft.com/office/powerpoint/2010/main" val="3898200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Engineering design is the process of devising a system, component, or process to meet desired needs. It is a decision-making process (often iterative), in which the basic science and mathematics and engineering sciences are applied to convert resources optimally to meet a stated objective. Among the fundamental elements of the design process are the establishment of objectives and criteria, synthesis, analysis, construction, testing and evaluation. The engineering design component of a curriculum must include most of the following features: development of student creativity, use of open-ended problems, development and use of modern design theory and methodology, formulation of design problem statements and specification, consideration of alternative solutions, feasibility considerations, production processes, concurrent engineering design, and detailed system description. Further it is essential to include a variety of realistic constraints, such as economic factors, safety, reliability, aesthetics, ethics and social impact." Elsewhere in the ABET criteria for accreditation, they stress the use of teams in solving problems and performing designs.</a:t>
            </a:r>
          </a:p>
        </p:txBody>
      </p:sp>
      <p:sp>
        <p:nvSpPr>
          <p:cNvPr id="4" name="Slide Number Placeholder 3"/>
          <p:cNvSpPr>
            <a:spLocks noGrp="1"/>
          </p:cNvSpPr>
          <p:nvPr>
            <p:ph type="sldNum" sz="quarter" idx="10"/>
          </p:nvPr>
        </p:nvSpPr>
        <p:spPr/>
        <p:txBody>
          <a:bodyPr/>
          <a:lstStyle/>
          <a:p>
            <a:fld id="{21CA787D-4D38-44A8-96B1-6CCCCDA0A965}" type="slidenum">
              <a:rPr lang="en-US" smtClean="0"/>
              <a:pPr/>
              <a:t>15</a:t>
            </a:fld>
            <a:endParaRPr lang="en-US" dirty="0"/>
          </a:p>
        </p:txBody>
      </p:sp>
    </p:spTree>
    <p:extLst>
      <p:ext uri="{BB962C8B-B14F-4D97-AF65-F5344CB8AC3E}">
        <p14:creationId xmlns:p14="http://schemas.microsoft.com/office/powerpoint/2010/main" val="311210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CA787D-4D38-44A8-96B1-6CCCCDA0A965}" type="slidenum">
              <a:rPr lang="en-US" smtClean="0"/>
              <a:pPr/>
              <a:t>23</a:t>
            </a:fld>
            <a:endParaRPr lang="en-US" dirty="0"/>
          </a:p>
        </p:txBody>
      </p:sp>
    </p:spTree>
    <p:extLst>
      <p:ext uri="{BB962C8B-B14F-4D97-AF65-F5344CB8AC3E}">
        <p14:creationId xmlns:p14="http://schemas.microsoft.com/office/powerpoint/2010/main" val="314400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41F27AB6-9852-4F43-9857-725D79DC4C28}"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82EFB1B7-AD2B-4391-B8D6-8FBA190518E5}" type="datetimeFigureOut">
              <a:rPr lang="en-US" altLang="en-US"/>
              <a:pPr/>
              <a:t>5/24/2019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ED86E023-870B-4213-ADDF-F4B63E794821}" type="slidenum">
              <a:rPr lang="en-US" altLang="en-US"/>
              <a:pPr/>
              <a:t>‹#›</a:t>
            </a:fld>
            <a:endParaRPr lang="en-US" altLang="en-US" dirty="0"/>
          </a:p>
        </p:txBody>
      </p:sp>
    </p:spTree>
    <p:extLst>
      <p:ext uri="{BB962C8B-B14F-4D97-AF65-F5344CB8AC3E}">
        <p14:creationId xmlns:p14="http://schemas.microsoft.com/office/powerpoint/2010/main" val="131155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7E91257-0B60-4400-83C9-70E3C22A8994}" type="datetimeFigureOut">
              <a:rPr lang="en-US" altLang="en-US"/>
              <a:pPr/>
              <a:t>5/24/2019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BEE0E1E1-FA86-4700-AD38-105ABBB2542B}" type="slidenum">
              <a:rPr lang="en-US" altLang="en-US"/>
              <a:pPr/>
              <a:t>‹#›</a:t>
            </a:fld>
            <a:endParaRPr lang="en-US" altLang="en-US" dirty="0"/>
          </a:p>
        </p:txBody>
      </p:sp>
    </p:spTree>
    <p:extLst>
      <p:ext uri="{BB962C8B-B14F-4D97-AF65-F5344CB8AC3E}">
        <p14:creationId xmlns:p14="http://schemas.microsoft.com/office/powerpoint/2010/main" val="4153181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B60E6E1-6188-4CEF-B88A-CCF8FCFDBD08}" type="datetimeFigureOut">
              <a:rPr lang="en-US" altLang="en-US"/>
              <a:pPr/>
              <a:t>5/24/2019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972EE7F4-6877-42AD-9293-408D22146C5F}" type="slidenum">
              <a:rPr lang="en-US" altLang="en-US"/>
              <a:pPr/>
              <a:t>‹#›</a:t>
            </a:fld>
            <a:endParaRPr lang="en-US" altLang="en-US" dirty="0"/>
          </a:p>
        </p:txBody>
      </p:sp>
    </p:spTree>
    <p:extLst>
      <p:ext uri="{BB962C8B-B14F-4D97-AF65-F5344CB8AC3E}">
        <p14:creationId xmlns:p14="http://schemas.microsoft.com/office/powerpoint/2010/main" val="1273913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41F27AB6-9852-4F43-9857-725D79DC4C28}"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18C09C1B-FD77-4520-966D-F0CCA043E99C}"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1BD5FFF6-9D52-4051-B1F2-8314C741CA20}"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4DCC1BFA-8B8B-4C2D-911D-C6A954DFB69D}"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fld id="{3BAD0B75-0F85-433D-9885-A4FDC245F410}"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fld id="{BFDC7F09-ECB6-40B9-BAFB-42DDB0953D2E}"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fld id="{AA1EC513-C3D0-4065-8642-60279AB7DCB4}"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fld id="{B286A3E0-2F71-4674-9A81-831DFBD54091}" type="datetimeFigureOut">
              <a:rPr lang="en-US" altLang="en-US"/>
              <a:pPr/>
              <a:t>5/24/2019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314CB246-05C9-4700-A455-7A1A1F4C8A48}" type="slidenum">
              <a:rPr lang="en-US" altLang="en-US"/>
              <a:pPr/>
              <a:t>‹#›</a:t>
            </a:fld>
            <a:endParaRPr lang="en-US" altLang="en-US" dirty="0"/>
          </a:p>
        </p:txBody>
      </p:sp>
    </p:spTree>
    <p:extLst>
      <p:ext uri="{BB962C8B-B14F-4D97-AF65-F5344CB8AC3E}">
        <p14:creationId xmlns:p14="http://schemas.microsoft.com/office/powerpoint/2010/main" val="3981570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5B4091DC-88D1-4B7F-B0F5-25DE39394BD0}"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A8D82573-4322-44B5-B0F9-8F2098BC9A16}"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5E12F256-21CF-47C0-AA9D-59B827ED7323}" type="slidenum">
              <a:rPr lang="en-US"/>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6F61C0E9-BDCF-4213-89CF-BFC2B24F71F3}" type="slidenum">
              <a:rPr lang="en-US"/>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sz="half" idx="1"/>
          </p:nvPr>
        </p:nvSpPr>
        <p:spPr>
          <a:xfrm>
            <a:off x="685800" y="1981200"/>
            <a:ext cx="3810000" cy="4114800"/>
          </a:xfrm>
        </p:spPr>
        <p:txBody>
          <a:bodyPr/>
          <a:lstStyle/>
          <a:p>
            <a:pPr lvl="0"/>
            <a:endParaRPr lang="en-US" noProof="0" dirty="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99616EC5-E5F0-423C-BFA6-050F3CB4DD7C}"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D7462C62-5144-4BFD-9205-B8313A4B1139}" type="datetimeFigureOut">
              <a:rPr lang="en-US" altLang="en-US"/>
              <a:pPr/>
              <a:t>5/24/2019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35517361-0E95-4A18-BC07-9BE3566E5B6B}" type="slidenum">
              <a:rPr lang="en-US" altLang="en-US"/>
              <a:pPr/>
              <a:t>‹#›</a:t>
            </a:fld>
            <a:endParaRPr lang="en-US" altLang="en-US" dirty="0"/>
          </a:p>
        </p:txBody>
      </p:sp>
    </p:spTree>
    <p:extLst>
      <p:ext uri="{BB962C8B-B14F-4D97-AF65-F5344CB8AC3E}">
        <p14:creationId xmlns:p14="http://schemas.microsoft.com/office/powerpoint/2010/main" val="2890917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4082D594-C020-41A2-8923-F7966B2F5FA4}" type="datetimeFigureOut">
              <a:rPr lang="en-US" altLang="en-US"/>
              <a:pPr/>
              <a:t>5/24/2019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3CC65490-0708-409B-BF06-902DF653FB0B}" type="slidenum">
              <a:rPr lang="en-US" altLang="en-US"/>
              <a:pPr/>
              <a:t>‹#›</a:t>
            </a:fld>
            <a:endParaRPr lang="en-US" altLang="en-US" dirty="0"/>
          </a:p>
        </p:txBody>
      </p:sp>
    </p:spTree>
    <p:extLst>
      <p:ext uri="{BB962C8B-B14F-4D97-AF65-F5344CB8AC3E}">
        <p14:creationId xmlns:p14="http://schemas.microsoft.com/office/powerpoint/2010/main" val="3043168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E311244E-B1A7-4250-98AD-2E230D5E055C}" type="datetimeFigureOut">
              <a:rPr lang="en-US" altLang="en-US"/>
              <a:pPr/>
              <a:t>5/24/2019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887B4975-9C13-4F26-95DC-0B9FB9999550}" type="slidenum">
              <a:rPr lang="en-US" altLang="en-US"/>
              <a:pPr/>
              <a:t>‹#›</a:t>
            </a:fld>
            <a:endParaRPr lang="en-US" altLang="en-US" dirty="0"/>
          </a:p>
        </p:txBody>
      </p:sp>
    </p:spTree>
    <p:extLst>
      <p:ext uri="{BB962C8B-B14F-4D97-AF65-F5344CB8AC3E}">
        <p14:creationId xmlns:p14="http://schemas.microsoft.com/office/powerpoint/2010/main" val="626876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B40AC797-C985-4BF3-BC93-E2CA990A9C07}" type="datetimeFigureOut">
              <a:rPr lang="en-US" altLang="en-US"/>
              <a:pPr/>
              <a:t>5/24/2019</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876B5D38-9EE6-4BCB-8442-3B25D1532BF9}" type="slidenum">
              <a:rPr lang="en-US" altLang="en-US"/>
              <a:pPr/>
              <a:t>‹#›</a:t>
            </a:fld>
            <a:endParaRPr lang="en-US" altLang="en-US" dirty="0"/>
          </a:p>
        </p:txBody>
      </p:sp>
    </p:spTree>
    <p:extLst>
      <p:ext uri="{BB962C8B-B14F-4D97-AF65-F5344CB8AC3E}">
        <p14:creationId xmlns:p14="http://schemas.microsoft.com/office/powerpoint/2010/main" val="2883026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D37E0832-1F0B-426B-A58B-6F804E86A2E5}" type="datetimeFigureOut">
              <a:rPr lang="en-US" altLang="en-US"/>
              <a:pPr/>
              <a:t>5/24/2019</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A6B600FB-4848-4946-B1EC-FC6748D62350}" type="slidenum">
              <a:rPr lang="en-US" altLang="en-US"/>
              <a:pPr/>
              <a:t>‹#›</a:t>
            </a:fld>
            <a:endParaRPr lang="en-US" altLang="en-US" dirty="0"/>
          </a:p>
        </p:txBody>
      </p:sp>
    </p:spTree>
    <p:extLst>
      <p:ext uri="{BB962C8B-B14F-4D97-AF65-F5344CB8AC3E}">
        <p14:creationId xmlns:p14="http://schemas.microsoft.com/office/powerpoint/2010/main" val="3758294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1C96991-8575-4D64-8F06-89138728BD8C}" type="datetimeFigureOut">
              <a:rPr lang="en-US" altLang="en-US"/>
              <a:pPr/>
              <a:t>5/24/2019</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E88A26C7-BE3D-48B9-B429-E4D85F34EAEE}" type="slidenum">
              <a:rPr lang="en-US" altLang="en-US"/>
              <a:pPr/>
              <a:t>‹#›</a:t>
            </a:fld>
            <a:endParaRPr lang="en-US" altLang="en-US" dirty="0"/>
          </a:p>
        </p:txBody>
      </p:sp>
    </p:spTree>
    <p:extLst>
      <p:ext uri="{BB962C8B-B14F-4D97-AF65-F5344CB8AC3E}">
        <p14:creationId xmlns:p14="http://schemas.microsoft.com/office/powerpoint/2010/main" val="1356223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DA2CB4D1-272D-4358-842E-0784CAECE355}" type="datetimeFigureOut">
              <a:rPr lang="en-US" altLang="en-US"/>
              <a:pPr/>
              <a:t>5/24/2019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BB5F2B0F-E27B-4854-82C4-7DE72D3C2170}" type="slidenum">
              <a:rPr lang="en-US" altLang="en-US"/>
              <a:pPr/>
              <a:t>‹#›</a:t>
            </a:fld>
            <a:endParaRPr lang="en-US" altLang="en-US" dirty="0"/>
          </a:p>
        </p:txBody>
      </p:sp>
    </p:spTree>
    <p:extLst>
      <p:ext uri="{BB962C8B-B14F-4D97-AF65-F5344CB8AC3E}">
        <p14:creationId xmlns:p14="http://schemas.microsoft.com/office/powerpoint/2010/main" val="356125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8" descr="bg.jpg"/>
          <p:cNvPicPr>
            <a:picLocks noChangeAspect="1"/>
          </p:cNvPicPr>
          <p:nvPr userDrawn="1"/>
        </p:nvPicPr>
        <p:blipFill>
          <a:blip r:embed="rId14" cstate="screen"/>
          <a:srcRect/>
          <a:stretch>
            <a:fillRect/>
          </a:stretch>
        </p:blipFill>
        <p:spPr bwMode="auto">
          <a:xfrm>
            <a:off x="0" y="0"/>
            <a:ext cx="9144000" cy="6858000"/>
          </a:xfrm>
          <a:prstGeom prst="rect">
            <a:avLst/>
          </a:prstGeom>
          <a:noFill/>
          <a:ln w="9525">
            <a:noFill/>
            <a:miter lim="800000"/>
            <a:headEnd/>
            <a:tailEnd/>
          </a:ln>
        </p:spPr>
      </p:pic>
      <p:sp>
        <p:nvSpPr>
          <p:cNvPr id="1026" name="Title Placeholder 1"/>
          <p:cNvSpPr>
            <a:spLocks noGrp="1"/>
          </p:cNvSpPr>
          <p:nvPr>
            <p:ph type="title"/>
          </p:nvPr>
        </p:nvSpPr>
        <p:spPr bwMode="auto">
          <a:xfrm>
            <a:off x="457200" y="3703"/>
            <a:ext cx="8229600" cy="817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973667"/>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96CF1BDE-0F57-48DA-AD24-4D563934CD37}" type="datetimeFigureOut">
              <a:rPr lang="en-US" altLang="en-US"/>
              <a:pPr/>
              <a:t>5/24/2019</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B09EC9B-3F98-4F17-8CE2-F7E961B560C9}"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rtl="0" fontAlgn="base">
        <a:spcBef>
          <a:spcPct val="0"/>
        </a:spcBef>
        <a:spcAft>
          <a:spcPct val="0"/>
        </a:spcAft>
        <a:defRPr sz="4000" b="1" kern="1200">
          <a:solidFill>
            <a:schemeClr val="tx1"/>
          </a:solidFill>
          <a:latin typeface="+mj-lt"/>
          <a:ea typeface="MS PGothic" panose="020B0600070205080204" pitchFamily="34" charset="-128"/>
          <a:cs typeface="+mj-cs"/>
        </a:defRPr>
      </a:lvl1pPr>
      <a:lvl2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Arial" charset="0"/>
                <a:ea typeface="ヒラギノ角ゴ Pro W3"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atin typeface="Arial" charset="0"/>
                <a:ea typeface="ヒラギノ角ゴ Pro W3"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4F442F6C-7B2B-4ECF-A058-ADE4AAA8C18D}" type="slidenum">
              <a:rPr lang="en-US"/>
              <a:pPr/>
              <a:t>‹#›</a:t>
            </a:fld>
            <a:endParaRPr lang="en-US" dirty="0"/>
          </a:p>
        </p:txBody>
      </p:sp>
      <p:pic>
        <p:nvPicPr>
          <p:cNvPr id="1031" name="Picture 16" descr="bg"/>
          <p:cNvPicPr>
            <a:picLocks noChangeAspect="1" noChangeArrowheads="1"/>
          </p:cNvPicPr>
          <p:nvPr userDrawn="1"/>
        </p:nvPicPr>
        <p:blipFill>
          <a:blip r:embed="rId14" cstate="screen"/>
          <a:srcRect/>
          <a:stretch>
            <a:fillRect/>
          </a:stretch>
        </p:blipFill>
        <p:spPr bwMode="auto">
          <a:xfrm>
            <a:off x="0" y="0"/>
            <a:ext cx="9145588" cy="6859588"/>
          </a:xfrm>
          <a:prstGeom prst="rect">
            <a:avLst/>
          </a:prstGeom>
          <a:noFill/>
          <a:ln w="9525">
            <a:noFill/>
            <a:miter lim="800000"/>
            <a:headEnd/>
            <a:tailEnd/>
          </a:ln>
        </p:spPr>
      </p:pic>
      <p:pic>
        <p:nvPicPr>
          <p:cNvPr id="1032" name="Picture 7" descr="bg.jpg"/>
          <p:cNvPicPr>
            <a:picLocks noChangeAspect="1"/>
          </p:cNvPicPr>
          <p:nvPr userDrawn="1"/>
        </p:nvPicPr>
        <p:blipFill>
          <a:blip r:embed="rId15" cstate="screen"/>
          <a:srcRect/>
          <a:stretch>
            <a:fillRect/>
          </a:stretch>
        </p:blipFill>
        <p:spPr bwMode="auto">
          <a:xfrm>
            <a:off x="0" y="0"/>
            <a:ext cx="9144000" cy="6858000"/>
          </a:xfrm>
          <a:prstGeom prst="rect">
            <a:avLst/>
          </a:prstGeom>
          <a:noFill/>
          <a:ln w="9525">
            <a:noFill/>
            <a:miter lim="800000"/>
            <a:headEnd/>
            <a:tailEnd/>
          </a:ln>
        </p:spPr>
      </p:pic>
      <p:pic>
        <p:nvPicPr>
          <p:cNvPr id="1033" name="Picture 8" descr="bg.jpg"/>
          <p:cNvPicPr>
            <a:picLocks noChangeAspect="1"/>
          </p:cNvPicPr>
          <p:nvPr userDrawn="1"/>
        </p:nvPicPr>
        <p:blipFill>
          <a:blip r:embed="rId16" cstate="screen"/>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ヒラギノ角ゴ Pro W3" pitchFamily="-112" charset="-128"/>
          <a:cs typeface="ヒラギノ角ゴ Pro W3" pitchFamily="-112" charset="-128"/>
        </a:defRPr>
      </a:lvl2pPr>
      <a:lvl3pPr algn="ctr" rtl="0" eaLnBrk="0" fontAlgn="base" hangingPunct="0">
        <a:spcBef>
          <a:spcPct val="0"/>
        </a:spcBef>
        <a:spcAft>
          <a:spcPct val="0"/>
        </a:spcAft>
        <a:defRPr sz="4400">
          <a:solidFill>
            <a:schemeClr val="tx2"/>
          </a:solidFill>
          <a:latin typeface="Arial" pitchFamily="-112" charset="0"/>
          <a:ea typeface="ヒラギノ角ゴ Pro W3" pitchFamily="-112" charset="-128"/>
          <a:cs typeface="ヒラギノ角ゴ Pro W3" pitchFamily="-112" charset="-128"/>
        </a:defRPr>
      </a:lvl3pPr>
      <a:lvl4pPr algn="ctr" rtl="0" eaLnBrk="0" fontAlgn="base" hangingPunct="0">
        <a:spcBef>
          <a:spcPct val="0"/>
        </a:spcBef>
        <a:spcAft>
          <a:spcPct val="0"/>
        </a:spcAft>
        <a:defRPr sz="4400">
          <a:solidFill>
            <a:schemeClr val="tx2"/>
          </a:solidFill>
          <a:latin typeface="Arial" pitchFamily="-112" charset="0"/>
          <a:ea typeface="ヒラギノ角ゴ Pro W3" pitchFamily="-112" charset="-128"/>
          <a:cs typeface="ヒラギノ角ゴ Pro W3" pitchFamily="-112" charset="-128"/>
        </a:defRPr>
      </a:lvl4pPr>
      <a:lvl5pPr algn="ctr" rtl="0" eaLnBrk="0" fontAlgn="base" hangingPunct="0">
        <a:spcBef>
          <a:spcPct val="0"/>
        </a:spcBef>
        <a:spcAft>
          <a:spcPct val="0"/>
        </a:spcAft>
        <a:defRPr sz="4400">
          <a:solidFill>
            <a:schemeClr val="tx2"/>
          </a:solidFill>
          <a:latin typeface="Arial" pitchFamily="-112" charset="0"/>
          <a:ea typeface="ヒラギノ角ゴ Pro W3" pitchFamily="-112" charset="-128"/>
          <a:cs typeface="ヒラギノ角ゴ Pro W3" pitchFamily="-112" charset="-128"/>
        </a:defRPr>
      </a:lvl5pPr>
      <a:lvl6pPr marL="457200" algn="ctr" rtl="0" fontAlgn="base">
        <a:spcBef>
          <a:spcPct val="0"/>
        </a:spcBef>
        <a:spcAft>
          <a:spcPct val="0"/>
        </a:spcAft>
        <a:defRPr sz="4400">
          <a:solidFill>
            <a:schemeClr val="tx2"/>
          </a:solidFill>
          <a:latin typeface="Arial" pitchFamily="-112" charset="0"/>
          <a:ea typeface="ヒラギノ角ゴ Pro W3" pitchFamily="-112" charset="-128"/>
          <a:cs typeface="ヒラギノ角ゴ Pro W3" pitchFamily="-112" charset="-128"/>
        </a:defRPr>
      </a:lvl6pPr>
      <a:lvl7pPr marL="914400" algn="ctr" rtl="0" fontAlgn="base">
        <a:spcBef>
          <a:spcPct val="0"/>
        </a:spcBef>
        <a:spcAft>
          <a:spcPct val="0"/>
        </a:spcAft>
        <a:defRPr sz="4400">
          <a:solidFill>
            <a:schemeClr val="tx2"/>
          </a:solidFill>
          <a:latin typeface="Arial" pitchFamily="-112" charset="0"/>
          <a:ea typeface="ヒラギノ角ゴ Pro W3" pitchFamily="-112" charset="-128"/>
          <a:cs typeface="ヒラギノ角ゴ Pro W3" pitchFamily="-112" charset="-128"/>
        </a:defRPr>
      </a:lvl7pPr>
      <a:lvl8pPr marL="1371600" algn="ctr" rtl="0" fontAlgn="base">
        <a:spcBef>
          <a:spcPct val="0"/>
        </a:spcBef>
        <a:spcAft>
          <a:spcPct val="0"/>
        </a:spcAft>
        <a:defRPr sz="4400">
          <a:solidFill>
            <a:schemeClr val="tx2"/>
          </a:solidFill>
          <a:latin typeface="Arial" pitchFamily="-112" charset="0"/>
          <a:ea typeface="ヒラギノ角ゴ Pro W3" pitchFamily="-112" charset="-128"/>
          <a:cs typeface="ヒラギノ角ゴ Pro W3" pitchFamily="-112" charset="-128"/>
        </a:defRPr>
      </a:lvl8pPr>
      <a:lvl9pPr marL="1828800" algn="ctr" rtl="0" fontAlgn="base">
        <a:spcBef>
          <a:spcPct val="0"/>
        </a:spcBef>
        <a:spcAft>
          <a:spcPct val="0"/>
        </a:spcAft>
        <a:defRPr sz="4400">
          <a:solidFill>
            <a:schemeClr val="tx2"/>
          </a:solidFill>
          <a:latin typeface="Arial" pitchFamily="-112" charset="0"/>
          <a:ea typeface="ヒラギノ角ゴ Pro W3" pitchFamily="-112" charset="-128"/>
          <a:cs typeface="ヒラギノ角ゴ Pro W3" pitchFamily="-11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google.com/url?sa=i&amp;rct=j&amp;q=&amp;esrc=s&amp;source=images&amp;cd=&amp;cad=rja&amp;uact=8&amp;ved=0ahUKEwjg_fmw1rfKAhUBE2MKHcZHBoEQjRwIBw&amp;url=http://www.migflug.com/jetflights/yves-jetman-rossy.html&amp;psig=AFQjCNGZCLFUSM4ObT3HYlu3_182coKnnQ&amp;ust=1453354713853972" TargetMode="External"/><Relationship Id="rId1" Type="http://schemas.openxmlformats.org/officeDocument/2006/relationships/slideLayout" Target="../slideLayouts/slideLayout3.xml"/><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bigidea.nianet.org/" TargetMode="External"/><Relationship Id="rId7" Type="http://schemas.openxmlformats.org/officeDocument/2006/relationships/hyperlink" Target="https://www.spacex.com/hyperloop"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38.jpeg"/><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41.jpeg"/><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strategyzer.com/canvas" TargetMode="External"/><Relationship Id="rId2" Type="http://schemas.openxmlformats.org/officeDocument/2006/relationships/image" Target="../media/image44.jpeg"/><Relationship Id="rId1" Type="http://schemas.openxmlformats.org/officeDocument/2006/relationships/slideLayout" Target="../slideLayouts/slideLayout3.xml"/><Relationship Id="rId4" Type="http://schemas.openxmlformats.org/officeDocument/2006/relationships/hyperlink" Target="https://www.youtube.com/watch?v=SCgoI2cPK-E"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engineeringunleashed.com/mindset-matters.asp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hyperlink" Target="http://www.keennetwork.or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lightbulb innovation">
            <a:extLst>
              <a:ext uri="{FF2B5EF4-FFF2-40B4-BE49-F238E27FC236}">
                <a16:creationId xmlns:a16="http://schemas.microsoft.com/office/drawing/2014/main" id="{840A165A-C65F-4CC4-AC85-97CCE4F6FB4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29" r="-1029"/>
          <a:stretch/>
        </p:blipFill>
        <p:spPr bwMode="auto">
          <a:xfrm>
            <a:off x="151460" y="402793"/>
            <a:ext cx="8891386" cy="5917423"/>
          </a:xfrm>
          <a:prstGeom prst="rect">
            <a:avLst/>
          </a:prstGeom>
          <a:noFill/>
          <a:effectLst>
            <a:softEdge rad="304800"/>
          </a:effectLst>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EBAC9B70-C228-4A26-80A7-1C804B5223EC}"/>
              </a:ext>
            </a:extLst>
          </p:cNvPr>
          <p:cNvSpPr txBox="1">
            <a:spLocks/>
          </p:cNvSpPr>
          <p:nvPr/>
        </p:nvSpPr>
        <p:spPr>
          <a:xfrm>
            <a:off x="781076" y="1173272"/>
            <a:ext cx="7581848" cy="1680661"/>
          </a:xfrm>
          <a:prstGeom prst="rect">
            <a:avLst/>
          </a:prstGeom>
        </p:spPr>
        <p:txBody>
          <a:bodyPr/>
          <a:lstStyle>
            <a:lvl1pPr algn="ctr" rtl="0" fontAlgn="base">
              <a:spcBef>
                <a:spcPct val="0"/>
              </a:spcBef>
              <a:spcAft>
                <a:spcPct val="0"/>
              </a:spcAft>
              <a:defRPr sz="4000" b="1" kern="1200">
                <a:solidFill>
                  <a:schemeClr val="tx1"/>
                </a:solidFill>
                <a:latin typeface="+mj-lt"/>
                <a:ea typeface="MS PGothic" panose="020B0600070205080204" pitchFamily="34" charset="-128"/>
                <a:cs typeface="+mj-cs"/>
              </a:defRPr>
            </a:lvl1pPr>
            <a:lvl2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a:lstStyle>
          <a:p>
            <a:r>
              <a:rPr lang="en-US" altLang="en-US" dirty="0">
                <a:latin typeface="Arial Bold" pitchFamily="34" charset="0"/>
              </a:rPr>
              <a:t>Capstone </a:t>
            </a:r>
            <a:br>
              <a:rPr lang="en-US" altLang="en-US" dirty="0">
                <a:latin typeface="Arial Bold" pitchFamily="34" charset="0"/>
              </a:rPr>
            </a:br>
            <a:r>
              <a:rPr lang="en-US" altLang="en-US" dirty="0">
                <a:latin typeface="Arial Bold" pitchFamily="34" charset="0"/>
              </a:rPr>
              <a:t>Topics:</a:t>
            </a:r>
            <a:br>
              <a:rPr lang="en-US" altLang="en-US" dirty="0">
                <a:latin typeface="Arial Bold" pitchFamily="34" charset="0"/>
              </a:rPr>
            </a:br>
            <a:r>
              <a:rPr lang="en-US" altLang="en-US" sz="2400" dirty="0">
                <a:latin typeface="Arial Bold" pitchFamily="34" charset="0"/>
              </a:rPr>
              <a:t>Defining the Need, </a:t>
            </a:r>
            <a:br>
              <a:rPr lang="en-US" altLang="en-US" sz="2400" dirty="0">
                <a:latin typeface="Arial Bold" pitchFamily="34" charset="0"/>
              </a:rPr>
            </a:br>
            <a:r>
              <a:rPr lang="en-US" altLang="en-US" sz="2400" dirty="0">
                <a:latin typeface="Arial Bold" pitchFamily="34" charset="0"/>
              </a:rPr>
              <a:t>Creating Value</a:t>
            </a:r>
          </a:p>
          <a:p>
            <a:endParaRPr lang="en-US" altLang="en-US" sz="2400" dirty="0">
              <a:latin typeface="Arial Bold" pitchFamily="34" charset="0"/>
            </a:endParaRPr>
          </a:p>
          <a:p>
            <a:r>
              <a:rPr lang="en-US" altLang="en-US" sz="2000" dirty="0">
                <a:solidFill>
                  <a:schemeClr val="bg2">
                    <a:lumMod val="10000"/>
                  </a:schemeClr>
                </a:solidFill>
                <a:latin typeface="Arial Bold" pitchFamily="34" charset="0"/>
              </a:rPr>
              <a:t>Aerospace </a:t>
            </a:r>
          </a:p>
          <a:p>
            <a:r>
              <a:rPr lang="en-US" altLang="en-US" sz="2000" dirty="0">
                <a:solidFill>
                  <a:schemeClr val="bg2">
                    <a:lumMod val="10000"/>
                  </a:schemeClr>
                </a:solidFill>
                <a:latin typeface="Arial Bold" pitchFamily="34" charset="0"/>
              </a:rPr>
              <a:t>Junior </a:t>
            </a:r>
          </a:p>
          <a:p>
            <a:r>
              <a:rPr lang="en-US" altLang="en-US" sz="2000" dirty="0">
                <a:solidFill>
                  <a:schemeClr val="bg2">
                    <a:lumMod val="10000"/>
                  </a:schemeClr>
                </a:solidFill>
                <a:latin typeface="Arial Bold" pitchFamily="34" charset="0"/>
              </a:rPr>
              <a:t>Design</a:t>
            </a:r>
          </a:p>
        </p:txBody>
      </p:sp>
    </p:spTree>
    <p:extLst>
      <p:ext uri="{BB962C8B-B14F-4D97-AF65-F5344CB8AC3E}">
        <p14:creationId xmlns:p14="http://schemas.microsoft.com/office/powerpoint/2010/main" val="1220544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6189" y="1566337"/>
            <a:ext cx="5850611" cy="1702545"/>
          </a:xfrm>
        </p:spPr>
        <p:txBody>
          <a:bodyPr/>
          <a:lstStyle/>
          <a:p>
            <a:pPr marL="0" indent="0" algn="ctr">
              <a:buNone/>
            </a:pPr>
            <a:r>
              <a:rPr lang="en-US" sz="3600" b="1" dirty="0"/>
              <a:t>Focusing on needs</a:t>
            </a:r>
            <a:r>
              <a:rPr lang="en-US" dirty="0"/>
              <a:t>, </a:t>
            </a:r>
          </a:p>
          <a:p>
            <a:pPr marL="0" indent="0" algn="ctr">
              <a:buNone/>
            </a:pPr>
            <a:r>
              <a:rPr lang="en-US" dirty="0"/>
              <a:t>not products or technical solutions,  </a:t>
            </a:r>
            <a:r>
              <a:rPr lang="en-US" sz="3600" b="1" dirty="0"/>
              <a:t>can produce</a:t>
            </a:r>
          </a:p>
          <a:p>
            <a:pPr marL="0" indent="0" algn="ctr">
              <a:buNone/>
            </a:pPr>
            <a:r>
              <a:rPr lang="en-US" sz="3600" b="1" dirty="0"/>
              <a:t>innovative solutions</a:t>
            </a:r>
          </a:p>
        </p:txBody>
      </p:sp>
      <p:pic>
        <p:nvPicPr>
          <p:cNvPr id="4" name="Picture 3" descr="idea-light-bulb-clip-art-black-and-white-MTLEnkBTa.jpeg"/>
          <p:cNvPicPr>
            <a:picLocks noChangeAspect="1"/>
          </p:cNvPicPr>
          <p:nvPr/>
        </p:nvPicPr>
        <p:blipFill>
          <a:blip r:embed="rId2" cstate="screen"/>
          <a:stretch>
            <a:fillRect/>
          </a:stretch>
        </p:blipFill>
        <p:spPr>
          <a:xfrm>
            <a:off x="139486" y="884283"/>
            <a:ext cx="3119718" cy="3688856"/>
          </a:xfrm>
          <a:prstGeom prst="rect">
            <a:avLst/>
          </a:prstGeom>
        </p:spPr>
      </p:pic>
      <p:sp>
        <p:nvSpPr>
          <p:cNvPr id="6" name="Rectangle 5"/>
          <p:cNvSpPr/>
          <p:nvPr/>
        </p:nvSpPr>
        <p:spPr>
          <a:xfrm>
            <a:off x="0" y="4920121"/>
            <a:ext cx="9125960" cy="923330"/>
          </a:xfrm>
          <a:prstGeom prst="rect">
            <a:avLst/>
          </a:prstGeom>
          <a:noFill/>
        </p:spPr>
        <p:txBody>
          <a:bodyPr wrap="none" lIns="91440" tIns="45720" rIns="91440" bIns="45720">
            <a:spAutoFit/>
          </a:bodyPr>
          <a:lstStyle/>
          <a:p>
            <a:pPr algn="ctr"/>
            <a:r>
              <a:rPr lang="en-US" sz="5400" b="1" i="1" cap="none" spc="0" dirty="0">
                <a:ln w="12700">
                  <a:solidFill>
                    <a:schemeClr val="tx2">
                      <a:lumMod val="75000"/>
                    </a:schemeClr>
                  </a:solidFill>
                  <a:prstDash val="solid"/>
                </a:ln>
                <a:solidFill>
                  <a:srgbClr val="00B0F0"/>
                </a:solidFill>
                <a:effectLst>
                  <a:outerShdw dist="38100" dir="2640000" algn="bl" rotWithShape="0">
                    <a:schemeClr val="tx2">
                      <a:lumMod val="75000"/>
                    </a:schemeClr>
                  </a:outerShdw>
                </a:effectLst>
              </a:rPr>
              <a:t>Try not to jump to the answer! </a:t>
            </a:r>
          </a:p>
        </p:txBody>
      </p:sp>
    </p:spTree>
    <p:extLst>
      <p:ext uri="{BB962C8B-B14F-4D97-AF65-F5344CB8AC3E}">
        <p14:creationId xmlns:p14="http://schemas.microsoft.com/office/powerpoint/2010/main" val="195535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How do I find opportunities to create value?</a:t>
            </a:r>
            <a:br>
              <a:rPr lang="en-US" sz="2800" dirty="0"/>
            </a:br>
            <a:r>
              <a:rPr lang="en-US" sz="2800" dirty="0"/>
              <a:t>Cultivate CURIOSITY; make CONNECTIONS</a:t>
            </a:r>
          </a:p>
        </p:txBody>
      </p:sp>
      <p:sp>
        <p:nvSpPr>
          <p:cNvPr id="3" name="Content Placeholder 2"/>
          <p:cNvSpPr>
            <a:spLocks noGrp="1"/>
          </p:cNvSpPr>
          <p:nvPr>
            <p:ph idx="1"/>
          </p:nvPr>
        </p:nvSpPr>
        <p:spPr>
          <a:xfrm>
            <a:off x="318977" y="835438"/>
            <a:ext cx="8569842" cy="4525963"/>
          </a:xfrm>
        </p:spPr>
        <p:txBody>
          <a:bodyPr/>
          <a:lstStyle/>
          <a:p>
            <a:r>
              <a:rPr lang="en-US" sz="2800" dirty="0"/>
              <a:t>Develop a habit of learning about the world around you</a:t>
            </a:r>
          </a:p>
          <a:p>
            <a:pPr lvl="1"/>
            <a:r>
              <a:rPr lang="en-US" sz="2400" dirty="0"/>
              <a:t>news, technical subscription services (ASME Tech Briefs)</a:t>
            </a:r>
          </a:p>
          <a:p>
            <a:pPr lvl="1"/>
            <a:endParaRPr lang="en-US" sz="2400" dirty="0"/>
          </a:p>
          <a:p>
            <a:pPr lvl="1"/>
            <a:endParaRPr lang="en-US" sz="2400" dirty="0"/>
          </a:p>
          <a:p>
            <a:pPr lvl="1"/>
            <a:endParaRPr lang="en-US" sz="2400" dirty="0"/>
          </a:p>
          <a:p>
            <a:r>
              <a:rPr lang="en-US" sz="2800" dirty="0"/>
              <a:t>Talk to People</a:t>
            </a:r>
          </a:p>
          <a:p>
            <a:pPr lvl="1"/>
            <a:r>
              <a:rPr lang="en-US" sz="2400" dirty="0"/>
              <a:t>Ask questions, learn other viewpoints.</a:t>
            </a:r>
          </a:p>
          <a:p>
            <a:r>
              <a:rPr lang="en-US" sz="2800" dirty="0"/>
              <a:t>Personal Experience</a:t>
            </a:r>
          </a:p>
          <a:p>
            <a:pPr lvl="1"/>
            <a:r>
              <a:rPr lang="en-US" sz="2400" dirty="0"/>
              <a:t>Travel, Work, Play, Reflection.</a:t>
            </a:r>
          </a:p>
          <a:p>
            <a:r>
              <a:rPr lang="en-US" sz="2800" dirty="0"/>
              <a:t>Research </a:t>
            </a:r>
          </a:p>
          <a:p>
            <a:r>
              <a:rPr lang="en-US" sz="2800" dirty="0"/>
              <a:t>Trends and new work in my technical area? </a:t>
            </a:r>
          </a:p>
          <a:p>
            <a:pPr lvl="1"/>
            <a:r>
              <a:rPr lang="en-US" sz="2400" dirty="0"/>
              <a:t>My society? The world at large?</a:t>
            </a:r>
          </a:p>
          <a:p>
            <a:pPr marL="0" indent="0">
              <a:buNone/>
            </a:pPr>
            <a:endParaRPr lang="en-US" sz="2800" dirty="0"/>
          </a:p>
        </p:txBody>
      </p:sp>
      <p:sp>
        <p:nvSpPr>
          <p:cNvPr id="4" name="TextBox 3"/>
          <p:cNvSpPr txBox="1"/>
          <p:nvPr/>
        </p:nvSpPr>
        <p:spPr>
          <a:xfrm>
            <a:off x="3604438" y="2128647"/>
            <a:ext cx="5082362" cy="1107996"/>
          </a:xfrm>
          <a:prstGeom prst="rect">
            <a:avLst/>
          </a:prstGeom>
          <a:noFill/>
          <a:ln w="107950" cmpd="tri">
            <a:solidFill>
              <a:srgbClr val="0070C0"/>
            </a:solidFill>
          </a:ln>
        </p:spPr>
        <p:txBody>
          <a:bodyPr wrap="square" rtlCol="0">
            <a:spAutoFit/>
          </a:bodyPr>
          <a:lstStyle/>
          <a:p>
            <a:r>
              <a:rPr lang="en-US" sz="2400" b="1" i="1" dirty="0">
                <a:solidFill>
                  <a:schemeClr val="accent1">
                    <a:lumMod val="75000"/>
                  </a:schemeClr>
                </a:solidFill>
              </a:rPr>
              <a:t>Serendipity: the occurrence of events by chance in a happy or beneficial way</a:t>
            </a:r>
          </a:p>
          <a:p>
            <a:endParaRPr lang="en-US" i="1" dirty="0"/>
          </a:p>
        </p:txBody>
      </p:sp>
    </p:spTree>
    <p:extLst>
      <p:ext uri="{BB962C8B-B14F-4D97-AF65-F5344CB8AC3E}">
        <p14:creationId xmlns:p14="http://schemas.microsoft.com/office/powerpoint/2010/main" val="226126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41300" y="304800"/>
            <a:ext cx="9385300" cy="6426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a:p>
            <a:pPr algn="ctr"/>
            <a:endParaRPr lang="en-US" sz="4800" dirty="0"/>
          </a:p>
          <a:p>
            <a:pPr algn="ctr"/>
            <a:endParaRPr lang="en-US" sz="4800" dirty="0"/>
          </a:p>
          <a:p>
            <a:pPr algn="ctr"/>
            <a:endParaRPr lang="en-US" sz="4800" dirty="0"/>
          </a:p>
          <a:p>
            <a:pPr algn="ctr"/>
            <a:endParaRPr lang="en-US" sz="4800" dirty="0"/>
          </a:p>
          <a:p>
            <a:pPr algn="ctr"/>
            <a:r>
              <a:rPr lang="en-US" sz="4800" dirty="0"/>
              <a:t>What you don’t know  that you don’t know</a:t>
            </a:r>
          </a:p>
        </p:txBody>
      </p:sp>
      <p:sp>
        <p:nvSpPr>
          <p:cNvPr id="5" name="Oval 4"/>
          <p:cNvSpPr/>
          <p:nvPr/>
        </p:nvSpPr>
        <p:spPr>
          <a:xfrm>
            <a:off x="342900" y="408782"/>
            <a:ext cx="5765800" cy="333771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n w="0"/>
              <a:solidFill>
                <a:schemeClr val="tx1"/>
              </a:solidFill>
              <a:effectLst>
                <a:outerShdw blurRad="38100" dist="19050" dir="2700000" algn="tl" rotWithShape="0">
                  <a:schemeClr val="dk1">
                    <a:alpha val="40000"/>
                  </a:schemeClr>
                </a:outerShdw>
              </a:effectLst>
            </a:endParaRPr>
          </a:p>
          <a:p>
            <a:pPr algn="ctr"/>
            <a:endParaRPr lang="en-US" sz="4000" dirty="0">
              <a:ln w="0"/>
              <a:solidFill>
                <a:schemeClr val="tx1"/>
              </a:solidFill>
              <a:effectLst>
                <a:outerShdw blurRad="38100" dist="19050" dir="2700000" algn="tl" rotWithShape="0">
                  <a:schemeClr val="dk1">
                    <a:alpha val="40000"/>
                  </a:schemeClr>
                </a:outerShdw>
              </a:effectLst>
            </a:endParaRPr>
          </a:p>
          <a:p>
            <a:pPr algn="ctr"/>
            <a:r>
              <a:rPr lang="en-US" sz="4000" dirty="0">
                <a:ln w="0"/>
                <a:solidFill>
                  <a:schemeClr val="tx1"/>
                </a:solidFill>
                <a:effectLst>
                  <a:outerShdw blurRad="38100" dist="19050" dir="2700000" algn="tl" rotWithShape="0">
                    <a:schemeClr val="dk1">
                      <a:alpha val="40000"/>
                    </a:schemeClr>
                  </a:outerShdw>
                </a:effectLst>
              </a:rPr>
              <a:t>What you know you don’t know.</a:t>
            </a:r>
          </a:p>
        </p:txBody>
      </p:sp>
      <p:sp>
        <p:nvSpPr>
          <p:cNvPr id="2" name="Title 1"/>
          <p:cNvSpPr>
            <a:spLocks noGrp="1"/>
          </p:cNvSpPr>
          <p:nvPr>
            <p:ph type="title"/>
          </p:nvPr>
        </p:nvSpPr>
        <p:spPr>
          <a:xfrm>
            <a:off x="6523603" y="0"/>
            <a:ext cx="2758698" cy="817564"/>
          </a:xfrm>
        </p:spPr>
        <p:txBody>
          <a:bodyPr/>
          <a:lstStyle/>
          <a:p>
            <a:r>
              <a:rPr lang="en-US" sz="3600" dirty="0"/>
              <a:t>CURIOSITY </a:t>
            </a:r>
          </a:p>
        </p:txBody>
      </p:sp>
      <p:sp>
        <p:nvSpPr>
          <p:cNvPr id="4" name="Oval 3"/>
          <p:cNvSpPr/>
          <p:nvPr/>
        </p:nvSpPr>
        <p:spPr>
          <a:xfrm>
            <a:off x="1168400" y="817564"/>
            <a:ext cx="2628900" cy="1041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What you know</a:t>
            </a:r>
          </a:p>
        </p:txBody>
      </p:sp>
    </p:spTree>
    <p:extLst>
      <p:ext uri="{BB962C8B-B14F-4D97-AF65-F5344CB8AC3E}">
        <p14:creationId xmlns:p14="http://schemas.microsoft.com/office/powerpoint/2010/main" val="241751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2035" y="2898904"/>
            <a:ext cx="7981544" cy="3449836"/>
          </a:xfrm>
          <a:prstGeom prst="rect">
            <a:avLst/>
          </a:prstGeom>
        </p:spPr>
      </p:pic>
      <p:sp>
        <p:nvSpPr>
          <p:cNvPr id="3" name="Rectangle 2"/>
          <p:cNvSpPr/>
          <p:nvPr/>
        </p:nvSpPr>
        <p:spPr>
          <a:xfrm>
            <a:off x="704552" y="689084"/>
            <a:ext cx="7856510" cy="2308324"/>
          </a:xfrm>
          <a:prstGeom prst="rect">
            <a:avLst/>
          </a:prstGeom>
          <a:noFill/>
        </p:spPr>
        <p:txBody>
          <a:bodyPr wrap="none" lIns="91440" tIns="45720" rIns="91440" bIns="45720">
            <a:spAutoFit/>
          </a:bodyPr>
          <a:lstStyle/>
          <a:p>
            <a:pPr algn="ctr"/>
            <a:r>
              <a:rPr lang="en-US" sz="4400" b="1" cap="none" spc="0"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rPr>
              <a:t>2. Defining Capstone topic areas</a:t>
            </a:r>
          </a:p>
          <a:p>
            <a:pPr algn="ctr"/>
            <a:r>
              <a:rPr lang="en-US" sz="4400" b="1" cap="none" spc="0"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rPr>
              <a:t> </a:t>
            </a:r>
          </a:p>
          <a:p>
            <a:pPr algn="ctr"/>
            <a:r>
              <a:rPr lang="en-US" sz="2800" b="1" dirty="0">
                <a:ln w="12700">
                  <a:solidFill>
                    <a:schemeClr val="tx2">
                      <a:lumMod val="75000"/>
                    </a:schemeClr>
                  </a:solidFill>
                  <a:prstDash val="solid"/>
                </a:ln>
                <a:solidFill>
                  <a:srgbClr val="0070C0"/>
                </a:solidFill>
              </a:rPr>
              <a:t>Exercising curiosity, making connections, </a:t>
            </a:r>
          </a:p>
          <a:p>
            <a:pPr algn="ctr"/>
            <a:r>
              <a:rPr lang="en-US" sz="2800" b="1" dirty="0">
                <a:ln w="12700">
                  <a:solidFill>
                    <a:schemeClr val="tx2">
                      <a:lumMod val="75000"/>
                    </a:schemeClr>
                  </a:solidFill>
                  <a:prstDash val="solid"/>
                </a:ln>
                <a:solidFill>
                  <a:srgbClr val="0070C0"/>
                </a:solidFill>
              </a:rPr>
              <a:t>and looking for chances to create value</a:t>
            </a:r>
            <a:r>
              <a:rPr lang="en-US" sz="2800" b="1" cap="none" spc="0" dirty="0">
                <a:ln w="12700">
                  <a:solidFill>
                    <a:schemeClr val="tx2">
                      <a:lumMod val="75000"/>
                    </a:schemeClr>
                  </a:solidFill>
                  <a:prstDash val="solid"/>
                </a:ln>
                <a:solidFill>
                  <a:srgbClr val="0070C0"/>
                </a:solidFill>
              </a:rPr>
              <a:t> </a:t>
            </a:r>
          </a:p>
        </p:txBody>
      </p:sp>
    </p:spTree>
    <p:extLst>
      <p:ext uri="{BB962C8B-B14F-4D97-AF65-F5344CB8AC3E}">
        <p14:creationId xmlns:p14="http://schemas.microsoft.com/office/powerpoint/2010/main" val="946717673"/>
      </p:ext>
    </p:extLst>
  </p:cSld>
  <p:clrMapOvr>
    <a:masterClrMapping/>
  </p:clrMapOvr>
  <mc:AlternateContent xmlns:mc="http://schemas.openxmlformats.org/markup-compatibility/2006" xmlns:p14="http://schemas.microsoft.com/office/powerpoint/2010/main">
    <mc:Choice Requires="p14">
      <p:transition spd="slow" p14:dur="6500" advClick="0" advTm="20000"/>
    </mc:Choice>
    <mc:Fallback xmlns="">
      <p:transition spd="slow" advClick="0" advTm="2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5"/>
          <p:cNvSpPr>
            <a:spLocks noGrp="1"/>
          </p:cNvSpPr>
          <p:nvPr>
            <p:ph type="title"/>
          </p:nvPr>
        </p:nvSpPr>
        <p:spPr>
          <a:xfrm>
            <a:off x="457200" y="-99504"/>
            <a:ext cx="8229600" cy="858837"/>
          </a:xfrm>
        </p:spPr>
        <p:txBody>
          <a:bodyPr/>
          <a:lstStyle/>
          <a:p>
            <a:r>
              <a:rPr lang="en-US" altLang="en-US" dirty="0"/>
              <a:t>Notional Course Flow</a:t>
            </a:r>
          </a:p>
        </p:txBody>
      </p:sp>
      <p:sp>
        <p:nvSpPr>
          <p:cNvPr id="3" name="Content Placeholder 2"/>
          <p:cNvSpPr>
            <a:spLocks noGrp="1"/>
          </p:cNvSpPr>
          <p:nvPr>
            <p:ph idx="1"/>
          </p:nvPr>
        </p:nvSpPr>
        <p:spPr>
          <a:xfrm>
            <a:off x="457200" y="839544"/>
            <a:ext cx="8549148" cy="4195763"/>
          </a:xfrm>
        </p:spPr>
        <p:txBody>
          <a:bodyPr/>
          <a:lstStyle/>
          <a:p>
            <a:pPr marL="57150" indent="0">
              <a:buNone/>
            </a:pPr>
            <a:r>
              <a:rPr lang="en-US" sz="2800" b="1" dirty="0"/>
              <a:t>Initial Class Phase: </a:t>
            </a:r>
          </a:p>
          <a:p>
            <a:pPr marL="57150" indent="0">
              <a:buNone/>
            </a:pPr>
            <a:r>
              <a:rPr lang="en-US" sz="2800" b="1" dirty="0"/>
              <a:t>	Intro material, define topic areas (Week 1-4) </a:t>
            </a:r>
          </a:p>
          <a:p>
            <a:pPr marL="57150" indent="0">
              <a:buNone/>
            </a:pPr>
            <a:r>
              <a:rPr lang="en-US" sz="2800" b="1" dirty="0"/>
              <a:t>	Students Teams are formed (Week 5)</a:t>
            </a:r>
          </a:p>
          <a:p>
            <a:pPr marL="57150" indent="0">
              <a:buNone/>
            </a:pPr>
            <a:r>
              <a:rPr lang="en-US" sz="2800" b="1" dirty="0"/>
              <a:t>Second Phase: Working in Teams</a:t>
            </a:r>
          </a:p>
          <a:p>
            <a:pPr marL="57150" indent="0">
              <a:buNone/>
            </a:pPr>
            <a:r>
              <a:rPr lang="en-US" sz="2800" b="1" dirty="0"/>
              <a:t>	Sprint 1: Design Thinking (Week 6-8)</a:t>
            </a:r>
          </a:p>
          <a:p>
            <a:pPr marL="57150" indent="0">
              <a:buNone/>
            </a:pPr>
            <a:r>
              <a:rPr lang="en-US" sz="2800" b="1" dirty="0"/>
              <a:t>	Sprint 2:  Preliminary proposal (Week 8-10)</a:t>
            </a:r>
          </a:p>
          <a:p>
            <a:pPr marL="57150" indent="0">
              <a:buNone/>
            </a:pPr>
            <a:r>
              <a:rPr lang="en-US" sz="2800" b="1" dirty="0"/>
              <a:t>	Sprint 3: Refining the Proposal (Week 11-14)</a:t>
            </a:r>
          </a:p>
          <a:p>
            <a:pPr marL="57150" indent="0">
              <a:buNone/>
            </a:pPr>
            <a:r>
              <a:rPr lang="en-US" sz="2800" b="1" dirty="0"/>
              <a:t>	Sprint 4: Presentations &amp; Feedback (Week 15-16)</a:t>
            </a:r>
          </a:p>
          <a:p>
            <a:pPr marL="57150" indent="0">
              <a:buNone/>
            </a:pPr>
            <a:endParaRPr lang="en-US" sz="2800" dirty="0"/>
          </a:p>
        </p:txBody>
      </p:sp>
      <p:sp>
        <p:nvSpPr>
          <p:cNvPr id="5" name="Rectangle 4"/>
          <p:cNvSpPr/>
          <p:nvPr/>
        </p:nvSpPr>
        <p:spPr>
          <a:xfrm>
            <a:off x="31976" y="5035307"/>
            <a:ext cx="9080051" cy="1446550"/>
          </a:xfrm>
          <a:prstGeom prst="rect">
            <a:avLst/>
          </a:prstGeom>
          <a:noFill/>
        </p:spPr>
        <p:txBody>
          <a:bodyPr wrap="none" lIns="91440" tIns="45720" rIns="91440" bIns="45720">
            <a:spAutoFit/>
          </a:bodyPr>
          <a:lstStyle/>
          <a:p>
            <a:pPr algn="ctr"/>
            <a:r>
              <a:rPr lang="en-US" sz="4400" b="1" cap="none" spc="0"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rPr>
              <a:t>Teams </a:t>
            </a:r>
            <a:r>
              <a:rPr lang="en-US" sz="4400" b="1"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rPr>
              <a:t>start with a topic area: Week 6 </a:t>
            </a:r>
          </a:p>
          <a:p>
            <a:pPr algn="ctr"/>
            <a:r>
              <a:rPr lang="en-US" sz="4400" b="1"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rPr>
              <a:t>and end with a proposal: Week 16</a:t>
            </a:r>
            <a:endParaRPr lang="en-US" sz="4400" b="1" cap="none" spc="0"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02868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18024" y="175023"/>
            <a:ext cx="4460580" cy="646331"/>
          </a:xfrm>
          <a:prstGeom prst="rect">
            <a:avLst/>
          </a:prstGeom>
          <a:noFill/>
        </p:spPr>
        <p:txBody>
          <a:bodyPr wrap="none" lIns="91440" tIns="45720" rIns="91440" bIns="45720">
            <a:spAutoFit/>
          </a:bodyPr>
          <a:lstStyle/>
          <a:p>
            <a:pPr algn="ctr"/>
            <a:r>
              <a:rPr lang="en-US" sz="3600" b="1" dirty="0">
                <a:ln w="12700">
                  <a:solidFill>
                    <a:schemeClr val="accent3">
                      <a:lumMod val="50000"/>
                    </a:schemeClr>
                  </a:solidFill>
                  <a:prstDash val="solid"/>
                </a:ln>
                <a:solidFill>
                  <a:srgbClr val="FF0000"/>
                </a:solidFill>
                <a:effectLst>
                  <a:innerShdw blurRad="177800">
                    <a:schemeClr val="accent3">
                      <a:lumMod val="50000"/>
                    </a:schemeClr>
                  </a:innerShdw>
                </a:effectLst>
              </a:rPr>
              <a:t> Capstone Topic Areas </a:t>
            </a:r>
          </a:p>
        </p:txBody>
      </p:sp>
      <p:sp>
        <p:nvSpPr>
          <p:cNvPr id="4" name="TextBox 3"/>
          <p:cNvSpPr txBox="1"/>
          <p:nvPr/>
        </p:nvSpPr>
        <p:spPr>
          <a:xfrm>
            <a:off x="117639" y="1332315"/>
            <a:ext cx="4071589" cy="1569660"/>
          </a:xfrm>
          <a:prstGeom prst="rect">
            <a:avLst/>
          </a:prstGeom>
          <a:noFill/>
        </p:spPr>
        <p:txBody>
          <a:bodyPr wrap="square" rtlCol="0">
            <a:spAutoFit/>
          </a:bodyPr>
          <a:lstStyle/>
          <a:p>
            <a:r>
              <a:rPr lang="en-US" sz="2400" b="1" dirty="0"/>
              <a:t>CLEARLY DEFINED,</a:t>
            </a:r>
          </a:p>
          <a:p>
            <a:r>
              <a:rPr lang="en-US" sz="2400" b="1" dirty="0"/>
              <a:t>WELL UNDERSTOOD</a:t>
            </a:r>
          </a:p>
          <a:p>
            <a:r>
              <a:rPr lang="en-US" sz="2400" b="1" dirty="0"/>
              <a:t>INDUSTRY / UNIVERSITY</a:t>
            </a:r>
          </a:p>
          <a:p>
            <a:r>
              <a:rPr lang="en-US" sz="2400" b="1" dirty="0"/>
              <a:t> COMMITMENT, FUNDING</a:t>
            </a:r>
          </a:p>
        </p:txBody>
      </p:sp>
      <p:sp>
        <p:nvSpPr>
          <p:cNvPr id="7" name="TextBox 6"/>
          <p:cNvSpPr txBox="1"/>
          <p:nvPr/>
        </p:nvSpPr>
        <p:spPr>
          <a:xfrm>
            <a:off x="5943749" y="2952500"/>
            <a:ext cx="3301625" cy="1815882"/>
          </a:xfrm>
          <a:prstGeom prst="rect">
            <a:avLst/>
          </a:prstGeom>
          <a:noFill/>
        </p:spPr>
        <p:txBody>
          <a:bodyPr wrap="square" rtlCol="0">
            <a:spAutoFit/>
          </a:bodyPr>
          <a:lstStyle/>
          <a:p>
            <a:pPr algn="ctr"/>
            <a:r>
              <a:rPr lang="en-US" sz="2800" b="1" dirty="0"/>
              <a:t>CURRENTLY</a:t>
            </a:r>
          </a:p>
          <a:p>
            <a:pPr algn="ctr"/>
            <a:r>
              <a:rPr lang="en-US" sz="2800" b="1" dirty="0"/>
              <a:t>UNDEFINED:</a:t>
            </a:r>
          </a:p>
          <a:p>
            <a:pPr algn="ctr"/>
            <a:r>
              <a:rPr lang="en-US" sz="2800" b="1" dirty="0"/>
              <a:t>Generated </a:t>
            </a:r>
          </a:p>
          <a:p>
            <a:pPr algn="ctr"/>
            <a:r>
              <a:rPr lang="en-US" sz="2800" b="1" dirty="0"/>
              <a:t>in next 2-4 weeks </a:t>
            </a:r>
          </a:p>
        </p:txBody>
      </p:sp>
      <p:sp>
        <p:nvSpPr>
          <p:cNvPr id="9" name="Text Placeholder 8"/>
          <p:cNvSpPr txBox="1">
            <a:spLocks noGrp="1"/>
          </p:cNvSpPr>
          <p:nvPr>
            <p:ph type="body" idx="1"/>
          </p:nvPr>
        </p:nvSpPr>
        <p:spPr>
          <a:xfrm>
            <a:off x="4267143" y="2349725"/>
            <a:ext cx="2280150" cy="523220"/>
          </a:xfrm>
          <a:prstGeom prst="rect">
            <a:avLst/>
          </a:prstGeom>
          <a:noFill/>
        </p:spPr>
        <p:txBody>
          <a:bodyPr wrap="square" rtlCol="0">
            <a:spAutoFit/>
          </a:bodyPr>
          <a:lstStyle/>
          <a:p>
            <a:pPr marL="0" indent="0">
              <a:buNone/>
            </a:pPr>
            <a:r>
              <a:rPr lang="en-US" sz="2800" b="1" dirty="0"/>
              <a:t>AMBIGUOUS</a:t>
            </a:r>
          </a:p>
        </p:txBody>
      </p:sp>
      <p:pic>
        <p:nvPicPr>
          <p:cNvPr id="12" name="Picture 11" descr="rmc logo.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92024" y="2829680"/>
            <a:ext cx="1994777" cy="1872038"/>
          </a:xfrm>
          <a:prstGeom prst="rect">
            <a:avLst/>
          </a:prstGeom>
        </p:spPr>
      </p:pic>
      <p:sp>
        <p:nvSpPr>
          <p:cNvPr id="5" name="Rectangle 4"/>
          <p:cNvSpPr/>
          <p:nvPr/>
        </p:nvSpPr>
        <p:spPr>
          <a:xfrm>
            <a:off x="6860226" y="4664483"/>
            <a:ext cx="1468672" cy="1200329"/>
          </a:xfrm>
          <a:prstGeom prst="rect">
            <a:avLst/>
          </a:prstGeom>
          <a:noFill/>
        </p:spPr>
        <p:txBody>
          <a:bodyPr wrap="none" lIns="91440" tIns="45720" rIns="91440" bIns="45720">
            <a:spAutoFit/>
          </a:bodyPr>
          <a:lstStyle/>
          <a:p>
            <a:pPr algn="ctr"/>
            <a:r>
              <a:rPr lang="en-US" sz="7200" b="1" cap="none" spc="0" dirty="0">
                <a:ln w="34925">
                  <a:solidFill>
                    <a:srgbClr val="FFFF00"/>
                  </a:solidFill>
                  <a:prstDash val="solid"/>
                </a:ln>
                <a:solidFill>
                  <a:srgbClr val="FF0000"/>
                </a:solidFill>
                <a:effectLst/>
              </a:rPr>
              <a:t>???</a:t>
            </a:r>
          </a:p>
        </p:txBody>
      </p:sp>
      <p:pic>
        <p:nvPicPr>
          <p:cNvPr id="14" name="Picture 13">
            <a:extLst>
              <a:ext uri="{FF2B5EF4-FFF2-40B4-BE49-F238E27FC236}">
                <a16:creationId xmlns:a16="http://schemas.microsoft.com/office/drawing/2014/main" id="{C98592C1-7769-4DCE-AB6D-76CDE1567B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88083" y="4166923"/>
            <a:ext cx="2807750" cy="1097725"/>
          </a:xfrm>
          <a:prstGeom prst="rect">
            <a:avLst/>
          </a:prstGeom>
          <a:solidFill>
            <a:schemeClr val="bg1"/>
          </a:solidFill>
        </p:spPr>
      </p:pic>
      <p:pic>
        <p:nvPicPr>
          <p:cNvPr id="16" name="Picture 15" descr="check mark.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214669" y="18718"/>
            <a:ext cx="731033" cy="841538"/>
          </a:xfrm>
          <a:prstGeom prst="rect">
            <a:avLst/>
          </a:prstGeom>
        </p:spPr>
      </p:pic>
      <p:sp>
        <p:nvSpPr>
          <p:cNvPr id="17" name="Rectangle 16"/>
          <p:cNvSpPr/>
          <p:nvPr/>
        </p:nvSpPr>
        <p:spPr>
          <a:xfrm>
            <a:off x="8328898" y="116471"/>
            <a:ext cx="682517" cy="830997"/>
          </a:xfrm>
          <a:prstGeom prst="rect">
            <a:avLst/>
          </a:prstGeom>
          <a:solidFill>
            <a:srgbClr val="FFFF00"/>
          </a:solidFill>
          <a:ln w="47625">
            <a:solidFill>
              <a:srgbClr val="FF0000"/>
            </a:solidFill>
          </a:ln>
        </p:spPr>
        <p:txBody>
          <a:bodyPr wrap="square" lIns="91440" tIns="45720" rIns="91440" bIns="45720">
            <a:spAutoFit/>
          </a:bodyPr>
          <a:lstStyle/>
          <a:p>
            <a:pPr algn="ctr"/>
            <a:r>
              <a:rPr lang="en-US" sz="4800" b="1" cap="none" spc="0" dirty="0">
                <a:ln w="22225">
                  <a:solidFill>
                    <a:schemeClr val="accent2"/>
                  </a:solidFill>
                  <a:prstDash val="solid"/>
                </a:ln>
                <a:solidFill>
                  <a:srgbClr val="C00000"/>
                </a:solidFill>
                <a:effectLst/>
              </a:rPr>
              <a:t>?</a:t>
            </a:r>
          </a:p>
        </p:txBody>
      </p:sp>
      <p:sp>
        <p:nvSpPr>
          <p:cNvPr id="2" name="Left-Right Arrow 1"/>
          <p:cNvSpPr/>
          <p:nvPr/>
        </p:nvSpPr>
        <p:spPr>
          <a:xfrm flipH="1">
            <a:off x="214669" y="899696"/>
            <a:ext cx="8421330" cy="432619"/>
          </a:xfrm>
          <a:prstGeom prst="leftRightArrow">
            <a:avLst/>
          </a:prstGeom>
          <a:gradFill flip="none" rotWithShape="1">
            <a:gsLst>
              <a:gs pos="0">
                <a:srgbClr val="00B050"/>
              </a:gs>
              <a:gs pos="50000">
                <a:srgbClr val="FFFF00"/>
              </a:gs>
              <a:gs pos="100000">
                <a:srgbClr val="FF0000"/>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balloon-launch-photo_498x280.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57847" y="4994505"/>
            <a:ext cx="2398720" cy="1348678"/>
          </a:xfrm>
          <a:prstGeom prst="rect">
            <a:avLst/>
          </a:prstGeom>
        </p:spPr>
      </p:pic>
      <p:pic>
        <p:nvPicPr>
          <p:cNvPr id="6" name="Picture 5"/>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17639" y="5371494"/>
            <a:ext cx="2844149" cy="1091299"/>
          </a:xfrm>
          <a:prstGeom prst="rect">
            <a:avLst/>
          </a:prstGeom>
        </p:spPr>
      </p:pic>
      <p:pic>
        <p:nvPicPr>
          <p:cNvPr id="15" name="Picture 4" descr="Image result for aiaa design build fly"/>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961787" y="2840024"/>
            <a:ext cx="1305355" cy="129671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Image result for united launch alliance"/>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063408" y="3693227"/>
            <a:ext cx="1907824" cy="104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47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17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build="p"/>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440180" y="0"/>
            <a:ext cx="7703820" cy="817564"/>
          </a:xfrm>
        </p:spPr>
        <p:txBody>
          <a:bodyPr/>
          <a:lstStyle/>
          <a:p>
            <a:r>
              <a:rPr lang="en-US" dirty="0"/>
              <a:t>Capstone Project Constraints /Limitations</a:t>
            </a:r>
          </a:p>
        </p:txBody>
      </p:sp>
      <p:pic>
        <p:nvPicPr>
          <p:cNvPr id="5" name="Picture 4" descr="http://www.migflug.com/jetflights/wp-content/uploads/2015/09/Yves-Rossy.jpg">
            <a:hlinkClick r:id="rId2"/>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84276" y="791307"/>
            <a:ext cx="2777627" cy="2097845"/>
          </a:xfrm>
          <a:prstGeom prst="rect">
            <a:avLst/>
          </a:prstGeom>
          <a:noFill/>
          <a:ln>
            <a:noFill/>
          </a:ln>
        </p:spPr>
      </p:pic>
      <p:sp>
        <p:nvSpPr>
          <p:cNvPr id="6" name="Content Placeholder 2"/>
          <p:cNvSpPr txBox="1">
            <a:spLocks/>
          </p:cNvSpPr>
          <p:nvPr/>
        </p:nvSpPr>
        <p:spPr bwMode="auto">
          <a:xfrm>
            <a:off x="6463224" y="2729819"/>
            <a:ext cx="1466557" cy="753693"/>
          </a:xfrm>
          <a:prstGeom prst="rect">
            <a:avLst/>
          </a:prstGeom>
          <a:solidFill>
            <a:srgbClr val="FFFFBD"/>
          </a:solidFill>
          <a:ln>
            <a:solidFill>
              <a:schemeClr val="tx1"/>
            </a:solidFill>
          </a:ln>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None/>
            </a:pPr>
            <a:r>
              <a:rPr lang="en-US" b="1" dirty="0"/>
              <a:t>Safety</a:t>
            </a:r>
            <a:r>
              <a:rPr lang="en-US" dirty="0"/>
              <a:t>  </a:t>
            </a:r>
          </a:p>
          <a:p>
            <a:pPr algn="ctr"/>
            <a:endParaRPr lang="en-US" dirty="0"/>
          </a:p>
          <a:p>
            <a:pPr algn="ctr"/>
            <a:endParaRPr lang="en-US" dirty="0"/>
          </a:p>
        </p:txBody>
      </p:sp>
      <p:sp>
        <p:nvSpPr>
          <p:cNvPr id="1026" name="AutoShape 2" descr="https://www.researchgate.net/profile/Carl_Poteet/publication/238668561/figure/fig2/AS:298727546867713@1448233605498/Figure-1-Example-of-single-stage-to-orbit-reusable-launch-vehicle-with-metallic-TPS.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7" name="Picture 6" descr="Single State to orbit.jpg"/>
          <p:cNvPicPr>
            <a:picLocks noChangeAspect="1"/>
          </p:cNvPicPr>
          <p:nvPr/>
        </p:nvPicPr>
        <p:blipFill>
          <a:blip r:embed="rId4" cstate="screen"/>
          <a:srcRect/>
          <a:stretch>
            <a:fillRect/>
          </a:stretch>
        </p:blipFill>
        <p:spPr>
          <a:xfrm>
            <a:off x="0" y="0"/>
            <a:ext cx="1794510" cy="3776472"/>
          </a:xfrm>
          <a:prstGeom prst="rect">
            <a:avLst/>
          </a:prstGeom>
        </p:spPr>
      </p:pic>
      <p:sp>
        <p:nvSpPr>
          <p:cNvPr id="8" name="Content Placeholder 2"/>
          <p:cNvSpPr txBox="1">
            <a:spLocks/>
          </p:cNvSpPr>
          <p:nvPr/>
        </p:nvSpPr>
        <p:spPr bwMode="auto">
          <a:xfrm>
            <a:off x="2091689" y="866728"/>
            <a:ext cx="3983795" cy="4566918"/>
          </a:xfrm>
          <a:prstGeom prst="rect">
            <a:avLst/>
          </a:prstGeom>
          <a:solidFill>
            <a:srgbClr val="FFFFBD"/>
          </a:solidFill>
          <a:ln w="22225">
            <a:solidFill>
              <a:schemeClr val="tx1"/>
            </a:solidFill>
          </a:ln>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2800" b="1" dirty="0"/>
              <a:t>Available Funding</a:t>
            </a:r>
          </a:p>
          <a:p>
            <a:pPr>
              <a:buNone/>
            </a:pPr>
            <a:r>
              <a:rPr lang="en-US" sz="2800" b="1" dirty="0"/>
              <a:t>Existing state-of-the-art </a:t>
            </a:r>
          </a:p>
          <a:p>
            <a:pPr>
              <a:buNone/>
            </a:pPr>
            <a:r>
              <a:rPr lang="en-US" sz="2800" b="1" dirty="0"/>
              <a:t>Team capacity</a:t>
            </a:r>
          </a:p>
          <a:p>
            <a:r>
              <a:rPr lang="en-US" sz="2400" dirty="0"/>
              <a:t>Skills/Growth potential </a:t>
            </a:r>
          </a:p>
          <a:p>
            <a:r>
              <a:rPr lang="en-US" sz="2400" dirty="0"/>
              <a:t>Time available to complete the effort</a:t>
            </a:r>
          </a:p>
          <a:p>
            <a:pPr lvl="1"/>
            <a:r>
              <a:rPr lang="en-US" sz="2400" dirty="0"/>
              <a:t>Three semesters</a:t>
            </a:r>
          </a:p>
          <a:p>
            <a:pPr lvl="1"/>
            <a:r>
              <a:rPr lang="en-US" sz="2400" dirty="0"/>
              <a:t>xx hours per week</a:t>
            </a:r>
          </a:p>
          <a:p>
            <a:r>
              <a:rPr lang="en-US" sz="2800" b="1" dirty="0"/>
              <a:t>External support: advisors, etc</a:t>
            </a:r>
          </a:p>
        </p:txBody>
      </p:sp>
      <p:pic>
        <p:nvPicPr>
          <p:cNvPr id="9" name="Picture 8" descr="gravity light- kid studying.jpg"/>
          <p:cNvPicPr>
            <a:picLocks noChangeAspect="1"/>
          </p:cNvPicPr>
          <p:nvPr/>
        </p:nvPicPr>
        <p:blipFill>
          <a:blip r:embed="rId5" cstate="screen"/>
          <a:srcRect/>
          <a:stretch>
            <a:fillRect/>
          </a:stretch>
        </p:blipFill>
        <p:spPr>
          <a:xfrm>
            <a:off x="6454277" y="3714750"/>
            <a:ext cx="2529703" cy="2944648"/>
          </a:xfrm>
          <a:prstGeom prst="rect">
            <a:avLst/>
          </a:prstGeom>
        </p:spPr>
      </p:pic>
      <p:sp>
        <p:nvSpPr>
          <p:cNvPr id="11" name="Rectangle 10"/>
          <p:cNvSpPr/>
          <p:nvPr/>
        </p:nvSpPr>
        <p:spPr>
          <a:xfrm>
            <a:off x="2250831" y="5552317"/>
            <a:ext cx="4087296" cy="954107"/>
          </a:xfrm>
          <a:prstGeom prst="rect">
            <a:avLst/>
          </a:prstGeom>
          <a:solidFill>
            <a:srgbClr val="FFFFBD"/>
          </a:solidFill>
          <a:ln w="22225">
            <a:solidFill>
              <a:schemeClr val="tx1"/>
            </a:solidFill>
          </a:ln>
        </p:spPr>
        <p:txBody>
          <a:bodyPr wrap="square">
            <a:spAutoFit/>
          </a:bodyPr>
          <a:lstStyle/>
          <a:p>
            <a:pPr algn="ctr"/>
            <a:r>
              <a:rPr lang="en-US" dirty="0"/>
              <a:t> </a:t>
            </a:r>
            <a:r>
              <a:rPr lang="en-US" sz="2800" b="1" dirty="0"/>
              <a:t>Course Requirements </a:t>
            </a:r>
          </a:p>
          <a:p>
            <a:pPr algn="ctr"/>
            <a:r>
              <a:rPr lang="en-US" sz="2800" b="1" dirty="0"/>
              <a:t>and Instructor Constraints</a:t>
            </a:r>
          </a:p>
        </p:txBody>
      </p:sp>
      <p:sp>
        <p:nvSpPr>
          <p:cNvPr id="12" name="Rectangle 11"/>
          <p:cNvSpPr/>
          <p:nvPr/>
        </p:nvSpPr>
        <p:spPr>
          <a:xfrm>
            <a:off x="68580" y="4173681"/>
            <a:ext cx="1872492" cy="1200329"/>
          </a:xfrm>
          <a:prstGeom prst="rect">
            <a:avLst/>
          </a:prstGeom>
          <a:solidFill>
            <a:srgbClr val="FFFFBD"/>
          </a:solidFill>
          <a:ln w="25400">
            <a:solidFill>
              <a:schemeClr val="tx1"/>
            </a:solidFill>
          </a:ln>
        </p:spPr>
        <p:txBody>
          <a:bodyPr wrap="square">
            <a:spAutoFit/>
          </a:bodyPr>
          <a:lstStyle/>
          <a:p>
            <a:pPr algn="ctr"/>
            <a:r>
              <a:rPr lang="en-US" sz="2400" b="1" dirty="0"/>
              <a:t>Rules Regulations, and Ethics</a:t>
            </a:r>
          </a:p>
        </p:txBody>
      </p:sp>
    </p:spTree>
    <p:extLst>
      <p:ext uri="{BB962C8B-B14F-4D97-AF65-F5344CB8AC3E}">
        <p14:creationId xmlns:p14="http://schemas.microsoft.com/office/powerpoint/2010/main" val="313988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1+#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1+#ppt_w/2"/>
                                          </p:val>
                                        </p:tav>
                                        <p:tav tm="100000">
                                          <p:val>
                                            <p:strVal val="#ppt_x"/>
                                          </p:val>
                                        </p:tav>
                                      </p:tavLst>
                                    </p:anim>
                                    <p:anim calcmode="lin" valueType="num">
                                      <p:cBhvr additive="base">
                                        <p:cTn id="4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Requirements /Constraints</a:t>
            </a:r>
          </a:p>
        </p:txBody>
      </p:sp>
      <p:sp>
        <p:nvSpPr>
          <p:cNvPr id="3" name="Content Placeholder 2"/>
          <p:cNvSpPr>
            <a:spLocks noGrp="1"/>
          </p:cNvSpPr>
          <p:nvPr>
            <p:ph idx="1"/>
          </p:nvPr>
        </p:nvSpPr>
        <p:spPr>
          <a:xfrm>
            <a:off x="255131" y="884201"/>
            <a:ext cx="8229600" cy="4525963"/>
          </a:xfrm>
        </p:spPr>
        <p:txBody>
          <a:bodyPr/>
          <a:lstStyle/>
          <a:p>
            <a:pPr marL="0" indent="0">
              <a:buNone/>
            </a:pPr>
            <a:r>
              <a:rPr lang="en-US" dirty="0"/>
              <a:t>An Aerospace Capstone project will include:</a:t>
            </a:r>
          </a:p>
          <a:p>
            <a:pPr lvl="1"/>
            <a:r>
              <a:rPr lang="en-US" dirty="0"/>
              <a:t>A clear set of objectives and requirements </a:t>
            </a:r>
          </a:p>
          <a:p>
            <a:pPr lvl="1"/>
            <a:r>
              <a:rPr lang="en-US" dirty="0"/>
              <a:t>A design </a:t>
            </a:r>
          </a:p>
          <a:p>
            <a:pPr lvl="1"/>
            <a:r>
              <a:rPr lang="en-US" dirty="0"/>
              <a:t>Analysis</a:t>
            </a:r>
          </a:p>
          <a:p>
            <a:pPr lvl="1"/>
            <a:r>
              <a:rPr lang="en-US" dirty="0"/>
              <a:t>A physical product that is fabricated and tested</a:t>
            </a:r>
          </a:p>
          <a:p>
            <a:r>
              <a:rPr lang="en-US" dirty="0"/>
              <a:t>The fabricated product may be a “proof of concept” or a prototype </a:t>
            </a:r>
          </a:p>
          <a:p>
            <a:r>
              <a:rPr lang="en-US" dirty="0"/>
              <a:t>Topics need to have an aerospace theme or application</a:t>
            </a:r>
          </a:p>
          <a:p>
            <a:pPr marL="0" indent="0">
              <a:buNone/>
            </a:pPr>
            <a:r>
              <a:rPr lang="en-US" dirty="0"/>
              <a:t> </a:t>
            </a:r>
          </a:p>
          <a:p>
            <a:endParaRPr lang="en-US" dirty="0"/>
          </a:p>
        </p:txBody>
      </p:sp>
    </p:spTree>
    <p:extLst>
      <p:ext uri="{BB962C8B-B14F-4D97-AF65-F5344CB8AC3E}">
        <p14:creationId xmlns:p14="http://schemas.microsoft.com/office/powerpoint/2010/main" val="1295776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130" y="-261012"/>
            <a:ext cx="8601740" cy="817564"/>
          </a:xfrm>
        </p:spPr>
        <p:txBody>
          <a:bodyPr/>
          <a:lstStyle/>
          <a:p>
            <a:br>
              <a:rPr lang="en-US" dirty="0"/>
            </a:br>
            <a:r>
              <a:rPr lang="en-US" dirty="0"/>
              <a:t>WHERE GOOD IDEAS COME FROM</a:t>
            </a:r>
          </a:p>
        </p:txBody>
      </p:sp>
      <p:sp>
        <p:nvSpPr>
          <p:cNvPr id="3" name="Content Placeholder 2"/>
          <p:cNvSpPr>
            <a:spLocks noGrp="1"/>
          </p:cNvSpPr>
          <p:nvPr>
            <p:ph idx="1"/>
          </p:nvPr>
        </p:nvSpPr>
        <p:spPr/>
        <p:txBody>
          <a:bodyPr/>
          <a:lstStyle/>
          <a:p>
            <a:endParaRPr lang="en-US" dirty="0"/>
          </a:p>
        </p:txBody>
      </p:sp>
      <p:pic>
        <p:nvPicPr>
          <p:cNvPr id="3074" name="Picture 2" descr="http://image.slidesharecdn.com/wheregoodideascomefrom-120430234428-phpapp01/95/where-good-ideas-come-from-3-728.jpg?cb=1335829534"/>
          <p:cNvPicPr>
            <a:picLocks noChangeAspect="1" noChangeArrowheads="1"/>
          </p:cNvPicPr>
          <p:nvPr/>
        </p:nvPicPr>
        <p:blipFill>
          <a:blip r:embed="rId2" cstate="print"/>
          <a:srcRect/>
          <a:stretch>
            <a:fillRect/>
          </a:stretch>
        </p:blipFill>
        <p:spPr bwMode="auto">
          <a:xfrm>
            <a:off x="883403" y="908186"/>
            <a:ext cx="7645136" cy="5733853"/>
          </a:xfrm>
          <a:prstGeom prst="rect">
            <a:avLst/>
          </a:prstGeom>
          <a:noFill/>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63504" y="3236648"/>
            <a:ext cx="2365035" cy="3572359"/>
          </a:xfrm>
          <a:prstGeom prst="rect">
            <a:avLst/>
          </a:prstGeom>
        </p:spPr>
      </p:pic>
      <p:sp>
        <p:nvSpPr>
          <p:cNvPr id="7" name="Rectangle 6"/>
          <p:cNvSpPr/>
          <p:nvPr/>
        </p:nvSpPr>
        <p:spPr>
          <a:xfrm>
            <a:off x="967563" y="556552"/>
            <a:ext cx="7424769" cy="461665"/>
          </a:xfrm>
          <a:prstGeom prst="rect">
            <a:avLst/>
          </a:prstGeom>
        </p:spPr>
        <p:txBody>
          <a:bodyPr wrap="square">
            <a:spAutoFit/>
          </a:bodyPr>
          <a:lstStyle/>
          <a:p>
            <a:r>
              <a:rPr lang="en-US" sz="2400" dirty="0"/>
              <a:t>https://www.youtube.com/watch?v=NugRZGDbPFU</a:t>
            </a:r>
          </a:p>
        </p:txBody>
      </p:sp>
    </p:spTree>
    <p:extLst>
      <p:ext uri="{BB962C8B-B14F-4D97-AF65-F5344CB8AC3E}">
        <p14:creationId xmlns:p14="http://schemas.microsoft.com/office/powerpoint/2010/main" val="135413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103"/>
            <a:ext cx="8229600" cy="817564"/>
          </a:xfrm>
        </p:spPr>
        <p:txBody>
          <a:bodyPr/>
          <a:lstStyle/>
          <a:p>
            <a:r>
              <a:rPr lang="en-US" dirty="0"/>
              <a:t>Ideas and connections:  </a:t>
            </a:r>
          </a:p>
        </p:txBody>
      </p:sp>
      <p:sp>
        <p:nvSpPr>
          <p:cNvPr id="3" name="Content Placeholder 2"/>
          <p:cNvSpPr>
            <a:spLocks noGrp="1"/>
          </p:cNvSpPr>
          <p:nvPr>
            <p:ph idx="1"/>
          </p:nvPr>
        </p:nvSpPr>
        <p:spPr>
          <a:xfrm>
            <a:off x="457200" y="973667"/>
            <a:ext cx="6300061" cy="4525963"/>
          </a:xfrm>
        </p:spPr>
        <p:txBody>
          <a:bodyPr/>
          <a:lstStyle/>
          <a:p>
            <a:r>
              <a:rPr lang="en-US" dirty="0"/>
              <a:t>Innovation thrives in collaborative networks where opportunities for serendipitous connections exist. </a:t>
            </a:r>
          </a:p>
          <a:p>
            <a:endParaRPr lang="en-US" dirty="0"/>
          </a:p>
          <a:p>
            <a:r>
              <a:rPr lang="en-US" dirty="0"/>
              <a:t>Good ideas spill through connected “liquid” networks of individuals.</a:t>
            </a:r>
          </a:p>
          <a:p>
            <a:endParaRPr lang="en-US" dirty="0"/>
          </a:p>
        </p:txBody>
      </p:sp>
      <p:pic>
        <p:nvPicPr>
          <p:cNvPr id="4" name="Content Placeholder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6617775" y="973667"/>
            <a:ext cx="2298373" cy="3387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88936" y="5130298"/>
            <a:ext cx="8097864" cy="400110"/>
          </a:xfrm>
          <a:prstGeom prst="rect">
            <a:avLst/>
          </a:prstGeom>
        </p:spPr>
        <p:txBody>
          <a:bodyPr wrap="square">
            <a:spAutoFit/>
          </a:bodyPr>
          <a:lstStyle/>
          <a:p>
            <a:endParaRPr lang="en-US" sz="2000" dirty="0"/>
          </a:p>
        </p:txBody>
      </p:sp>
      <p:sp>
        <p:nvSpPr>
          <p:cNvPr id="6" name="Rectangle 5"/>
          <p:cNvSpPr/>
          <p:nvPr/>
        </p:nvSpPr>
        <p:spPr>
          <a:xfrm>
            <a:off x="168275" y="5515660"/>
            <a:ext cx="5815430" cy="369332"/>
          </a:xfrm>
          <a:prstGeom prst="rect">
            <a:avLst/>
          </a:prstGeom>
        </p:spPr>
        <p:txBody>
          <a:bodyPr wrap="square">
            <a:spAutoFit/>
          </a:bodyPr>
          <a:lstStyle/>
          <a:p>
            <a:r>
              <a:rPr lang="en-US" dirty="0"/>
              <a:t>https://www.youtube.com/watch?v=NugRZGDbPFU</a:t>
            </a:r>
          </a:p>
        </p:txBody>
      </p:sp>
    </p:spTree>
    <p:extLst>
      <p:ext uri="{BB962C8B-B14F-4D97-AF65-F5344CB8AC3E}">
        <p14:creationId xmlns:p14="http://schemas.microsoft.com/office/powerpoint/2010/main" val="4007971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creating val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8766" y="3246296"/>
            <a:ext cx="3900536" cy="3410984"/>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Today’s Topics</a:t>
            </a:r>
          </a:p>
        </p:txBody>
      </p:sp>
      <p:sp>
        <p:nvSpPr>
          <p:cNvPr id="3" name="Content Placeholder 2"/>
          <p:cNvSpPr>
            <a:spLocks noGrp="1"/>
          </p:cNvSpPr>
          <p:nvPr>
            <p:ph idx="1"/>
          </p:nvPr>
        </p:nvSpPr>
        <p:spPr>
          <a:xfrm>
            <a:off x="457200" y="821267"/>
            <a:ext cx="7495955" cy="4525963"/>
          </a:xfrm>
        </p:spPr>
        <p:txBody>
          <a:bodyPr/>
          <a:lstStyle/>
          <a:p>
            <a:pPr marL="0" indent="0">
              <a:buNone/>
            </a:pPr>
            <a:r>
              <a:rPr lang="en-US" dirty="0"/>
              <a:t>1. Cultivating an “entrepreneurial mindset”</a:t>
            </a:r>
          </a:p>
          <a:p>
            <a:pPr lvl="1"/>
            <a:r>
              <a:rPr lang="en-US" dirty="0"/>
              <a:t>Curiosity, connections, creating value</a:t>
            </a:r>
          </a:p>
          <a:p>
            <a:pPr lvl="1"/>
            <a:endParaRPr lang="en-US" dirty="0"/>
          </a:p>
          <a:p>
            <a:pPr marL="0" indent="0">
              <a:buNone/>
            </a:pPr>
            <a:r>
              <a:rPr lang="en-US" dirty="0"/>
              <a:t>2. Defining Capstone Topic Areas</a:t>
            </a:r>
          </a:p>
          <a:p>
            <a:pPr lvl="1"/>
            <a:r>
              <a:rPr lang="en-US" dirty="0"/>
              <a:t> Practical Constraints &amp; Limitations</a:t>
            </a:r>
          </a:p>
          <a:p>
            <a:pPr lvl="1"/>
            <a:r>
              <a:rPr lang="en-US" dirty="0"/>
              <a:t>Existing topics</a:t>
            </a:r>
          </a:p>
          <a:p>
            <a:pPr marL="0" indent="0">
              <a:buNone/>
            </a:pPr>
            <a:r>
              <a:rPr lang="en-US" dirty="0"/>
              <a:t>3. Idea creation and topic ideas …</a:t>
            </a:r>
          </a:p>
          <a:p>
            <a:pPr marL="0" indent="0">
              <a:buNone/>
            </a:pPr>
            <a:endParaRPr lang="en-US" dirty="0"/>
          </a:p>
          <a:p>
            <a:pPr marL="457200" lvl="1" indent="0">
              <a:buNone/>
            </a:pPr>
            <a:endParaRPr lang="en-US" dirty="0"/>
          </a:p>
        </p:txBody>
      </p:sp>
    </p:spTree>
    <p:extLst>
      <p:ext uri="{BB962C8B-B14F-4D97-AF65-F5344CB8AC3E}">
        <p14:creationId xmlns:p14="http://schemas.microsoft.com/office/powerpoint/2010/main" val="3956802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Making CONNECTIONS</a:t>
            </a:r>
          </a:p>
        </p:txBody>
      </p:sp>
      <p:sp>
        <p:nvSpPr>
          <p:cNvPr id="3" name="Content Placeholder 2"/>
          <p:cNvSpPr>
            <a:spLocks noGrp="1"/>
          </p:cNvSpPr>
          <p:nvPr>
            <p:ph idx="1"/>
          </p:nvPr>
        </p:nvSpPr>
        <p:spPr>
          <a:xfrm>
            <a:off x="457200" y="821267"/>
            <a:ext cx="7836195" cy="4525963"/>
          </a:xfrm>
        </p:spPr>
        <p:txBody>
          <a:bodyPr/>
          <a:lstStyle/>
          <a:p>
            <a:r>
              <a:rPr lang="en-US" sz="2800" dirty="0"/>
              <a:t>The adjacent possible: innovations come from combinations of what’s already available.</a:t>
            </a:r>
          </a:p>
          <a:p>
            <a:r>
              <a:rPr lang="en-US" sz="2800" dirty="0"/>
              <a:t>“Exaptation” –one thing is used for something different</a:t>
            </a:r>
          </a:p>
          <a:p>
            <a:pPr lvl="1"/>
            <a:r>
              <a:rPr lang="en-US" sz="2400" dirty="0"/>
              <a:t>Feathers for warmth become feathers for flight</a:t>
            </a:r>
          </a:p>
          <a:p>
            <a:pPr lvl="1"/>
            <a:r>
              <a:rPr lang="en-US" sz="2400" dirty="0"/>
              <a:t>Grape presses for wine become printing presses</a:t>
            </a:r>
            <a:endParaRPr lang="en-US" sz="2800" dirty="0"/>
          </a:p>
          <a:p>
            <a:pPr>
              <a:buFontTx/>
              <a:buChar char="-"/>
            </a:pPr>
            <a:r>
              <a:rPr lang="en-US" sz="2800" dirty="0"/>
              <a:t>Error: How can a mistake or problem become a solution?</a:t>
            </a:r>
          </a:p>
          <a:p>
            <a:pPr>
              <a:buFontTx/>
              <a:buChar char="-"/>
            </a:pPr>
            <a:r>
              <a:rPr lang="en-US" sz="2800" dirty="0"/>
              <a:t>Evolutionary Improvement: How can I make an existing idea better? </a:t>
            </a:r>
          </a:p>
          <a:p>
            <a:pPr>
              <a:buFontTx/>
              <a:buChar char="-"/>
            </a:pPr>
            <a:r>
              <a:rPr lang="en-US" sz="2800" dirty="0"/>
              <a:t>Mashups:  take two ideas and put them together.</a:t>
            </a:r>
          </a:p>
          <a:p>
            <a:pPr>
              <a:buFontTx/>
              <a:buChar char="-"/>
            </a:pPr>
            <a:r>
              <a:rPr lang="en-US" sz="2800" dirty="0"/>
              <a:t>Biomimicry: What would Mother Nature do?  </a:t>
            </a:r>
          </a:p>
        </p:txBody>
      </p:sp>
    </p:spTree>
    <p:extLst>
      <p:ext uri="{BB962C8B-B14F-4D97-AF65-F5344CB8AC3E}">
        <p14:creationId xmlns:p14="http://schemas.microsoft.com/office/powerpoint/2010/main" val="19273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0231" y="684019"/>
            <a:ext cx="6260373" cy="3690787"/>
          </a:xfrm>
          <a:prstGeom prst="rect">
            <a:avLst/>
          </a:prstGeom>
        </p:spPr>
      </p:pic>
      <p:sp>
        <p:nvSpPr>
          <p:cNvPr id="2" name="Title 1"/>
          <p:cNvSpPr>
            <a:spLocks noGrp="1"/>
          </p:cNvSpPr>
          <p:nvPr>
            <p:ph type="title"/>
          </p:nvPr>
        </p:nvSpPr>
        <p:spPr>
          <a:xfrm>
            <a:off x="0" y="0"/>
            <a:ext cx="6037730" cy="817564"/>
          </a:xfrm>
        </p:spPr>
        <p:txBody>
          <a:bodyPr/>
          <a:lstStyle/>
          <a:p>
            <a:r>
              <a:rPr lang="en-US" dirty="0"/>
              <a:t>Biomimicry and Aerospace</a:t>
            </a:r>
          </a:p>
        </p:txBody>
      </p:sp>
      <p:pic>
        <p:nvPicPr>
          <p:cNvPr id="14438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77209" y="2433624"/>
            <a:ext cx="5366791" cy="3470802"/>
          </a:xfrm>
          <a:prstGeom prst="rect">
            <a:avLst/>
          </a:prstGeom>
          <a:noFill/>
          <a:ln w="9525">
            <a:noFill/>
            <a:miter lim="800000"/>
            <a:headEnd/>
            <a:tailEnd/>
          </a:ln>
        </p:spPr>
      </p:pic>
      <p:sp>
        <p:nvSpPr>
          <p:cNvPr id="4" name="Rectangle 3"/>
          <p:cNvSpPr/>
          <p:nvPr/>
        </p:nvSpPr>
        <p:spPr>
          <a:xfrm>
            <a:off x="0" y="5889641"/>
            <a:ext cx="3926541" cy="646331"/>
          </a:xfrm>
          <a:prstGeom prst="rect">
            <a:avLst/>
          </a:prstGeom>
        </p:spPr>
        <p:txBody>
          <a:bodyPr wrap="square">
            <a:spAutoFit/>
          </a:bodyPr>
          <a:lstStyle/>
          <a:p>
            <a:r>
              <a:rPr lang="en-US" dirty="0"/>
              <a:t>https://www.grc.nasa.gov/vine/2017/biologically-inspired-product-design/</a:t>
            </a:r>
          </a:p>
        </p:txBody>
      </p:sp>
      <p:pic>
        <p:nvPicPr>
          <p:cNvPr id="6" name="Picture 5" descr="Bird_of_Prey-e1496161956280.jpg"/>
          <p:cNvPicPr>
            <a:picLocks noChangeAspect="1"/>
          </p:cNvPicPr>
          <p:nvPr/>
        </p:nvPicPr>
        <p:blipFill>
          <a:blip r:embed="rId4" cstate="screen"/>
          <a:stretch>
            <a:fillRect/>
          </a:stretch>
        </p:blipFill>
        <p:spPr>
          <a:xfrm>
            <a:off x="4138862" y="4791416"/>
            <a:ext cx="5435089" cy="1773053"/>
          </a:xfrm>
          <a:prstGeom prst="rect">
            <a:avLst/>
          </a:prstGeom>
        </p:spPr>
      </p:pic>
      <p:sp>
        <p:nvSpPr>
          <p:cNvPr id="8" name="TextBox 7"/>
          <p:cNvSpPr txBox="1"/>
          <p:nvPr/>
        </p:nvSpPr>
        <p:spPr>
          <a:xfrm>
            <a:off x="0" y="4539699"/>
            <a:ext cx="3935693" cy="1077218"/>
          </a:xfrm>
          <a:prstGeom prst="rect">
            <a:avLst/>
          </a:prstGeom>
          <a:solidFill>
            <a:schemeClr val="bg1"/>
          </a:solidFill>
          <a:ln>
            <a:solidFill>
              <a:srgbClr val="FF0000"/>
            </a:solidFill>
          </a:ln>
        </p:spPr>
        <p:txBody>
          <a:bodyPr wrap="none" rtlCol="0">
            <a:spAutoFit/>
          </a:bodyPr>
          <a:lstStyle/>
          <a:p>
            <a:r>
              <a:rPr lang="en-US" sz="3200" dirty="0"/>
              <a:t>Biomimicry database</a:t>
            </a:r>
          </a:p>
          <a:p>
            <a:r>
              <a:rPr lang="en-US" sz="3200" dirty="0"/>
              <a:t>https://asknature.org/</a:t>
            </a:r>
          </a:p>
        </p:txBody>
      </p:sp>
    </p:spTree>
    <p:extLst>
      <p:ext uri="{BB962C8B-B14F-4D97-AF65-F5344CB8AC3E}">
        <p14:creationId xmlns:p14="http://schemas.microsoft.com/office/powerpoint/2010/main" val="1376677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AutoShape 2" descr="https://i.pinimg.com/736x/75/6b/a8/756ba8572fe97c3e799fadb0e2c31e72--biomimicry-examples-sustainable-energy.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4" name="Picture 3" descr="-biomimicry-examples-sustainable-energy.jpg"/>
          <p:cNvPicPr>
            <a:picLocks noChangeAspect="1"/>
          </p:cNvPicPr>
          <p:nvPr/>
        </p:nvPicPr>
        <p:blipFill>
          <a:blip r:embed="rId2" cstate="screen"/>
          <a:stretch>
            <a:fillRect/>
          </a:stretch>
        </p:blipFill>
        <p:spPr>
          <a:xfrm>
            <a:off x="4383738" y="1667434"/>
            <a:ext cx="4235825" cy="4235825"/>
          </a:xfrm>
          <a:prstGeom prst="rect">
            <a:avLst/>
          </a:prstGeom>
        </p:spPr>
      </p:pic>
      <p:sp>
        <p:nvSpPr>
          <p:cNvPr id="5" name="Title 1"/>
          <p:cNvSpPr>
            <a:spLocks noGrp="1"/>
          </p:cNvSpPr>
          <p:nvPr>
            <p:ph type="title"/>
          </p:nvPr>
        </p:nvSpPr>
        <p:spPr>
          <a:xfrm>
            <a:off x="-1" y="555033"/>
            <a:ext cx="8928847" cy="817564"/>
          </a:xfrm>
        </p:spPr>
        <p:txBody>
          <a:bodyPr/>
          <a:lstStyle/>
          <a:p>
            <a:r>
              <a:rPr lang="en-US" dirty="0"/>
              <a:t>Ideas…Biomimicry, Aerospace Structures, and Additive manufacturing.</a:t>
            </a:r>
          </a:p>
        </p:txBody>
      </p:sp>
      <p:sp>
        <p:nvSpPr>
          <p:cNvPr id="6" name="Content Placeholder 2"/>
          <p:cNvSpPr txBox="1">
            <a:spLocks/>
          </p:cNvSpPr>
          <p:nvPr/>
        </p:nvSpPr>
        <p:spPr>
          <a:xfrm>
            <a:off x="363071" y="1390526"/>
            <a:ext cx="4061012" cy="5252321"/>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S PGothic" panose="020B0600070205080204" pitchFamily="34" charset="-128"/>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S PGothic" panose="020B0600070205080204" pitchFamily="34" charset="-128"/>
                <a:cs typeface="+mn-cs"/>
              </a:rPr>
              <a:t>Right angles are rarely seen in nature, but our structures have them because of our traditional fabrication techniques. Can we do better? </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sz="2400" dirty="0">
                <a:latin typeface="+mn-lt"/>
              </a:rPr>
              <a:t>Siemens has given Florida Tech access to powerful software… how can use it in our design processes?</a:t>
            </a:r>
          </a:p>
          <a:p>
            <a:pPr marL="342900" marR="0" lvl="0" indent="-342900" algn="l" defTabSz="914400" rtl="0" eaLnBrk="1" fontAlgn="base" latinLnBrk="0" hangingPunct="1">
              <a:lnSpc>
                <a:spcPct val="100000"/>
              </a:lnSpc>
              <a:spcBef>
                <a:spcPct val="20000"/>
              </a:spcBef>
              <a:spcAft>
                <a:spcPct val="0"/>
              </a:spcAft>
              <a:buClrTx/>
              <a:buSzTx/>
              <a:tabLst/>
              <a:defRPr/>
            </a:pPr>
            <a:endParaRPr kumimoji="0" lang="en-US" sz="2400" b="0" i="0" u="none" strike="noStrike" kern="1200" cap="none" spc="0" normalizeH="0" baseline="0" noProof="0" dirty="0">
              <a:ln>
                <a:noFill/>
              </a:ln>
              <a:solidFill>
                <a:schemeClr val="tx1"/>
              </a:solidFill>
              <a:effectLst/>
              <a:uLnTx/>
              <a:uFillTx/>
              <a:latin typeface="+mn-lt"/>
              <a:ea typeface="MS PGothic" panose="020B0600070205080204" pitchFamily="34" charset="-128"/>
              <a:cs typeface="+mn-cs"/>
            </a:endParaRPr>
          </a:p>
        </p:txBody>
      </p:sp>
    </p:spTree>
    <p:extLst>
      <p:ext uri="{BB962C8B-B14F-4D97-AF65-F5344CB8AC3E}">
        <p14:creationId xmlns:p14="http://schemas.microsoft.com/office/powerpoint/2010/main" val="1168545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02"/>
            <a:ext cx="7288659" cy="1193085"/>
          </a:xfrm>
        </p:spPr>
        <p:txBody>
          <a:bodyPr/>
          <a:lstStyle/>
          <a:p>
            <a:r>
              <a:rPr lang="en-US" dirty="0"/>
              <a:t>Draw inspiration from competitions, even if the team does not formally compete.</a:t>
            </a:r>
          </a:p>
        </p:txBody>
      </p:sp>
      <p:sp>
        <p:nvSpPr>
          <p:cNvPr id="3" name="Content Placeholder 2"/>
          <p:cNvSpPr>
            <a:spLocks noGrp="1"/>
          </p:cNvSpPr>
          <p:nvPr>
            <p:ph idx="1"/>
          </p:nvPr>
        </p:nvSpPr>
        <p:spPr>
          <a:xfrm>
            <a:off x="0" y="1177836"/>
            <a:ext cx="8452597" cy="4689445"/>
          </a:xfrm>
        </p:spPr>
        <p:txBody>
          <a:bodyPr/>
          <a:lstStyle/>
          <a:p>
            <a:pPr lvl="0"/>
            <a:r>
              <a:rPr lang="en-US" sz="2400" dirty="0"/>
              <a:t>Even if the timing or scope of a competition isn’t an ideal match for a senior design project, a competition’s requirements can be used to define a project.</a:t>
            </a:r>
          </a:p>
          <a:p>
            <a:endParaRPr lang="en-US" dirty="0"/>
          </a:p>
        </p:txBody>
      </p:sp>
      <p:sp>
        <p:nvSpPr>
          <p:cNvPr id="149505" name="Rectangle 1"/>
          <p:cNvSpPr>
            <a:spLocks noChangeArrowheads="1"/>
          </p:cNvSpPr>
          <p:nvPr/>
        </p:nvSpPr>
        <p:spPr bwMode="auto">
          <a:xfrm>
            <a:off x="413295" y="4670771"/>
            <a:ext cx="6220047"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libri" pitchFamily="34" charset="0"/>
                <a:ea typeface="Calibri" pitchFamily="34" charset="0"/>
                <a:cs typeface="Arial" pitchFamily="34" charset="0"/>
              </a:rPr>
              <a:t>2018 NASA BIG Idea challenge: Designing solar for Mars   </a:t>
            </a:r>
            <a:r>
              <a:rPr kumimoji="0" lang="en-US" b="0" i="0" u="none" strike="noStrike" cap="none" normalizeH="0" baseline="0" dirty="0">
                <a:ln>
                  <a:noFill/>
                </a:ln>
                <a:solidFill>
                  <a:schemeClr val="tx1"/>
                </a:solidFill>
                <a:effectLst/>
                <a:latin typeface="Calibri" pitchFamily="34" charset="0"/>
                <a:ea typeface="Calibri" pitchFamily="34" charset="0"/>
                <a:cs typeface="Arial" pitchFamily="34" charset="0"/>
                <a:hlinkClick r:id="rId3"/>
              </a:rPr>
              <a:t>http://bigidea.nianet.org/</a:t>
            </a:r>
            <a:r>
              <a:rPr lang="en-US" dirty="0">
                <a:ea typeface="Calibri" pitchFamily="34" charset="0"/>
                <a:cs typeface="Arial" pitchFamily="34" charset="0"/>
              </a:rPr>
              <a:t>  </a:t>
            </a:r>
            <a:r>
              <a:rPr kumimoji="0" lang="en-US" sz="2000" b="1" i="0" u="none" strike="noStrike" cap="none" normalizeH="0" baseline="0" dirty="0">
                <a:ln>
                  <a:noFill/>
                </a:ln>
                <a:solidFill>
                  <a:schemeClr val="tx1"/>
                </a:solidFill>
                <a:effectLst/>
                <a:latin typeface="Calibri" pitchFamily="34" charset="0"/>
                <a:ea typeface="Calibri" pitchFamily="34" charset="0"/>
                <a:cs typeface="Arial" pitchFamily="34" charset="0"/>
              </a:rPr>
              <a:t>Goal:</a:t>
            </a:r>
            <a:r>
              <a:rPr kumimoji="0" lang="en-US" sz="2000" b="1" i="0" u="none" strike="noStrike" cap="none" normalizeH="0" dirty="0">
                <a:ln>
                  <a:noFill/>
                </a:ln>
                <a:solidFill>
                  <a:schemeClr val="tx1"/>
                </a:solidFill>
                <a:effectLst/>
                <a:latin typeface="Calibri" pitchFamily="34" charset="0"/>
                <a:ea typeface="Calibri" pitchFamily="34" charset="0"/>
                <a:cs typeface="Arial" pitchFamily="34" charset="0"/>
              </a:rPr>
              <a:t> </a:t>
            </a:r>
            <a:r>
              <a:rPr kumimoji="0" lang="en-US" sz="2000" b="0" i="0" u="none" strike="noStrike" cap="none" normalizeH="0" baseline="0" dirty="0">
                <a:ln>
                  <a:noFill/>
                </a:ln>
                <a:solidFill>
                  <a:schemeClr val="tx1"/>
                </a:solidFill>
                <a:effectLst/>
                <a:latin typeface="Calibri" pitchFamily="34" charset="0"/>
                <a:ea typeface="Calibri" pitchFamily="34" charset="0"/>
                <a:cs typeface="Arial" pitchFamily="34" charset="0"/>
              </a:rPr>
              <a:t>to design and analyze innovations in</a:t>
            </a:r>
            <a:r>
              <a:rPr kumimoji="0" lang="en-US" sz="2000" b="0" i="0" u="none" strike="noStrike" cap="none" normalizeH="0" dirty="0">
                <a:ln>
                  <a:noFill/>
                </a:ln>
                <a:solidFill>
                  <a:schemeClr val="tx1"/>
                </a:solidFill>
                <a:effectLst/>
                <a:latin typeface="Calibri" pitchFamily="34" charset="0"/>
                <a:ea typeface="Calibri" pitchFamily="34" charset="0"/>
                <a:cs typeface="Arial" pitchFamily="34" charset="0"/>
              </a:rPr>
              <a:t> </a:t>
            </a:r>
            <a:r>
              <a:rPr kumimoji="0" lang="en-US" sz="2000" b="0" i="0" u="none" strike="noStrike" cap="none" normalizeH="0" baseline="0" dirty="0">
                <a:ln>
                  <a:noFill/>
                </a:ln>
                <a:solidFill>
                  <a:schemeClr val="tx1"/>
                </a:solidFill>
                <a:effectLst/>
                <a:latin typeface="Calibri" pitchFamily="34" charset="0"/>
                <a:ea typeface="Calibri" pitchFamily="34" charset="0"/>
                <a:cs typeface="Arial" pitchFamily="34" charset="0"/>
              </a:rPr>
              <a:t>large solar power system on the surface of Mars.</a:t>
            </a:r>
            <a:endParaRPr kumimoji="0" lang="en-US" sz="3600" b="0" i="0" u="none" strike="noStrike" cap="none" normalizeH="0" baseline="0" dirty="0">
              <a:ln>
                <a:noFill/>
              </a:ln>
              <a:solidFill>
                <a:schemeClr val="tx1"/>
              </a:solidFill>
              <a:effectLst/>
              <a:latin typeface="Arial" pitchFamily="34" charset="0"/>
              <a:cs typeface="Arial" pitchFamily="34" charset="0"/>
            </a:endParaRPr>
          </a:p>
        </p:txBody>
      </p:sp>
      <p:pic>
        <p:nvPicPr>
          <p:cNvPr id="5" name="Picture 4" descr="181286main_image_feature_857_ys_full_0.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89843" y="4670771"/>
            <a:ext cx="2106253" cy="1424765"/>
          </a:xfrm>
          <a:prstGeom prst="rect">
            <a:avLst/>
          </a:prstGeom>
        </p:spPr>
      </p:pic>
      <p:grpSp>
        <p:nvGrpSpPr>
          <p:cNvPr id="6" name="Group 5"/>
          <p:cNvGrpSpPr/>
          <p:nvPr/>
        </p:nvGrpSpPr>
        <p:grpSpPr>
          <a:xfrm>
            <a:off x="151729" y="2370921"/>
            <a:ext cx="8840542" cy="2620376"/>
            <a:chOff x="303458" y="2132551"/>
            <a:chExt cx="8840542" cy="2620376"/>
          </a:xfrm>
        </p:grpSpPr>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675048" y="2132551"/>
              <a:ext cx="3987210" cy="1355262"/>
            </a:xfrm>
            <a:prstGeom prst="rect">
              <a:avLst/>
            </a:prstGeom>
          </p:spPr>
        </p:pic>
        <p:pic>
          <p:nvPicPr>
            <p:cNvPr id="3074" name="Picture 2" descr="Image result for hyperloop"/>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501806" y="2397672"/>
              <a:ext cx="1939039" cy="109014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
            <p:cNvSpPr>
              <a:spLocks noChangeArrowheads="1"/>
            </p:cNvSpPr>
            <p:nvPr/>
          </p:nvSpPr>
          <p:spPr bwMode="auto">
            <a:xfrm>
              <a:off x="303458" y="3552598"/>
              <a:ext cx="884054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2000" b="1" dirty="0">
                  <a:ea typeface="Calibri" pitchFamily="34" charset="0"/>
                  <a:cs typeface="Arial" pitchFamily="34" charset="0"/>
                </a:rPr>
                <a:t>SpaceX Hyperloop Pod Competition  </a:t>
              </a:r>
              <a:r>
                <a:rPr lang="en-US" sz="2000" dirty="0">
                  <a:ea typeface="Calibri" pitchFamily="34" charset="0"/>
                  <a:cs typeface="Arial" pitchFamily="34" charset="0"/>
                </a:rPr>
                <a:t>(a student team is being formed at FIT)</a:t>
              </a:r>
            </a:p>
            <a:p>
              <a:pPr lvl="0"/>
              <a:r>
                <a:rPr lang="en-US" sz="1600" b="1" dirty="0">
                  <a:ea typeface="Calibri" pitchFamily="34" charset="0"/>
                  <a:cs typeface="Arial" pitchFamily="34" charset="0"/>
                  <a:hlinkClick r:id="rId7"/>
                </a:rPr>
                <a:t>https://www.youtube.com/watch?time_continue=30&amp;v=AO0sPME3j2s</a:t>
              </a:r>
            </a:p>
            <a:p>
              <a:pPr lvl="0"/>
              <a:r>
                <a:rPr lang="en-US" sz="1600" b="1" dirty="0">
                  <a:ea typeface="Calibri" pitchFamily="34" charset="0"/>
                  <a:cs typeface="Arial" pitchFamily="34" charset="0"/>
                  <a:hlinkClick r:id="rId7"/>
                </a:rPr>
                <a:t>https://www.spacex.com/hyperloop</a:t>
              </a:r>
              <a:endParaRPr lang="en-US" sz="1600" b="1" dirty="0">
                <a:ea typeface="Calibri" pitchFamily="34" charset="0"/>
                <a:cs typeface="Arial" pitchFamily="34" charset="0"/>
              </a:endParaRPr>
            </a:p>
            <a:p>
              <a:pPr lvl="0"/>
              <a:endParaRPr lang="en-US" sz="2000" b="1" dirty="0">
                <a:ea typeface="Calibri" pitchFamily="34" charset="0"/>
                <a:cs typeface="Arial" pitchFamily="34" charset="0"/>
              </a:endParaRPr>
            </a:p>
          </p:txBody>
        </p:sp>
      </p:grpSp>
      <p:sp>
        <p:nvSpPr>
          <p:cNvPr id="7" name="Rectangle 6"/>
          <p:cNvSpPr/>
          <p:nvPr/>
        </p:nvSpPr>
        <p:spPr>
          <a:xfrm>
            <a:off x="187117" y="6121140"/>
            <a:ext cx="8976774" cy="646331"/>
          </a:xfrm>
          <a:prstGeom prst="rect">
            <a:avLst/>
          </a:prstGeom>
        </p:spPr>
        <p:txBody>
          <a:bodyPr wrap="square">
            <a:spAutoFit/>
          </a:bodyPr>
          <a:lstStyle/>
          <a:p>
            <a:r>
              <a:rPr lang="en-US" dirty="0"/>
              <a:t>https://www.nasa.gov/content/nasa-glenns-2018-2019-university-student-design-challenge-aeronautics</a:t>
            </a:r>
          </a:p>
        </p:txBody>
      </p:sp>
    </p:spTree>
    <p:extLst>
      <p:ext uri="{BB962C8B-B14F-4D97-AF65-F5344CB8AC3E}">
        <p14:creationId xmlns:p14="http://schemas.microsoft.com/office/powerpoint/2010/main" val="301467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950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3703"/>
            <a:ext cx="4332514" cy="1813108"/>
          </a:xfrm>
        </p:spPr>
        <p:txBody>
          <a:bodyPr/>
          <a:lstStyle/>
          <a:p>
            <a:r>
              <a:rPr lang="en-US" dirty="0"/>
              <a:t>Aerospace Experiments and “Making” for education…</a:t>
            </a:r>
          </a:p>
        </p:txBody>
      </p:sp>
      <p:sp>
        <p:nvSpPr>
          <p:cNvPr id="3" name="Content Placeholder 2"/>
          <p:cNvSpPr>
            <a:spLocks noGrp="1"/>
          </p:cNvSpPr>
          <p:nvPr>
            <p:ph idx="1"/>
          </p:nvPr>
        </p:nvSpPr>
        <p:spPr>
          <a:xfrm>
            <a:off x="0" y="1960834"/>
            <a:ext cx="8229600" cy="3964744"/>
          </a:xfrm>
        </p:spPr>
        <p:txBody>
          <a:bodyPr/>
          <a:lstStyle/>
          <a:p>
            <a:r>
              <a:rPr lang="en-US" sz="2800" dirty="0"/>
              <a:t>How could we enhance learning at Florida tech by creating new demonstrations, lab experiments and test capabilities? </a:t>
            </a:r>
          </a:p>
          <a:p>
            <a:r>
              <a:rPr lang="en-US" sz="2800" dirty="0"/>
              <a:t> New design projects in the curriculum? </a:t>
            </a:r>
          </a:p>
          <a:p>
            <a:r>
              <a:rPr lang="en-US" sz="2800" dirty="0"/>
              <a:t>New opportunities for students to create value in our makerspaces and HSDC?</a:t>
            </a:r>
          </a:p>
        </p:txBody>
      </p:sp>
      <p:pic>
        <p:nvPicPr>
          <p:cNvPr id="4" name="Picture 3"/>
          <p:cNvPicPr>
            <a:picLocks noChangeAspect="1"/>
          </p:cNvPicPr>
          <p:nvPr/>
        </p:nvPicPr>
        <p:blipFill>
          <a:blip r:embed="rId2"/>
          <a:stretch>
            <a:fillRect/>
          </a:stretch>
        </p:blipFill>
        <p:spPr>
          <a:xfrm>
            <a:off x="4119018" y="4287620"/>
            <a:ext cx="2031518" cy="1117335"/>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9389" y="5548978"/>
            <a:ext cx="4807333" cy="961466"/>
          </a:xfrm>
          <a:prstGeom prst="rect">
            <a:avLst/>
          </a:prstGeom>
        </p:spPr>
      </p:pic>
      <p:pic>
        <p:nvPicPr>
          <p:cNvPr id="1026" name="Picture 2" descr="Image result for florida tech shock tub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156603"/>
            <a:ext cx="4572000" cy="16602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arris student design center florida tech"/>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271344" y="4287620"/>
            <a:ext cx="2633170" cy="2633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71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2061" y="549423"/>
            <a:ext cx="5991101" cy="817564"/>
          </a:xfrm>
        </p:spPr>
        <p:txBody>
          <a:bodyPr/>
          <a:lstStyle/>
          <a:p>
            <a:r>
              <a:rPr lang="en-US" dirty="0"/>
              <a:t>Personal Design Notebook: a tool to cultivate connections and  capture “slow hunches” </a:t>
            </a:r>
          </a:p>
        </p:txBody>
      </p:sp>
      <p:sp>
        <p:nvSpPr>
          <p:cNvPr id="3" name="Content Placeholder 2"/>
          <p:cNvSpPr>
            <a:spLocks noGrp="1"/>
          </p:cNvSpPr>
          <p:nvPr>
            <p:ph idx="1"/>
          </p:nvPr>
        </p:nvSpPr>
        <p:spPr>
          <a:xfrm>
            <a:off x="2907870" y="1947607"/>
            <a:ext cx="6137042" cy="4525963"/>
          </a:xfrm>
        </p:spPr>
        <p:txBody>
          <a:bodyPr/>
          <a:lstStyle/>
          <a:p>
            <a:r>
              <a:rPr lang="en-US" sz="2800" dirty="0"/>
              <a:t>Not required this year, but encouraged</a:t>
            </a:r>
          </a:p>
          <a:p>
            <a:r>
              <a:rPr lang="en-US" sz="2800" dirty="0"/>
              <a:t>Physical Characteristics: </a:t>
            </a:r>
          </a:p>
          <a:p>
            <a:pPr lvl="1"/>
            <a:r>
              <a:rPr lang="en-US" sz="2400" dirty="0"/>
              <a:t>Lightweight/portable, of reasonable size</a:t>
            </a:r>
          </a:p>
          <a:p>
            <a:pPr lvl="1"/>
            <a:r>
              <a:rPr lang="en-US" sz="2400" dirty="0"/>
              <a:t>Pages are bound into the book-no ring binders. (You can add graphs, etc. with glue or tape- just identify when the material was added). </a:t>
            </a:r>
          </a:p>
          <a:p>
            <a:r>
              <a:rPr lang="en-US" sz="2800" dirty="0"/>
              <a:t>Electronic Notebook Option</a:t>
            </a:r>
          </a:p>
          <a:p>
            <a:pPr lvl="1"/>
            <a:r>
              <a:rPr lang="en-US" sz="2400" dirty="0"/>
              <a:t>Evernote, others?</a:t>
            </a:r>
          </a:p>
        </p:txBody>
      </p:sp>
      <p:pic>
        <p:nvPicPr>
          <p:cNvPr id="1026" name="Picture 2" descr="Spiral Notebook Bi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2479546">
            <a:off x="-435756" y="340463"/>
            <a:ext cx="2835408" cy="26085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dollargeneral.com/media/catalog/product/cache/image/e9c3970ab036de70892d86c6d221abfe/m/a/marble_composition_asst.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687492" y="4673073"/>
            <a:ext cx="1670390" cy="21259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www.holycool.net/wp-content/uploads/2013/06/Denik-Artist-Journals-and-Notebooks.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0" y="2121656"/>
            <a:ext cx="2891147" cy="2707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366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Image result for ruled notebooks like moleskine but cheap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52010" y="4876331"/>
            <a:ext cx="4191990" cy="19816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Personal Design Notebook: What to write?</a:t>
            </a:r>
          </a:p>
        </p:txBody>
      </p:sp>
      <p:sp>
        <p:nvSpPr>
          <p:cNvPr id="3" name="Content Placeholder 2"/>
          <p:cNvSpPr>
            <a:spLocks noGrp="1"/>
          </p:cNvSpPr>
          <p:nvPr>
            <p:ph idx="1"/>
          </p:nvPr>
        </p:nvSpPr>
        <p:spPr/>
        <p:txBody>
          <a:bodyPr/>
          <a:lstStyle/>
          <a:p>
            <a:r>
              <a:rPr lang="en-US" dirty="0"/>
              <a:t>Brainstorming/ Weird ideas</a:t>
            </a:r>
          </a:p>
          <a:p>
            <a:r>
              <a:rPr lang="en-US" dirty="0"/>
              <a:t>Sketches/ hand calculations encouraged!</a:t>
            </a:r>
          </a:p>
          <a:p>
            <a:r>
              <a:rPr lang="en-US" dirty="0"/>
              <a:t>Project Status: Victories and Challenges</a:t>
            </a:r>
          </a:p>
          <a:p>
            <a:r>
              <a:rPr lang="en-US" dirty="0"/>
              <a:t>Forward work / To-Do lists </a:t>
            </a:r>
          </a:p>
          <a:p>
            <a:r>
              <a:rPr lang="en-US" dirty="0"/>
              <a:t>Lessons learned</a:t>
            </a:r>
          </a:p>
          <a:p>
            <a:r>
              <a:rPr lang="en-US" dirty="0"/>
              <a:t>Useful Technical References</a:t>
            </a:r>
          </a:p>
          <a:p>
            <a:r>
              <a:rPr lang="en-US" dirty="0"/>
              <a:t>Hours worked and what accomplished</a:t>
            </a:r>
          </a:p>
        </p:txBody>
      </p:sp>
    </p:spTree>
    <p:extLst>
      <p:ext uri="{BB962C8B-B14F-4D97-AF65-F5344CB8AC3E}">
        <p14:creationId xmlns:p14="http://schemas.microsoft.com/office/powerpoint/2010/main" val="2724329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 Creation: think broadly, then focus</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7891" y="949358"/>
            <a:ext cx="8926831" cy="3199732"/>
          </a:xfrm>
          <a:prstGeom prst="rect">
            <a:avLst/>
          </a:prstGeom>
        </p:spPr>
      </p:pic>
      <p:sp>
        <p:nvSpPr>
          <p:cNvPr id="7" name="Content Placeholder 6"/>
          <p:cNvSpPr>
            <a:spLocks noGrp="1"/>
          </p:cNvSpPr>
          <p:nvPr>
            <p:ph idx="1"/>
          </p:nvPr>
        </p:nvSpPr>
        <p:spPr>
          <a:xfrm>
            <a:off x="400050" y="5612130"/>
            <a:ext cx="8412480" cy="679756"/>
          </a:xfrm>
        </p:spPr>
        <p:txBody>
          <a:bodyPr/>
          <a:lstStyle/>
          <a:p>
            <a:pPr>
              <a:buNone/>
            </a:pPr>
            <a:r>
              <a:rPr lang="en-US" sz="2400" dirty="0"/>
              <a:t>Design involves iteration,</a:t>
            </a:r>
          </a:p>
          <a:p>
            <a:pPr>
              <a:buNone/>
            </a:pPr>
            <a:r>
              <a:rPr lang="en-US" sz="2400" dirty="0"/>
              <a:t> so steps will be repeated at different levels of detail</a:t>
            </a:r>
          </a:p>
        </p:txBody>
      </p:sp>
      <p:sp>
        <p:nvSpPr>
          <p:cNvPr id="6" name="TextBox 5"/>
          <p:cNvSpPr txBox="1"/>
          <p:nvPr/>
        </p:nvSpPr>
        <p:spPr>
          <a:xfrm>
            <a:off x="194310" y="4297680"/>
            <a:ext cx="4046220" cy="461665"/>
          </a:xfrm>
          <a:prstGeom prst="rect">
            <a:avLst/>
          </a:prstGeom>
          <a:solidFill>
            <a:srgbClr val="FFFF00"/>
          </a:solidFill>
        </p:spPr>
        <p:txBody>
          <a:bodyPr wrap="square" rtlCol="0">
            <a:spAutoFit/>
          </a:bodyPr>
          <a:lstStyle/>
          <a:p>
            <a:r>
              <a:rPr lang="en-US" sz="2400" dirty="0">
                <a:solidFill>
                  <a:prstClr val="black"/>
                </a:solidFill>
              </a:rPr>
              <a:t>Junior Design: pick a topic</a:t>
            </a:r>
          </a:p>
        </p:txBody>
      </p:sp>
      <p:sp>
        <p:nvSpPr>
          <p:cNvPr id="8" name="TextBox 7"/>
          <p:cNvSpPr txBox="1"/>
          <p:nvPr/>
        </p:nvSpPr>
        <p:spPr>
          <a:xfrm>
            <a:off x="1897380" y="4735830"/>
            <a:ext cx="5634990" cy="461665"/>
          </a:xfrm>
          <a:prstGeom prst="rect">
            <a:avLst/>
          </a:prstGeom>
          <a:solidFill>
            <a:srgbClr val="B8FDA5"/>
          </a:solidFill>
        </p:spPr>
        <p:txBody>
          <a:bodyPr wrap="square" rtlCol="0">
            <a:spAutoFit/>
          </a:bodyPr>
          <a:lstStyle/>
          <a:p>
            <a:r>
              <a:rPr lang="en-US" sz="2400" dirty="0">
                <a:solidFill>
                  <a:prstClr val="black"/>
                </a:solidFill>
              </a:rPr>
              <a:t>MAE 4291: Design a solution</a:t>
            </a:r>
          </a:p>
        </p:txBody>
      </p:sp>
      <p:sp>
        <p:nvSpPr>
          <p:cNvPr id="9" name="TextBox 8"/>
          <p:cNvSpPr txBox="1"/>
          <p:nvPr/>
        </p:nvSpPr>
        <p:spPr>
          <a:xfrm>
            <a:off x="5360670" y="5231130"/>
            <a:ext cx="3783330" cy="461665"/>
          </a:xfrm>
          <a:prstGeom prst="rect">
            <a:avLst/>
          </a:prstGeom>
          <a:solidFill>
            <a:srgbClr val="A5FDFD"/>
          </a:solidFill>
        </p:spPr>
        <p:txBody>
          <a:bodyPr wrap="square" rtlCol="0">
            <a:spAutoFit/>
          </a:bodyPr>
          <a:lstStyle/>
          <a:p>
            <a:r>
              <a:rPr lang="en-US" sz="2400" dirty="0">
                <a:solidFill>
                  <a:prstClr val="black"/>
                </a:solidFill>
              </a:rPr>
              <a:t>MAE 4292: Build and test</a:t>
            </a:r>
          </a:p>
        </p:txBody>
      </p:sp>
    </p:spTree>
    <p:extLst>
      <p:ext uri="{BB962C8B-B14F-4D97-AF65-F5344CB8AC3E}">
        <p14:creationId xmlns:p14="http://schemas.microsoft.com/office/powerpoint/2010/main" val="746730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03"/>
            <a:ext cx="8686800" cy="817564"/>
          </a:xfrm>
        </p:spPr>
        <p:txBody>
          <a:bodyPr/>
          <a:lstStyle/>
          <a:p>
            <a:pPr lvl="0"/>
            <a:r>
              <a:rPr lang="en-US" sz="3200" dirty="0"/>
              <a:t>Topic Evaluation: Evaluation Phase</a:t>
            </a:r>
          </a:p>
        </p:txBody>
      </p:sp>
      <p:sp>
        <p:nvSpPr>
          <p:cNvPr id="3" name="Content Placeholder 2"/>
          <p:cNvSpPr>
            <a:spLocks noGrp="1"/>
          </p:cNvSpPr>
          <p:nvPr>
            <p:ph idx="1"/>
          </p:nvPr>
        </p:nvSpPr>
        <p:spPr>
          <a:xfrm>
            <a:off x="367048" y="1012310"/>
            <a:ext cx="8229600" cy="3752873"/>
          </a:xfrm>
        </p:spPr>
        <p:txBody>
          <a:bodyPr/>
          <a:lstStyle/>
          <a:p>
            <a:pPr marL="57150" indent="0">
              <a:buNone/>
              <a:defRPr/>
            </a:pPr>
            <a:r>
              <a:rPr lang="en-US" dirty="0"/>
              <a:t>When evaluating topics, consider the following: </a:t>
            </a:r>
          </a:p>
          <a:p>
            <a:pPr marL="57150" indent="0">
              <a:defRPr/>
            </a:pPr>
            <a:r>
              <a:rPr lang="en-US" sz="2800" dirty="0"/>
              <a:t>Does the topic relate to a real need or problem?</a:t>
            </a:r>
          </a:p>
          <a:p>
            <a:pPr marL="57150" indent="0">
              <a:defRPr/>
            </a:pPr>
            <a:r>
              <a:rPr lang="en-US" sz="2800" dirty="0"/>
              <a:t>Can I imagine completing a project in this area within the constraints of capstone design? </a:t>
            </a:r>
          </a:p>
          <a:p>
            <a:pPr marL="57150" indent="0">
              <a:defRPr/>
            </a:pPr>
            <a:r>
              <a:rPr lang="en-US" sz="2800" dirty="0"/>
              <a:t>How likely would someone be to fund this topic?</a:t>
            </a:r>
          </a:p>
          <a:p>
            <a:pPr marL="57150" indent="0">
              <a:defRPr/>
            </a:pPr>
            <a:r>
              <a:rPr lang="en-US" sz="2800" dirty="0"/>
              <a:t>What level of support/expertise is available to support a senior design team?</a:t>
            </a:r>
          </a:p>
          <a:p>
            <a:pPr marL="457200" lvl="1" indent="0">
              <a:defRPr/>
            </a:pPr>
            <a:r>
              <a:rPr lang="en-US" sz="2400" dirty="0"/>
              <a:t>Who might be a good faculty advisor?</a:t>
            </a:r>
          </a:p>
          <a:p>
            <a:pPr marL="0" indent="0">
              <a:buNone/>
            </a:pPr>
            <a:endParaRPr lang="en-US" dirty="0"/>
          </a:p>
        </p:txBody>
      </p:sp>
      <p:sp>
        <p:nvSpPr>
          <p:cNvPr id="4" name="TextBox 3"/>
          <p:cNvSpPr txBox="1"/>
          <p:nvPr/>
        </p:nvSpPr>
        <p:spPr>
          <a:xfrm>
            <a:off x="426250" y="5330055"/>
            <a:ext cx="8111195" cy="461665"/>
          </a:xfrm>
          <a:prstGeom prst="rect">
            <a:avLst/>
          </a:prstGeom>
          <a:noFill/>
        </p:spPr>
        <p:txBody>
          <a:bodyPr wrap="none" rtlCol="0">
            <a:spAutoFit/>
          </a:bodyPr>
          <a:lstStyle/>
          <a:p>
            <a:r>
              <a:rPr lang="en-US" sz="2400" i="1" dirty="0"/>
              <a:t>“Define the problem so success is possible.” – Kimberly Demoret</a:t>
            </a:r>
          </a:p>
        </p:txBody>
      </p:sp>
    </p:spTree>
    <p:extLst>
      <p:ext uri="{BB962C8B-B14F-4D97-AF65-F5344CB8AC3E}">
        <p14:creationId xmlns:p14="http://schemas.microsoft.com/office/powerpoint/2010/main" val="95132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825" y="339161"/>
            <a:ext cx="8229600" cy="817564"/>
          </a:xfrm>
        </p:spPr>
        <p:txBody>
          <a:bodyPr/>
          <a:lstStyle/>
          <a:p>
            <a:r>
              <a:rPr lang="en-US" dirty="0"/>
              <a:t>Ungraded Survey: </a:t>
            </a:r>
            <a:br>
              <a:rPr lang="en-US" dirty="0"/>
            </a:br>
            <a:r>
              <a:rPr lang="en-US" dirty="0"/>
              <a:t>Societal Needs and Topics of Interest </a:t>
            </a:r>
            <a:r>
              <a:rPr lang="en-US" sz="2400" dirty="0"/>
              <a:t>(due Friday)</a:t>
            </a:r>
            <a:endParaRPr lang="en-US" dirty="0"/>
          </a:p>
        </p:txBody>
      </p:sp>
      <p:sp>
        <p:nvSpPr>
          <p:cNvPr id="3" name="Content Placeholder 2"/>
          <p:cNvSpPr>
            <a:spLocks noGrp="1"/>
          </p:cNvSpPr>
          <p:nvPr>
            <p:ph idx="1"/>
          </p:nvPr>
        </p:nvSpPr>
        <p:spPr>
          <a:xfrm>
            <a:off x="366825" y="1430866"/>
            <a:ext cx="8686800" cy="4525963"/>
          </a:xfrm>
        </p:spPr>
        <p:txBody>
          <a:bodyPr/>
          <a:lstStyle/>
          <a:p>
            <a:pPr marL="571500" indent="-514350">
              <a:buAutoNum type="arabicPeriod"/>
            </a:pPr>
            <a:r>
              <a:rPr lang="en-US" sz="2800" dirty="0"/>
              <a:t>Identify a societal need, issue or opportunity that you personally care about.  </a:t>
            </a:r>
          </a:p>
          <a:p>
            <a:pPr marL="971550" lvl="1" indent="-514350"/>
            <a:r>
              <a:rPr lang="en-US" sz="2400" dirty="0"/>
              <a:t>It does not have to relate to aerospace.</a:t>
            </a:r>
          </a:p>
          <a:p>
            <a:pPr marL="571500" indent="-514350">
              <a:buAutoNum type="arabicPeriod"/>
            </a:pPr>
            <a:r>
              <a:rPr lang="en-US" sz="2800" dirty="0"/>
              <a:t>Identify a societal need, issue, or opportunity where aerospace engineering MIGHT be able to add value.</a:t>
            </a:r>
          </a:p>
          <a:p>
            <a:pPr marL="57150" indent="0">
              <a:buNone/>
            </a:pPr>
            <a:r>
              <a:rPr lang="en-US" sz="2800" dirty="0"/>
              <a:t>3. Identify a Capstone topic area of interest</a:t>
            </a:r>
          </a:p>
          <a:p>
            <a:pPr marL="971550" lvl="1" indent="-514350"/>
            <a:r>
              <a:rPr lang="en-US" sz="2400" dirty="0"/>
              <a:t>associated with a specific societal need? </a:t>
            </a:r>
          </a:p>
          <a:p>
            <a:pPr marL="971550" lvl="1" indent="-514350"/>
            <a:r>
              <a:rPr lang="en-US" sz="2400" dirty="0"/>
              <a:t>associated with a specific technology? </a:t>
            </a:r>
          </a:p>
          <a:p>
            <a:pPr marL="971550" lvl="1" indent="-514350"/>
            <a:r>
              <a:rPr lang="en-US" sz="2400" dirty="0"/>
              <a:t>a very specific project?</a:t>
            </a:r>
          </a:p>
        </p:txBody>
      </p:sp>
    </p:spTree>
    <p:extLst>
      <p:ext uri="{BB962C8B-B14F-4D97-AF65-F5344CB8AC3E}">
        <p14:creationId xmlns:p14="http://schemas.microsoft.com/office/powerpoint/2010/main" val="406193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804666" y="5602090"/>
            <a:ext cx="7616320" cy="450459"/>
          </a:xfrm>
        </p:spPr>
        <p:txBody>
          <a:bodyPr>
            <a:noAutofit/>
          </a:bodyPr>
          <a:lstStyle/>
          <a:p>
            <a:pPr indent="0">
              <a:lnSpc>
                <a:spcPct val="90000"/>
              </a:lnSpc>
              <a:buNone/>
            </a:pPr>
            <a:r>
              <a:rPr lang="en-US" sz="1400" dirty="0"/>
              <a:t>Entrepreneurial vs Traditional Engineering (2minute video: ) https://www.youtube.com/watch?v=ufdgKZ_3Zco&amp;list=PLvITFYQeu1sFKecbGpVFBH44TCFnbanly</a:t>
            </a:r>
            <a:endParaRPr lang="en-US" sz="1200" dirty="0"/>
          </a:p>
        </p:txBody>
      </p:sp>
      <p:sp>
        <p:nvSpPr>
          <p:cNvPr id="3" name="Rectangle 2"/>
          <p:cNvSpPr/>
          <p:nvPr/>
        </p:nvSpPr>
        <p:spPr>
          <a:xfrm>
            <a:off x="1089255" y="1095929"/>
            <a:ext cx="6805068" cy="2123658"/>
          </a:xfrm>
          <a:prstGeom prst="rect">
            <a:avLst/>
          </a:prstGeom>
          <a:noFill/>
        </p:spPr>
        <p:txBody>
          <a:bodyPr wrap="none" lIns="91440" tIns="45720" rIns="91440" bIns="45720">
            <a:spAutoFit/>
          </a:bodyPr>
          <a:lstStyle/>
          <a:p>
            <a:pPr algn="ctr"/>
            <a:r>
              <a:rPr lang="en-US" sz="4400" b="1" cap="none" spc="0" dirty="0">
                <a:ln w="12700">
                  <a:solidFill>
                    <a:schemeClr val="accent3">
                      <a:lumMod val="50000"/>
                    </a:schemeClr>
                  </a:solidFill>
                  <a:prstDash val="solid"/>
                </a:ln>
                <a:solidFill>
                  <a:srgbClr val="0070C0"/>
                </a:solidFill>
                <a:effectLst>
                  <a:innerShdw blurRad="177800">
                    <a:schemeClr val="accent3">
                      <a:lumMod val="50000"/>
                    </a:schemeClr>
                  </a:innerShdw>
                </a:effectLst>
              </a:rPr>
              <a:t>Design begins </a:t>
            </a:r>
            <a:r>
              <a:rPr lang="en-US" sz="4400" b="1" dirty="0">
                <a:ln w="12700">
                  <a:solidFill>
                    <a:schemeClr val="accent3">
                      <a:lumMod val="50000"/>
                    </a:schemeClr>
                  </a:solidFill>
                  <a:prstDash val="solid"/>
                </a:ln>
                <a:solidFill>
                  <a:srgbClr val="0070C0"/>
                </a:solidFill>
                <a:effectLst>
                  <a:innerShdw blurRad="177800">
                    <a:schemeClr val="accent3">
                      <a:lumMod val="50000"/>
                    </a:schemeClr>
                  </a:innerShdw>
                </a:effectLst>
              </a:rPr>
              <a:t>with a NEED…</a:t>
            </a:r>
          </a:p>
          <a:p>
            <a:pPr algn="ctr"/>
            <a:r>
              <a:rPr lang="en-US" sz="4400" b="1" dirty="0">
                <a:ln w="12700">
                  <a:solidFill>
                    <a:schemeClr val="accent3">
                      <a:lumMod val="50000"/>
                    </a:schemeClr>
                  </a:solidFill>
                  <a:prstDash val="solid"/>
                </a:ln>
                <a:solidFill>
                  <a:srgbClr val="0070C0"/>
                </a:solidFill>
                <a:effectLst>
                  <a:innerShdw blurRad="177800">
                    <a:schemeClr val="accent3">
                      <a:lumMod val="50000"/>
                    </a:schemeClr>
                  </a:innerShdw>
                </a:effectLst>
              </a:rPr>
              <a:t>so cultivate an </a:t>
            </a:r>
          </a:p>
          <a:p>
            <a:pPr algn="ctr"/>
            <a:r>
              <a:rPr lang="en-US" sz="4400" b="1" dirty="0">
                <a:ln w="12700">
                  <a:solidFill>
                    <a:schemeClr val="accent3">
                      <a:lumMod val="50000"/>
                    </a:schemeClr>
                  </a:solidFill>
                  <a:prstDash val="solid"/>
                </a:ln>
                <a:solidFill>
                  <a:srgbClr val="0070C0"/>
                </a:solidFill>
                <a:effectLst>
                  <a:innerShdw blurRad="177800">
                    <a:schemeClr val="accent3">
                      <a:lumMod val="50000"/>
                    </a:schemeClr>
                  </a:innerShdw>
                </a:effectLst>
              </a:rPr>
              <a:t>“entrepreneurial mindset”</a:t>
            </a:r>
          </a:p>
        </p:txBody>
      </p:sp>
      <p:sp>
        <p:nvSpPr>
          <p:cNvPr id="6" name="Title 5"/>
          <p:cNvSpPr>
            <a:spLocks noGrp="1"/>
          </p:cNvSpPr>
          <p:nvPr>
            <p:ph type="title"/>
          </p:nvPr>
        </p:nvSpPr>
        <p:spPr/>
        <p:txBody>
          <a:bodyPr/>
          <a:lstStyle/>
          <a:p>
            <a:endParaRPr lang="en-US" dirty="0"/>
          </a:p>
        </p:txBody>
      </p:sp>
      <p:sp>
        <p:nvSpPr>
          <p:cNvPr id="2" name="Rectangle 1"/>
          <p:cNvSpPr/>
          <p:nvPr/>
        </p:nvSpPr>
        <p:spPr>
          <a:xfrm>
            <a:off x="886319" y="3429000"/>
            <a:ext cx="7534667" cy="1877437"/>
          </a:xfrm>
          <a:prstGeom prst="rect">
            <a:avLst/>
          </a:prstGeom>
        </p:spPr>
        <p:txBody>
          <a:bodyPr wrap="square">
            <a:spAutoFit/>
          </a:bodyPr>
          <a:lstStyle/>
          <a:p>
            <a:pPr algn="ctr"/>
            <a:r>
              <a:rPr lang="en-US" sz="2000" b="1" dirty="0">
                <a:ln w="12700">
                  <a:solidFill>
                    <a:schemeClr val="accent3">
                      <a:lumMod val="50000"/>
                    </a:schemeClr>
                  </a:solidFill>
                  <a:prstDash val="solid"/>
                </a:ln>
                <a:solidFill>
                  <a:srgbClr val="0070C0"/>
                </a:solidFill>
                <a:effectLst>
                  <a:innerShdw blurRad="177800">
                    <a:schemeClr val="accent3">
                      <a:lumMod val="50000"/>
                    </a:schemeClr>
                  </a:innerShdw>
                </a:effectLst>
              </a:rPr>
              <a:t> This is a </a:t>
            </a:r>
            <a:r>
              <a:rPr lang="en-US" sz="2000" b="1" u="sng" dirty="0">
                <a:ln w="12700">
                  <a:solidFill>
                    <a:schemeClr val="accent3">
                      <a:lumMod val="50000"/>
                    </a:schemeClr>
                  </a:solidFill>
                  <a:prstDash val="solid"/>
                </a:ln>
                <a:solidFill>
                  <a:srgbClr val="0070C0"/>
                </a:solidFill>
                <a:effectLst>
                  <a:innerShdw blurRad="177800">
                    <a:schemeClr val="accent3">
                      <a:lumMod val="50000"/>
                    </a:schemeClr>
                  </a:innerShdw>
                </a:effectLst>
              </a:rPr>
              <a:t>mindset</a:t>
            </a:r>
            <a:r>
              <a:rPr lang="en-US" sz="2000" b="1" dirty="0">
                <a:ln w="12700">
                  <a:solidFill>
                    <a:schemeClr val="accent3">
                      <a:lumMod val="50000"/>
                    </a:schemeClr>
                  </a:solidFill>
                  <a:prstDash val="solid"/>
                </a:ln>
                <a:solidFill>
                  <a:srgbClr val="0070C0"/>
                </a:solidFill>
                <a:effectLst>
                  <a:innerShdw blurRad="177800">
                    <a:schemeClr val="accent3">
                      <a:lumMod val="50000"/>
                    </a:schemeClr>
                  </a:innerShdw>
                </a:effectLst>
              </a:rPr>
              <a:t>, </a:t>
            </a:r>
          </a:p>
          <a:p>
            <a:pPr algn="ctr"/>
            <a:r>
              <a:rPr lang="en-US" sz="2000" b="1" dirty="0">
                <a:ln w="12700">
                  <a:solidFill>
                    <a:schemeClr val="accent3">
                      <a:lumMod val="50000"/>
                    </a:schemeClr>
                  </a:solidFill>
                  <a:prstDash val="solid"/>
                </a:ln>
                <a:solidFill>
                  <a:srgbClr val="0070C0"/>
                </a:solidFill>
                <a:effectLst>
                  <a:innerShdw blurRad="177800">
                    <a:schemeClr val="accent3">
                      <a:lumMod val="50000"/>
                    </a:schemeClr>
                  </a:innerShdw>
                </a:effectLst>
              </a:rPr>
              <a:t> not about creating a new company…</a:t>
            </a:r>
          </a:p>
          <a:p>
            <a:pPr algn="ctr"/>
            <a:endParaRPr lang="en-US" sz="2000" b="1" dirty="0">
              <a:ln w="12700">
                <a:solidFill>
                  <a:schemeClr val="accent3">
                    <a:lumMod val="50000"/>
                  </a:schemeClr>
                </a:solidFill>
                <a:prstDash val="solid"/>
              </a:ln>
              <a:solidFill>
                <a:srgbClr val="0070C0"/>
              </a:solidFill>
              <a:effectLst>
                <a:innerShdw blurRad="177800">
                  <a:schemeClr val="accent3">
                    <a:lumMod val="50000"/>
                  </a:schemeClr>
                </a:innerShdw>
              </a:effectLst>
            </a:endParaRPr>
          </a:p>
          <a:p>
            <a:pPr algn="ctr"/>
            <a:r>
              <a:rPr lang="en-US" sz="2800" b="1" dirty="0">
                <a:ln w="12700">
                  <a:solidFill>
                    <a:schemeClr val="accent3">
                      <a:lumMod val="50000"/>
                    </a:schemeClr>
                  </a:solidFill>
                  <a:prstDash val="solid"/>
                </a:ln>
                <a:solidFill>
                  <a:srgbClr val="0070C0"/>
                </a:solidFill>
                <a:effectLst>
                  <a:innerShdw blurRad="177800">
                    <a:schemeClr val="accent3">
                      <a:lumMod val="50000"/>
                    </a:schemeClr>
                  </a:innerShdw>
                </a:effectLst>
              </a:rPr>
              <a:t>In existing firms: Seek to understand the</a:t>
            </a:r>
            <a:r>
              <a:rPr lang="en-US" sz="2800" b="1" u="sng" dirty="0">
                <a:ln w="12700">
                  <a:solidFill>
                    <a:schemeClr val="accent3">
                      <a:lumMod val="50000"/>
                    </a:schemeClr>
                  </a:solidFill>
                  <a:prstDash val="solid"/>
                </a:ln>
                <a:solidFill>
                  <a:srgbClr val="0070C0"/>
                </a:solidFill>
                <a:effectLst>
                  <a:innerShdw blurRad="177800">
                    <a:schemeClr val="accent3">
                      <a:lumMod val="50000"/>
                    </a:schemeClr>
                  </a:innerShdw>
                </a:effectLst>
              </a:rPr>
              <a:t> real </a:t>
            </a:r>
            <a:r>
              <a:rPr lang="en-US" sz="2800" b="1" dirty="0">
                <a:ln w="12700">
                  <a:solidFill>
                    <a:schemeClr val="accent3">
                      <a:lumMod val="50000"/>
                    </a:schemeClr>
                  </a:solidFill>
                  <a:prstDash val="solid"/>
                </a:ln>
                <a:solidFill>
                  <a:srgbClr val="0070C0"/>
                </a:solidFill>
                <a:effectLst>
                  <a:innerShdw blurRad="177800">
                    <a:schemeClr val="accent3">
                      <a:lumMod val="50000"/>
                    </a:schemeClr>
                  </a:innerShdw>
                </a:effectLst>
              </a:rPr>
              <a:t>need and look for opportunities to add value.</a:t>
            </a:r>
            <a:endParaRPr lang="en-US" sz="4800" b="1" dirty="0">
              <a:ln w="12700">
                <a:solidFill>
                  <a:schemeClr val="accent3">
                    <a:lumMod val="50000"/>
                  </a:schemeClr>
                </a:solidFill>
                <a:prstDash val="solid"/>
              </a:ln>
              <a:solidFill>
                <a:srgbClr val="0070C0"/>
              </a:solidFill>
              <a:effectLst>
                <a:innerShdw blurRad="177800">
                  <a:schemeClr val="accent3">
                    <a:lumMod val="50000"/>
                  </a:schemeClr>
                </a:innerShdw>
              </a:effectLst>
            </a:endParaRPr>
          </a:p>
        </p:txBody>
      </p:sp>
    </p:spTree>
    <p:extLst>
      <p:ext uri="{BB962C8B-B14F-4D97-AF65-F5344CB8AC3E}">
        <p14:creationId xmlns:p14="http://schemas.microsoft.com/office/powerpoint/2010/main" val="84490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dea-light-bulb-clip-art-black-and-white-MTLEnkBTa.jpeg"/>
          <p:cNvPicPr>
            <a:picLocks noChangeAspect="1"/>
          </p:cNvPicPr>
          <p:nvPr/>
        </p:nvPicPr>
        <p:blipFill>
          <a:blip r:embed="rId2" cstate="screen"/>
          <a:stretch>
            <a:fillRect/>
          </a:stretch>
        </p:blipFill>
        <p:spPr>
          <a:xfrm>
            <a:off x="6024282" y="2806073"/>
            <a:ext cx="3119718" cy="3688856"/>
          </a:xfrm>
          <a:prstGeom prst="rect">
            <a:avLst/>
          </a:prstGeom>
        </p:spPr>
      </p:pic>
      <p:sp>
        <p:nvSpPr>
          <p:cNvPr id="2" name="Title 1"/>
          <p:cNvSpPr>
            <a:spLocks noGrp="1"/>
          </p:cNvSpPr>
          <p:nvPr>
            <p:ph type="title"/>
          </p:nvPr>
        </p:nvSpPr>
        <p:spPr>
          <a:xfrm>
            <a:off x="457200" y="151620"/>
            <a:ext cx="8229600" cy="817564"/>
          </a:xfrm>
        </p:spPr>
        <p:txBody>
          <a:bodyPr/>
          <a:lstStyle/>
          <a:p>
            <a:r>
              <a:rPr lang="en-US" sz="2800" dirty="0"/>
              <a:t>Capstone Project Ideas Assignment </a:t>
            </a:r>
            <a:r>
              <a:rPr lang="en-US" sz="2400" dirty="0"/>
              <a:t>(due end of week 2)</a:t>
            </a:r>
            <a:br>
              <a:rPr lang="en-US" sz="2800" dirty="0"/>
            </a:br>
            <a:endParaRPr lang="en-US" sz="2800" b="0" dirty="0"/>
          </a:p>
        </p:txBody>
      </p:sp>
      <p:sp>
        <p:nvSpPr>
          <p:cNvPr id="3" name="Content Placeholder 2"/>
          <p:cNvSpPr>
            <a:spLocks noGrp="1"/>
          </p:cNvSpPr>
          <p:nvPr>
            <p:ph idx="1"/>
          </p:nvPr>
        </p:nvSpPr>
        <p:spPr>
          <a:xfrm>
            <a:off x="0" y="2918012"/>
            <a:ext cx="6387354" cy="3939988"/>
          </a:xfrm>
        </p:spPr>
        <p:txBody>
          <a:bodyPr/>
          <a:lstStyle/>
          <a:p>
            <a:r>
              <a:rPr lang="en-US" sz="2800" b="1" dirty="0"/>
              <a:t>Part 1: Describe the Project idea.</a:t>
            </a:r>
            <a:endParaRPr lang="en-US" sz="2800" dirty="0"/>
          </a:p>
          <a:p>
            <a:pPr lvl="1"/>
            <a:r>
              <a:rPr lang="en-US" sz="2400" dirty="0"/>
              <a:t>What do you like; what are the challenges; do you want to brief it to the class? </a:t>
            </a:r>
          </a:p>
          <a:p>
            <a:r>
              <a:rPr lang="en-US" sz="2800" dirty="0"/>
              <a:t> </a:t>
            </a:r>
            <a:r>
              <a:rPr lang="en-US" sz="2800" b="1" dirty="0"/>
              <a:t>Part 2: Consider Potential Customers.</a:t>
            </a:r>
          </a:p>
          <a:p>
            <a:pPr lvl="1"/>
            <a:r>
              <a:rPr lang="en-US" sz="2400" dirty="0"/>
              <a:t>Who are the potential customers? How does this help them?</a:t>
            </a:r>
          </a:p>
          <a:p>
            <a:r>
              <a:rPr lang="en-US" dirty="0"/>
              <a:t>See Canvas for Details</a:t>
            </a:r>
          </a:p>
        </p:txBody>
      </p:sp>
      <p:sp>
        <p:nvSpPr>
          <p:cNvPr id="5" name="Rectangle 4"/>
          <p:cNvSpPr/>
          <p:nvPr/>
        </p:nvSpPr>
        <p:spPr>
          <a:xfrm>
            <a:off x="457200" y="1098194"/>
            <a:ext cx="7947212" cy="1138773"/>
          </a:xfrm>
          <a:prstGeom prst="rect">
            <a:avLst/>
          </a:prstGeom>
        </p:spPr>
        <p:txBody>
          <a:bodyPr wrap="square">
            <a:spAutoFit/>
          </a:bodyPr>
          <a:lstStyle/>
          <a:p>
            <a:pPr algn="ctr"/>
            <a:r>
              <a:rPr lang="en-US" sz="2400" b="1" u="sng" dirty="0"/>
              <a:t>For full credit, identify at least 3 sources of information that you used to complete the assignment</a:t>
            </a:r>
            <a:r>
              <a:rPr lang="en-US" sz="2000" u="sng" dirty="0"/>
              <a:t>.</a:t>
            </a:r>
          </a:p>
          <a:p>
            <a:pPr algn="ctr"/>
            <a:r>
              <a:rPr lang="en-US" sz="2000" dirty="0"/>
              <a:t>(Interviews, web sites, books, etc).</a:t>
            </a:r>
            <a:endParaRPr lang="en-US" sz="2400" dirty="0"/>
          </a:p>
        </p:txBody>
      </p:sp>
    </p:spTree>
    <p:extLst>
      <p:ext uri="{BB962C8B-B14F-4D97-AF65-F5344CB8AC3E}">
        <p14:creationId xmlns:p14="http://schemas.microsoft.com/office/powerpoint/2010/main" val="907907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CREATING VALUE: The Value Proposition Canvas</a:t>
            </a:r>
          </a:p>
        </p:txBody>
      </p:sp>
      <p:pic>
        <p:nvPicPr>
          <p:cNvPr id="2050" name="Picture 2" descr="30594401-660A-43E7-AB09-CEF21470134C"/>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22446" y="1221180"/>
            <a:ext cx="7806224"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759515"/>
            <a:ext cx="8697433" cy="461665"/>
          </a:xfrm>
          <a:prstGeom prst="rect">
            <a:avLst/>
          </a:prstGeom>
          <a:noFill/>
        </p:spPr>
        <p:txBody>
          <a:bodyPr wrap="square" rtlCol="0">
            <a:spAutoFit/>
          </a:bodyPr>
          <a:lstStyle/>
          <a:p>
            <a:pPr algn="ctr"/>
            <a:r>
              <a:rPr lang="en-US" sz="2400" dirty="0"/>
              <a:t>To create value for others, you need to understand their needs. </a:t>
            </a:r>
          </a:p>
        </p:txBody>
      </p:sp>
      <p:sp>
        <p:nvSpPr>
          <p:cNvPr id="4" name="TextBox 3"/>
          <p:cNvSpPr txBox="1"/>
          <p:nvPr/>
        </p:nvSpPr>
        <p:spPr>
          <a:xfrm>
            <a:off x="135556" y="5856571"/>
            <a:ext cx="8724900" cy="923330"/>
          </a:xfrm>
          <a:prstGeom prst="rect">
            <a:avLst/>
          </a:prstGeom>
          <a:noFill/>
        </p:spPr>
        <p:txBody>
          <a:bodyPr wrap="square" rtlCol="0">
            <a:spAutoFit/>
          </a:bodyPr>
          <a:lstStyle/>
          <a:p>
            <a:r>
              <a:rPr lang="en-US" dirty="0"/>
              <a:t>Osterwalder, A., Y. Pigneur, G. Bernanda, A. Smith, </a:t>
            </a:r>
            <a:r>
              <a:rPr lang="en-US" i="1" dirty="0"/>
              <a:t>Value Proposition Design</a:t>
            </a:r>
            <a:r>
              <a:rPr lang="en-US" dirty="0"/>
              <a:t>: How to create Products and services Customers want.  Wiley,     </a:t>
            </a:r>
            <a:r>
              <a:rPr lang="en-US" dirty="0">
                <a:hlinkClick r:id="rId3"/>
              </a:rPr>
              <a:t>https://strategyzer.com/canvas</a:t>
            </a:r>
            <a:endParaRPr lang="en-US" dirty="0"/>
          </a:p>
          <a:p>
            <a:pPr marL="342900" indent="-342900">
              <a:buAutoNum type="alphaUcPeriod"/>
            </a:pPr>
            <a:endParaRPr lang="en-US" dirty="0"/>
          </a:p>
        </p:txBody>
      </p:sp>
      <p:sp>
        <p:nvSpPr>
          <p:cNvPr id="5" name="Rectangle 4"/>
          <p:cNvSpPr/>
          <p:nvPr/>
        </p:nvSpPr>
        <p:spPr>
          <a:xfrm>
            <a:off x="2851688" y="5150304"/>
            <a:ext cx="5845745" cy="923330"/>
          </a:xfrm>
          <a:prstGeom prst="rect">
            <a:avLst/>
          </a:prstGeom>
        </p:spPr>
        <p:txBody>
          <a:bodyPr wrap="square">
            <a:spAutoFit/>
          </a:bodyPr>
          <a:lstStyle/>
          <a:p>
            <a:r>
              <a:rPr lang="en-US" dirty="0"/>
              <a:t>6-min video on “Painstorming for opportunity recognition:  </a:t>
            </a:r>
            <a:r>
              <a:rPr lang="en-US" dirty="0">
                <a:hlinkClick r:id="rId4"/>
              </a:rPr>
              <a:t>https://www.youtube.com/watch?v=SCgoI2cPK-E</a:t>
            </a:r>
            <a:endParaRPr lang="en-US" dirty="0"/>
          </a:p>
          <a:p>
            <a:endParaRPr lang="en-US" dirty="0"/>
          </a:p>
        </p:txBody>
      </p:sp>
    </p:spTree>
    <p:extLst>
      <p:ext uri="{BB962C8B-B14F-4D97-AF65-F5344CB8AC3E}">
        <p14:creationId xmlns:p14="http://schemas.microsoft.com/office/powerpoint/2010/main" val="20833129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 Creation Mixer next Monday</a:t>
            </a:r>
            <a:endParaRPr lang="en-US" sz="3200" dirty="0"/>
          </a:p>
        </p:txBody>
      </p:sp>
      <p:sp>
        <p:nvSpPr>
          <p:cNvPr id="3" name="Content Placeholder 2"/>
          <p:cNvSpPr>
            <a:spLocks noGrp="1"/>
          </p:cNvSpPr>
          <p:nvPr>
            <p:ph idx="1"/>
          </p:nvPr>
        </p:nvSpPr>
        <p:spPr>
          <a:xfrm>
            <a:off x="457200" y="973667"/>
            <a:ext cx="7988968" cy="4525963"/>
          </a:xfrm>
        </p:spPr>
        <p:txBody>
          <a:bodyPr/>
          <a:lstStyle/>
          <a:p>
            <a:pPr marL="0" indent="0">
              <a:buNone/>
            </a:pPr>
            <a:r>
              <a:rPr lang="en-US" sz="2800" dirty="0"/>
              <a:t> Abandon judgment – anything goes at this phase.</a:t>
            </a:r>
          </a:p>
          <a:p>
            <a:pPr marL="0" indent="0">
              <a:buFontTx/>
              <a:buChar char="-"/>
            </a:pPr>
            <a:r>
              <a:rPr lang="en-US" sz="2800" dirty="0"/>
              <a:t>Two or more brains are better than one… but too large a group is not optimal.</a:t>
            </a:r>
          </a:p>
          <a:p>
            <a:pPr marL="0" indent="0">
              <a:buFontTx/>
              <a:buChar char="-"/>
            </a:pPr>
            <a:r>
              <a:rPr lang="en-US" sz="2800" dirty="0"/>
              <a:t>The idea is to break out of normal ways of thinking, so avoid criticizing or praising ideas. Judgment and analysis comes later.</a:t>
            </a:r>
          </a:p>
        </p:txBody>
      </p:sp>
      <p:pic>
        <p:nvPicPr>
          <p:cNvPr id="1026" name="Picture 2" descr="http://www.adpr.co.uk/blog/wp-content/uploads/2014/06/Brainstorming.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91869" y="3722415"/>
            <a:ext cx="3887036" cy="25913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s-media-cache-ak0.pinimg.com/236x/44/96/1a/44961a491507c7dfe62c046d6a38461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36632" y="3414156"/>
            <a:ext cx="2181726" cy="3207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4582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Disclaimers: </a:t>
            </a:r>
          </a:p>
        </p:txBody>
      </p:sp>
      <p:sp>
        <p:nvSpPr>
          <p:cNvPr id="3" name="Content Placeholder 2"/>
          <p:cNvSpPr>
            <a:spLocks noGrp="1"/>
          </p:cNvSpPr>
          <p:nvPr>
            <p:ph idx="1"/>
          </p:nvPr>
        </p:nvSpPr>
        <p:spPr/>
        <p:txBody>
          <a:bodyPr/>
          <a:lstStyle/>
          <a:p>
            <a:r>
              <a:rPr lang="en-US" sz="2800" dirty="0"/>
              <a:t>Not all proposed topics will be approved </a:t>
            </a:r>
          </a:p>
          <a:p>
            <a:r>
              <a:rPr lang="en-US" sz="2800" dirty="0"/>
              <a:t>Not every student will get their first choice of project</a:t>
            </a:r>
          </a:p>
          <a:p>
            <a:pPr lvl="1"/>
            <a:r>
              <a:rPr lang="en-US" sz="2400" dirty="0"/>
              <a:t>Typical team has eight Aero Engineering students</a:t>
            </a:r>
          </a:p>
          <a:p>
            <a:pPr lvl="1"/>
            <a:r>
              <a:rPr lang="en-US" sz="2400" dirty="0"/>
              <a:t>If you propose a topic and it survives the down select, you will be part of that team. </a:t>
            </a:r>
          </a:p>
          <a:p>
            <a:r>
              <a:rPr lang="en-US" sz="2800" dirty="0"/>
              <a:t>You may not like everyone on your team</a:t>
            </a:r>
          </a:p>
          <a:p>
            <a:pPr lvl="1"/>
            <a:r>
              <a:rPr lang="en-US" sz="2400" dirty="0"/>
              <a:t>If I need to know something  important, tell me before teams are formed (restraining order, Title IX issue, family vendetta etc)</a:t>
            </a:r>
            <a:endParaRPr lang="en-US" sz="2000" dirty="0"/>
          </a:p>
          <a:p>
            <a:r>
              <a:rPr lang="en-US" sz="2800" dirty="0"/>
              <a:t>In some cases:</a:t>
            </a:r>
          </a:p>
          <a:p>
            <a:pPr lvl="1"/>
            <a:r>
              <a:rPr lang="en-US" sz="2400" dirty="0"/>
              <a:t> new teams are formed late in the cycle</a:t>
            </a:r>
          </a:p>
          <a:p>
            <a:pPr lvl="1"/>
            <a:r>
              <a:rPr lang="en-US" sz="2400" dirty="0"/>
              <a:t>Some teams have been dissolved after Junior Design</a:t>
            </a:r>
          </a:p>
        </p:txBody>
      </p:sp>
    </p:spTree>
    <p:extLst>
      <p:ext uri="{BB962C8B-B14F-4D97-AF65-F5344CB8AC3E}">
        <p14:creationId xmlns:p14="http://schemas.microsoft.com/office/powerpoint/2010/main" val="297770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down)">
                                      <p:cBhvr>
                                        <p:cTn id="34" dur="500"/>
                                        <p:tgtEl>
                                          <p:spTgt spid="3">
                                            <p:txEl>
                                              <p:pRg st="7" end="7"/>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783146" y="943784"/>
            <a:ext cx="7574791" cy="3635204"/>
          </a:xfrm>
        </p:spPr>
        <p:txBody>
          <a:bodyPr/>
          <a:lstStyle/>
          <a:p>
            <a:pPr algn="ctr">
              <a:buNone/>
            </a:pPr>
            <a:r>
              <a:rPr lang="en-US" sz="4800" i="1" dirty="0"/>
              <a:t>QUESTIONS?</a:t>
            </a:r>
          </a:p>
          <a:p>
            <a:pPr algn="ctr">
              <a:buNone/>
            </a:pPr>
            <a:endParaRPr lang="en-US" sz="2800" i="1" dirty="0"/>
          </a:p>
          <a:p>
            <a:pPr algn="ctr">
              <a:buNone/>
            </a:pPr>
            <a:r>
              <a:rPr lang="en-US" sz="2400" i="1" dirty="0"/>
              <a:t>					</a:t>
            </a:r>
          </a:p>
        </p:txBody>
      </p:sp>
      <p:pic>
        <p:nvPicPr>
          <p:cNvPr id="3076" name="Picture 4" descr="http://brainstormingbroccolisandwiches.files.wordpress.com/2012/06/creativitytakescouragequote.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49313" y="2226510"/>
            <a:ext cx="4083832" cy="30628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Adjacent Possible</a:t>
            </a:r>
          </a:p>
        </p:txBody>
      </p:sp>
      <p:sp>
        <p:nvSpPr>
          <p:cNvPr id="3" name="Content Placeholder 2"/>
          <p:cNvSpPr>
            <a:spLocks noGrp="1"/>
          </p:cNvSpPr>
          <p:nvPr>
            <p:ph idx="1"/>
          </p:nvPr>
        </p:nvSpPr>
        <p:spPr/>
        <p:txBody>
          <a:bodyPr/>
          <a:lstStyle/>
          <a:p>
            <a:r>
              <a:rPr lang="en-US" dirty="0"/>
              <a:t>Adjacent possible innovations come from the first-order combination of what’s already available (“spare parts”).</a:t>
            </a:r>
          </a:p>
          <a:p>
            <a:r>
              <a:rPr lang="en-US" dirty="0"/>
              <a:t>The inventions whose raw material is not available are ahead of their time and fail to materialize.</a:t>
            </a:r>
          </a:p>
          <a:p>
            <a:pPr lvl="1"/>
            <a:r>
              <a:rPr lang="en-US" dirty="0"/>
              <a:t>YouTube succeeded in 2005, but it would have failed if launched in 1995.</a:t>
            </a:r>
          </a:p>
          <a:p>
            <a:r>
              <a:rPr lang="en-US" dirty="0"/>
              <a:t>A good solution combines what’s available to solve the problem.</a:t>
            </a:r>
          </a:p>
          <a:p>
            <a:pPr marL="0" indent="0">
              <a:buNone/>
            </a:pPr>
            <a:endParaRPr lang="en-US" dirty="0"/>
          </a:p>
        </p:txBody>
      </p:sp>
    </p:spTree>
    <p:extLst>
      <p:ext uri="{BB962C8B-B14F-4D97-AF65-F5344CB8AC3E}">
        <p14:creationId xmlns:p14="http://schemas.microsoft.com/office/powerpoint/2010/main" val="3754563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z="3200" dirty="0"/>
              <a:t>Aerospace Industry Design Example</a:t>
            </a:r>
          </a:p>
        </p:txBody>
      </p:sp>
      <p:sp>
        <p:nvSpPr>
          <p:cNvPr id="35843" name="Rectangle 3"/>
          <p:cNvSpPr>
            <a:spLocks noGrp="1" noChangeArrowheads="1"/>
          </p:cNvSpPr>
          <p:nvPr>
            <p:ph type="body" idx="1"/>
          </p:nvPr>
        </p:nvSpPr>
        <p:spPr>
          <a:xfrm>
            <a:off x="300789" y="821267"/>
            <a:ext cx="8618622" cy="2635807"/>
          </a:xfrm>
        </p:spPr>
        <p:txBody>
          <a:bodyPr>
            <a:noAutofit/>
          </a:bodyPr>
          <a:lstStyle/>
          <a:p>
            <a:pPr marL="457200" lvl="1" indent="0">
              <a:lnSpc>
                <a:spcPct val="90000"/>
              </a:lnSpc>
              <a:buNone/>
            </a:pPr>
            <a:r>
              <a:rPr lang="en-US" dirty="0"/>
              <a:t>Often the customer identifies a specific need that others try to satisfy:</a:t>
            </a:r>
          </a:p>
          <a:p>
            <a:pPr lvl="1">
              <a:lnSpc>
                <a:spcPct val="90000"/>
              </a:lnSpc>
            </a:pPr>
            <a:r>
              <a:rPr lang="en-US" sz="2400" dirty="0"/>
              <a:t>Example: The Air Force needs an advanced tactical fighter.</a:t>
            </a:r>
          </a:p>
          <a:p>
            <a:pPr lvl="1">
              <a:lnSpc>
                <a:spcPct val="90000"/>
              </a:lnSpc>
            </a:pPr>
            <a:r>
              <a:rPr lang="en-US" sz="2400" dirty="0"/>
              <a:t> They do a study &amp; define requirements for a stealth fighter.</a:t>
            </a:r>
          </a:p>
          <a:p>
            <a:pPr lvl="1">
              <a:lnSpc>
                <a:spcPct val="90000"/>
              </a:lnSpc>
            </a:pPr>
            <a:r>
              <a:rPr lang="en-US" sz="2400" dirty="0"/>
              <a:t>They issue a “Request for Proposal” (RFP) and find a company to produce the product.</a:t>
            </a:r>
          </a:p>
        </p:txBody>
      </p:sp>
      <p:pic>
        <p:nvPicPr>
          <p:cNvPr id="1026" name="Picture 2" descr="F-22 Rapto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86732" y="4274638"/>
            <a:ext cx="2954043" cy="233369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bwMode="auto">
          <a:xfrm>
            <a:off x="262689" y="2983400"/>
            <a:ext cx="8618622"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None/>
            </a:pPr>
            <a:endParaRPr lang="en-US" sz="2400" dirty="0"/>
          </a:p>
          <a:p>
            <a:pPr lvl="1">
              <a:lnSpc>
                <a:spcPct val="90000"/>
              </a:lnSpc>
            </a:pPr>
            <a:r>
              <a:rPr lang="en-US" dirty="0"/>
              <a:t>Producers (e.g. Lockheed Martin/Boeing</a:t>
            </a:r>
            <a:r>
              <a:rPr lang="en-US" sz="2400" dirty="0"/>
              <a:t>)</a:t>
            </a:r>
          </a:p>
          <a:p>
            <a:pPr lvl="2">
              <a:lnSpc>
                <a:spcPct val="90000"/>
              </a:lnSpc>
            </a:pPr>
            <a:r>
              <a:rPr lang="en-US" dirty="0"/>
              <a:t>Understands the need; refines requirements</a:t>
            </a:r>
          </a:p>
          <a:p>
            <a:pPr lvl="2">
              <a:lnSpc>
                <a:spcPct val="90000"/>
              </a:lnSpc>
            </a:pPr>
            <a:r>
              <a:rPr lang="en-US" dirty="0"/>
              <a:t>Conducts preliminary design</a:t>
            </a:r>
          </a:p>
          <a:p>
            <a:pPr lvl="2">
              <a:lnSpc>
                <a:spcPct val="90000"/>
              </a:lnSpc>
            </a:pPr>
            <a:r>
              <a:rPr lang="en-US" dirty="0"/>
              <a:t>Completes detail design</a:t>
            </a:r>
          </a:p>
          <a:p>
            <a:pPr lvl="2">
              <a:lnSpc>
                <a:spcPct val="90000"/>
              </a:lnSpc>
            </a:pPr>
            <a:r>
              <a:rPr lang="en-US" dirty="0"/>
              <a:t>Produces the F-22</a:t>
            </a:r>
          </a:p>
          <a:p>
            <a:pPr lvl="1">
              <a:lnSpc>
                <a:spcPct val="90000"/>
              </a:lnSpc>
            </a:pPr>
            <a:r>
              <a:rPr lang="en-US" dirty="0"/>
              <a:t>Customer (Air Force)</a:t>
            </a:r>
          </a:p>
          <a:p>
            <a:pPr lvl="2">
              <a:lnSpc>
                <a:spcPct val="90000"/>
              </a:lnSpc>
            </a:pPr>
            <a:r>
              <a:rPr lang="en-US" dirty="0"/>
              <a:t>Uses product</a:t>
            </a:r>
          </a:p>
          <a:p>
            <a:pPr lvl="1">
              <a:lnSpc>
                <a:spcPct val="90000"/>
              </a:lnSpc>
            </a:pPr>
            <a:endParaRPr lang="en-US" sz="2400" dirty="0"/>
          </a:p>
          <a:p>
            <a:pPr>
              <a:lnSpc>
                <a:spcPct val="90000"/>
              </a:lnSpc>
            </a:pPr>
            <a:endParaRPr lang="en-US" sz="2400" dirty="0"/>
          </a:p>
        </p:txBody>
      </p:sp>
    </p:spTree>
    <p:extLst>
      <p:ext uri="{BB962C8B-B14F-4D97-AF65-F5344CB8AC3E}">
        <p14:creationId xmlns:p14="http://schemas.microsoft.com/office/powerpoint/2010/main" val="217476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4174" y="164421"/>
            <a:ext cx="7302320" cy="1200329"/>
          </a:xfrm>
          <a:prstGeom prst="rect">
            <a:avLst/>
          </a:prstGeom>
          <a:noFill/>
        </p:spPr>
        <p:txBody>
          <a:bodyPr wrap="none" lIns="91440" tIns="45720" rIns="91440" bIns="45720">
            <a:spAutoFit/>
          </a:bodyPr>
          <a:lstStyle/>
          <a:p>
            <a:pPr algn="ctr"/>
            <a:r>
              <a:rPr lang="en-US" sz="3600" b="1" cap="none" spc="0" dirty="0">
                <a:ln w="12700">
                  <a:solidFill>
                    <a:schemeClr val="accent3">
                      <a:lumMod val="50000"/>
                    </a:schemeClr>
                  </a:solidFill>
                  <a:prstDash val="solid"/>
                </a:ln>
                <a:solidFill>
                  <a:srgbClr val="FF0000"/>
                </a:solidFill>
                <a:effectLst>
                  <a:innerShdw blurRad="177800">
                    <a:schemeClr val="accent3">
                      <a:lumMod val="50000"/>
                    </a:schemeClr>
                  </a:innerShdw>
                </a:effectLst>
              </a:rPr>
              <a:t>Engineering Design</a:t>
            </a:r>
            <a:r>
              <a:rPr lang="en-US" sz="2800" b="1" dirty="0">
                <a:ln w="12700">
                  <a:solidFill>
                    <a:schemeClr val="accent3">
                      <a:lumMod val="50000"/>
                    </a:schemeClr>
                  </a:solidFill>
                  <a:prstDash val="solid"/>
                </a:ln>
                <a:solidFill>
                  <a:srgbClr val="0070C0"/>
                </a:solidFill>
                <a:effectLst>
                  <a:innerShdw blurRad="177800">
                    <a:schemeClr val="accent3">
                      <a:lumMod val="50000"/>
                    </a:schemeClr>
                  </a:innerShdw>
                </a:effectLst>
              </a:rPr>
              <a:t> (And Capstone Design)</a:t>
            </a:r>
          </a:p>
          <a:p>
            <a:pPr algn="ctr"/>
            <a:r>
              <a:rPr lang="en-US" sz="3600" b="1" dirty="0">
                <a:ln w="12700">
                  <a:solidFill>
                    <a:schemeClr val="accent3">
                      <a:lumMod val="50000"/>
                    </a:schemeClr>
                  </a:solidFill>
                  <a:prstDash val="solid"/>
                </a:ln>
                <a:solidFill>
                  <a:srgbClr val="FF0000"/>
                </a:solidFill>
                <a:effectLst>
                  <a:innerShdw blurRad="177800">
                    <a:schemeClr val="accent3">
                      <a:lumMod val="50000"/>
                    </a:schemeClr>
                  </a:innerShdw>
                </a:effectLst>
              </a:rPr>
              <a:t>starts with a NEED. </a:t>
            </a:r>
          </a:p>
        </p:txBody>
      </p:sp>
      <p:sp>
        <p:nvSpPr>
          <p:cNvPr id="2" name="Left-Right Arrow 1"/>
          <p:cNvSpPr/>
          <p:nvPr/>
        </p:nvSpPr>
        <p:spPr>
          <a:xfrm flipH="1">
            <a:off x="214669" y="1191020"/>
            <a:ext cx="8421330" cy="432619"/>
          </a:xfrm>
          <a:prstGeom prst="leftRightArrow">
            <a:avLst/>
          </a:prstGeom>
          <a:gradFill flip="none" rotWithShape="1">
            <a:gsLst>
              <a:gs pos="0">
                <a:srgbClr val="00B050"/>
              </a:gs>
              <a:gs pos="50000">
                <a:srgbClr val="FFFF00"/>
              </a:gs>
              <a:gs pos="100000">
                <a:srgbClr val="FF0000"/>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66265" y="1472674"/>
            <a:ext cx="3186450" cy="954107"/>
          </a:xfrm>
          <a:prstGeom prst="rect">
            <a:avLst/>
          </a:prstGeom>
          <a:noFill/>
        </p:spPr>
        <p:txBody>
          <a:bodyPr wrap="none" rtlCol="0">
            <a:spAutoFit/>
          </a:bodyPr>
          <a:lstStyle/>
          <a:p>
            <a:r>
              <a:rPr lang="en-US" sz="2800" b="1" dirty="0"/>
              <a:t>CLEARLY DEFINED, </a:t>
            </a:r>
          </a:p>
          <a:p>
            <a:r>
              <a:rPr lang="en-US" sz="2800" b="1" dirty="0"/>
              <a:t>WELL UNDERSTOOD</a:t>
            </a:r>
          </a:p>
        </p:txBody>
      </p:sp>
      <p:sp>
        <p:nvSpPr>
          <p:cNvPr id="7" name="TextBox 6"/>
          <p:cNvSpPr txBox="1"/>
          <p:nvPr/>
        </p:nvSpPr>
        <p:spPr>
          <a:xfrm>
            <a:off x="4678755" y="2663387"/>
            <a:ext cx="3957244" cy="523220"/>
          </a:xfrm>
          <a:prstGeom prst="rect">
            <a:avLst/>
          </a:prstGeom>
          <a:noFill/>
        </p:spPr>
        <p:txBody>
          <a:bodyPr wrap="square" rtlCol="0">
            <a:spAutoFit/>
          </a:bodyPr>
          <a:lstStyle/>
          <a:p>
            <a:pPr algn="ctr"/>
            <a:r>
              <a:rPr lang="en-US" sz="2400" dirty="0"/>
              <a:t> </a:t>
            </a:r>
            <a:r>
              <a:rPr lang="en-US" sz="2800" b="1" dirty="0"/>
              <a:t>PREVIOUSLY UNDEFINED</a:t>
            </a:r>
          </a:p>
        </p:txBody>
      </p:sp>
      <p:sp>
        <p:nvSpPr>
          <p:cNvPr id="9" name="Text Placeholder 8"/>
          <p:cNvSpPr txBox="1">
            <a:spLocks noGrp="1"/>
          </p:cNvSpPr>
          <p:nvPr>
            <p:ph type="body" idx="1"/>
          </p:nvPr>
        </p:nvSpPr>
        <p:spPr>
          <a:xfrm>
            <a:off x="3188229" y="2186461"/>
            <a:ext cx="2280150" cy="523220"/>
          </a:xfrm>
          <a:prstGeom prst="rect">
            <a:avLst/>
          </a:prstGeom>
          <a:noFill/>
        </p:spPr>
        <p:txBody>
          <a:bodyPr wrap="square" rtlCol="0">
            <a:spAutoFit/>
          </a:bodyPr>
          <a:lstStyle/>
          <a:p>
            <a:pPr marL="0" indent="0">
              <a:buNone/>
            </a:pPr>
            <a:r>
              <a:rPr lang="en-US" sz="2800" b="1" dirty="0"/>
              <a:t>AMBIGUOUS</a:t>
            </a:r>
          </a:p>
        </p:txBody>
      </p:sp>
      <p:pic>
        <p:nvPicPr>
          <p:cNvPr id="10" name="Picture 2" descr="F-22 Rapto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143" y="2534705"/>
            <a:ext cx="3124086" cy="24680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kite-surf-awesome-websites.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95798" y="3457316"/>
            <a:ext cx="3748202" cy="2734762"/>
          </a:xfrm>
          <a:prstGeom prst="rect">
            <a:avLst/>
          </a:prstGeom>
        </p:spPr>
      </p:pic>
    </p:spTree>
    <p:extLst>
      <p:ext uri="{BB962C8B-B14F-4D97-AF65-F5344CB8AC3E}">
        <p14:creationId xmlns:p14="http://schemas.microsoft.com/office/powerpoint/2010/main" val="303161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973667"/>
            <a:ext cx="6604000" cy="1261533"/>
          </a:xfrm>
        </p:spPr>
        <p:txBody>
          <a:bodyPr/>
          <a:lstStyle/>
          <a:p>
            <a:endParaRPr lang="en-US"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821267"/>
            <a:ext cx="9509760" cy="5915156"/>
          </a:xfrm>
          <a:prstGeom prst="rect">
            <a:avLst/>
          </a:prstGeom>
        </p:spPr>
      </p:pic>
      <p:sp>
        <p:nvSpPr>
          <p:cNvPr id="5" name="Rectangle 4"/>
          <p:cNvSpPr/>
          <p:nvPr/>
        </p:nvSpPr>
        <p:spPr>
          <a:xfrm>
            <a:off x="2724912" y="6090092"/>
            <a:ext cx="5961888" cy="369332"/>
          </a:xfrm>
          <a:prstGeom prst="rect">
            <a:avLst/>
          </a:prstGeom>
        </p:spPr>
        <p:txBody>
          <a:bodyPr wrap="square">
            <a:spAutoFit/>
          </a:bodyPr>
          <a:lstStyle/>
          <a:p>
            <a:r>
              <a:rPr lang="en-US" dirty="0"/>
              <a:t>https://engineeringunleashed.com/mindset-matters.aspx</a:t>
            </a:r>
          </a:p>
        </p:txBody>
      </p:sp>
    </p:spTree>
    <p:extLst>
      <p:ext uri="{BB962C8B-B14F-4D97-AF65-F5344CB8AC3E}">
        <p14:creationId xmlns:p14="http://schemas.microsoft.com/office/powerpoint/2010/main" val="1696293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8040" y="817564"/>
            <a:ext cx="6071191" cy="1186603"/>
          </a:xfrm>
        </p:spPr>
        <p:txBody>
          <a:bodyPr/>
          <a:lstStyle/>
          <a:p>
            <a:r>
              <a:rPr lang="en-US" sz="2400" dirty="0"/>
              <a:t>KEEN:  a network of universities committed to cultivating the entrepreneurial mindset in engineering students. </a:t>
            </a:r>
          </a:p>
          <a:p>
            <a:pPr lvl="1">
              <a:buNone/>
            </a:pPr>
            <a:r>
              <a:rPr lang="en-US" sz="2000" dirty="0"/>
              <a:t>KEEN = [Kern Entrepreneurial Engineering Network.]</a:t>
            </a:r>
          </a:p>
          <a:p>
            <a:pPr>
              <a:buNone/>
            </a:pPr>
            <a:r>
              <a:rPr lang="en-US" sz="1800" dirty="0">
                <a:hlinkClick r:id="rId3"/>
              </a:rPr>
              <a:t>https://engineeringunleashed.com/mindset-matters.aspx</a:t>
            </a:r>
            <a:endParaRPr lang="en-US" sz="1800" dirty="0"/>
          </a:p>
          <a:p>
            <a:pPr>
              <a:buNone/>
            </a:pPr>
            <a:endParaRPr lang="en-US" sz="2400" dirty="0"/>
          </a:p>
        </p:txBody>
      </p:sp>
      <p:sp>
        <p:nvSpPr>
          <p:cNvPr id="7" name="Content Placeholder 2"/>
          <p:cNvSpPr txBox="1">
            <a:spLocks/>
          </p:cNvSpPr>
          <p:nvPr/>
        </p:nvSpPr>
        <p:spPr bwMode="auto">
          <a:xfrm>
            <a:off x="310771" y="2893373"/>
            <a:ext cx="8282763" cy="3483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spcBef>
                <a:spcPct val="20000"/>
              </a:spcBef>
            </a:pPr>
            <a:r>
              <a:rPr lang="en-US" sz="2800" dirty="0"/>
              <a:t>Elements of an Entrepreneurial Mindset: </a:t>
            </a:r>
            <a:endParaRPr kumimoji="0" lang="en-US" sz="2800" b="1" i="0" u="none" strike="noStrike" kern="1200" cap="none" spc="0" normalizeH="0" baseline="0" noProof="0" dirty="0">
              <a:ln>
                <a:noFill/>
              </a:ln>
              <a:solidFill>
                <a:schemeClr val="tx1"/>
              </a:solidFill>
              <a:effectLst/>
              <a:uLnTx/>
              <a:uFillTx/>
              <a:latin typeface="+mn-lt"/>
              <a:ea typeface="MS PGothic" panose="020B0600070205080204" pitchFamily="34" charset="-128"/>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tx1"/>
                </a:solidFill>
                <a:effectLst/>
                <a:uLnTx/>
                <a:uFillTx/>
                <a:latin typeface="+mn-lt"/>
                <a:ea typeface="MS PGothic" panose="020B0600070205080204" pitchFamily="34" charset="-128"/>
                <a:cs typeface="+mn-cs"/>
              </a:rPr>
              <a:t>CURIOSITY- </a:t>
            </a:r>
            <a:r>
              <a:rPr kumimoji="0" lang="en-US" sz="2400" b="0" i="0" u="none" strike="noStrike" kern="1200" cap="none" spc="0" normalizeH="0" baseline="0" noProof="0" dirty="0">
                <a:ln>
                  <a:noFill/>
                </a:ln>
                <a:solidFill>
                  <a:schemeClr val="tx1"/>
                </a:solidFill>
                <a:effectLst/>
                <a:uLnTx/>
                <a:uFillTx/>
                <a:latin typeface="+mn-lt"/>
                <a:ea typeface="MS PGothic" panose="020B0600070205080204" pitchFamily="34" charset="-128"/>
                <a:cs typeface="+mn-cs"/>
              </a:rPr>
              <a:t>helps individuals investigate and understand a rapidly changing world.</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tx1"/>
                </a:solidFill>
                <a:effectLst/>
                <a:uLnTx/>
                <a:uFillTx/>
                <a:latin typeface="+mn-lt"/>
                <a:ea typeface="MS PGothic" panose="020B0600070205080204" pitchFamily="34" charset="-128"/>
                <a:cs typeface="+mn-cs"/>
              </a:rPr>
              <a:t>CONNECTIONS-</a:t>
            </a:r>
            <a:r>
              <a:rPr kumimoji="0" lang="en-US" sz="2400" b="0" i="0" u="none" strike="noStrike" kern="1200" cap="none" spc="0" normalizeH="0" baseline="0" noProof="0" dirty="0">
                <a:ln>
                  <a:noFill/>
                </a:ln>
                <a:solidFill>
                  <a:schemeClr val="tx1"/>
                </a:solidFill>
                <a:effectLst/>
                <a:uLnTx/>
                <a:uFillTx/>
                <a:latin typeface="+mn-lt"/>
                <a:ea typeface="MS PGothic" panose="020B0600070205080204" pitchFamily="34" charset="-128"/>
                <a:cs typeface="+mn-cs"/>
              </a:rPr>
              <a:t>Making connections between unrelated areas often provides innovative solutions. </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tx1"/>
                </a:solidFill>
                <a:effectLst/>
                <a:uLnTx/>
                <a:uFillTx/>
                <a:latin typeface="+mn-lt"/>
                <a:ea typeface="MS PGothic" panose="020B0600070205080204" pitchFamily="34" charset="-128"/>
                <a:cs typeface="+mn-cs"/>
              </a:rPr>
              <a:t>CREATING VALUE –</a:t>
            </a:r>
            <a:r>
              <a:rPr kumimoji="0" lang="en-US" sz="2400" b="1" i="0" u="none" strike="noStrike" kern="1200" cap="none" spc="0" normalizeH="0" noProof="0" dirty="0">
                <a:ln>
                  <a:noFill/>
                </a:ln>
                <a:solidFill>
                  <a:schemeClr val="tx1"/>
                </a:solidFill>
                <a:effectLst/>
                <a:uLnTx/>
                <a:uFillTx/>
                <a:latin typeface="+mn-lt"/>
                <a:ea typeface="MS PGothic" panose="020B0600070205080204" pitchFamily="34" charset="-128"/>
                <a:cs typeface="+mn-cs"/>
              </a:rPr>
              <a:t> </a:t>
            </a:r>
            <a:r>
              <a:rPr kumimoji="0" lang="en-US" sz="2400" i="0" u="none" strike="noStrike" kern="1200" cap="none" spc="0" normalizeH="0" noProof="0" dirty="0">
                <a:ln>
                  <a:noFill/>
                </a:ln>
                <a:solidFill>
                  <a:schemeClr val="tx1"/>
                </a:solidFill>
                <a:effectLst/>
                <a:uLnTx/>
                <a:uFillTx/>
                <a:latin typeface="+mn-lt"/>
                <a:ea typeface="MS PGothic" panose="020B0600070205080204" pitchFamily="34" charset="-128"/>
                <a:cs typeface="+mn-cs"/>
              </a:rPr>
              <a:t>“</a:t>
            </a:r>
            <a:r>
              <a:rPr kumimoji="0" lang="en-US" sz="2400" i="0" u="none" strike="noStrike" kern="1200" cap="none" spc="0" normalizeH="0" baseline="0" noProof="0" dirty="0">
                <a:ln>
                  <a:noFill/>
                </a:ln>
                <a:solidFill>
                  <a:schemeClr val="tx1"/>
                </a:solidFill>
                <a:effectLst/>
                <a:uLnTx/>
                <a:uFillTx/>
                <a:latin typeface="+mn-lt"/>
                <a:ea typeface="MS PGothic" panose="020B0600070205080204" pitchFamily="34" charset="-128"/>
                <a:cs typeface="+mn-cs"/>
              </a:rPr>
              <a:t>I</a:t>
            </a:r>
            <a:r>
              <a:rPr kumimoji="0" lang="en-US" sz="2400" b="0" i="0" u="none" strike="noStrike" kern="1200" cap="none" spc="0" normalizeH="0" baseline="0" noProof="0" dirty="0">
                <a:ln>
                  <a:noFill/>
                </a:ln>
                <a:solidFill>
                  <a:schemeClr val="tx1"/>
                </a:solidFill>
                <a:effectLst/>
                <a:uLnTx/>
                <a:uFillTx/>
                <a:latin typeface="+mn-lt"/>
                <a:ea typeface="MS PGothic" panose="020B0600070205080204" pitchFamily="34" charset="-128"/>
                <a:cs typeface="+mn-cs"/>
              </a:rPr>
              <a:t>nnovative solutions are most meaningful when they create extraordinary value for others.” </a:t>
            </a:r>
          </a:p>
          <a:p>
            <a:pPr marL="342900" lvl="0" indent="-342900" algn="r">
              <a:spcBef>
                <a:spcPct val="20000"/>
              </a:spcBef>
              <a:defRPr/>
            </a:pPr>
            <a:r>
              <a:rPr lang="en-US" sz="2400" dirty="0">
                <a:latin typeface="+mn-lt"/>
              </a:rPr>
              <a:t>		</a:t>
            </a:r>
            <a:r>
              <a:rPr kumimoji="0" lang="en-US" sz="2400" b="0" i="0" u="none" strike="noStrike" kern="1200" cap="none" spc="0" normalizeH="0" baseline="0" noProof="0" dirty="0">
                <a:ln>
                  <a:noFill/>
                </a:ln>
                <a:solidFill>
                  <a:schemeClr val="tx1"/>
                </a:solidFill>
                <a:effectLst/>
                <a:uLnTx/>
                <a:uFillTx/>
                <a:latin typeface="+mn-lt"/>
                <a:ea typeface="MS PGothic" panose="020B0600070205080204" pitchFamily="34" charset="-128"/>
                <a:cs typeface="+mn-cs"/>
              </a:rPr>
              <a:t>– KEEN</a:t>
            </a:r>
            <a:r>
              <a:rPr kumimoji="0" lang="en-US" sz="2400" b="0" i="0" u="none" strike="noStrike" kern="1200" cap="none" spc="0" normalizeH="0" noProof="0" dirty="0">
                <a:ln>
                  <a:noFill/>
                </a:ln>
                <a:solidFill>
                  <a:schemeClr val="tx1"/>
                </a:solidFill>
                <a:effectLst/>
                <a:uLnTx/>
                <a:uFillTx/>
                <a:latin typeface="+mn-lt"/>
                <a:ea typeface="MS PGothic" panose="020B0600070205080204" pitchFamily="34" charset="-128"/>
                <a:cs typeface="+mn-cs"/>
              </a:rPr>
              <a:t> </a:t>
            </a:r>
            <a:r>
              <a:rPr lang="en-US" sz="2400" dirty="0">
                <a:latin typeface="+mn-lt"/>
              </a:rPr>
              <a:t>Website </a:t>
            </a:r>
            <a:r>
              <a:rPr lang="en-US" sz="2000" dirty="0">
                <a:latin typeface="+mn-lt"/>
                <a:hlinkClick r:id="rId4"/>
              </a:rPr>
              <a:t>http://www.keennetwork.org/</a:t>
            </a:r>
            <a:endParaRPr lang="en-US" sz="2000" dirty="0">
              <a:latin typeface="+mn-lt"/>
            </a:endParaRPr>
          </a:p>
          <a:p>
            <a:pPr marL="342900" lvl="0" indent="-342900" algn="r">
              <a:spcBef>
                <a:spcPct val="20000"/>
              </a:spcBef>
              <a:defRPr/>
            </a:pPr>
            <a:r>
              <a:rPr lang="en-US" sz="2400" dirty="0">
                <a:latin typeface="+mn-lt"/>
              </a:rPr>
              <a:t>  </a:t>
            </a:r>
            <a:endParaRPr kumimoji="0" lang="en-US" sz="2400" b="0" i="0" u="none" strike="noStrike" kern="1200" cap="none" spc="0" normalizeH="0" baseline="0" noProof="0" dirty="0">
              <a:ln>
                <a:noFill/>
              </a:ln>
              <a:solidFill>
                <a:schemeClr val="tx1"/>
              </a:solidFill>
              <a:effectLst/>
              <a:uLnTx/>
              <a:uFillTx/>
              <a:latin typeface="+mn-lt"/>
              <a:ea typeface="MS PGothic" panose="020B0600070205080204" pitchFamily="34" charset="-128"/>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mn-lt"/>
              <a:ea typeface="MS PGothic" panose="020B0600070205080204" pitchFamily="34" charset="-128"/>
              <a:cs typeface="+mn-cs"/>
            </a:endParaRPr>
          </a:p>
        </p:txBody>
      </p:sp>
      <p:sp>
        <p:nvSpPr>
          <p:cNvPr id="5" name="Title 1"/>
          <p:cNvSpPr txBox="1">
            <a:spLocks/>
          </p:cNvSpPr>
          <p:nvPr/>
        </p:nvSpPr>
        <p:spPr bwMode="auto">
          <a:xfrm>
            <a:off x="0" y="0"/>
            <a:ext cx="8229600" cy="817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200" b="1" kern="1200">
                <a:solidFill>
                  <a:schemeClr val="tx1"/>
                </a:solidFill>
                <a:latin typeface="+mj-lt"/>
                <a:ea typeface="MS PGothic" panose="020B0600070205080204" pitchFamily="34" charset="-128"/>
                <a:cs typeface="+mj-cs"/>
              </a:defRPr>
            </a:lvl1pPr>
            <a:lvl2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a:lstStyle>
          <a:p>
            <a:r>
              <a:rPr lang="en-US" dirty="0"/>
              <a:t>“ENTREPRENEURIAL MINDSET”</a:t>
            </a:r>
          </a:p>
        </p:txBody>
      </p:sp>
      <p:sp>
        <p:nvSpPr>
          <p:cNvPr id="2" name="Rectangle 1"/>
          <p:cNvSpPr/>
          <p:nvPr/>
        </p:nvSpPr>
        <p:spPr>
          <a:xfrm>
            <a:off x="2286000" y="3105835"/>
            <a:ext cx="4572000" cy="646331"/>
          </a:xfrm>
          <a:prstGeom prst="rect">
            <a:avLst/>
          </a:prstGeom>
        </p:spPr>
        <p:txBody>
          <a:bodyPr>
            <a:spAutoFit/>
          </a:bodyPr>
          <a:lstStyle/>
          <a:p>
            <a:br>
              <a:rPr lang="en-US" dirty="0"/>
            </a:br>
            <a:endParaRPr lang="en-US" dirty="0"/>
          </a:p>
        </p:txBody>
      </p:sp>
      <p:pic>
        <p:nvPicPr>
          <p:cNvPr id="6" name="Picture 5"/>
          <p:cNvPicPr>
            <a:picLocks noChangeAspect="1"/>
          </p:cNvPicPr>
          <p:nvPr/>
        </p:nvPicPr>
        <p:blipFill>
          <a:blip r:embed="rId5"/>
          <a:stretch>
            <a:fillRect/>
          </a:stretch>
        </p:blipFill>
        <p:spPr>
          <a:xfrm>
            <a:off x="74428" y="732503"/>
            <a:ext cx="2955851" cy="1625718"/>
          </a:xfrm>
          <a:prstGeom prst="rect">
            <a:avLst/>
          </a:prstGeom>
        </p:spPr>
      </p:pic>
    </p:spTree>
    <p:extLst>
      <p:ext uri="{BB962C8B-B14F-4D97-AF65-F5344CB8AC3E}">
        <p14:creationId xmlns:p14="http://schemas.microsoft.com/office/powerpoint/2010/main" val="257600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CREATING VALUE: What is the real need here? </a:t>
            </a:r>
          </a:p>
        </p:txBody>
      </p:sp>
      <p:sp>
        <p:nvSpPr>
          <p:cNvPr id="3" name="Content Placeholder 2"/>
          <p:cNvSpPr>
            <a:spLocks noGrp="1"/>
          </p:cNvSpPr>
          <p:nvPr>
            <p:ph idx="1"/>
          </p:nvPr>
        </p:nvSpPr>
        <p:spPr>
          <a:xfrm>
            <a:off x="146693" y="850745"/>
            <a:ext cx="8229600" cy="4525963"/>
          </a:xfrm>
        </p:spPr>
        <p:txBody>
          <a:bodyPr/>
          <a:lstStyle/>
          <a:p>
            <a:r>
              <a:rPr lang="en-US" sz="2800" dirty="0"/>
              <a:t>Using Kerosene lamps for light in the developing world can be dangerous and expensive.</a:t>
            </a:r>
          </a:p>
          <a:p>
            <a:r>
              <a:rPr lang="en-US" sz="2800" b="1" dirty="0"/>
              <a:t>Initial Problem Statement: 					</a:t>
            </a:r>
            <a:r>
              <a:rPr lang="en-US" sz="2800" dirty="0"/>
              <a:t>Build a cheap solar-powered lantern</a:t>
            </a:r>
          </a:p>
          <a:p>
            <a:r>
              <a:rPr lang="en-US" sz="2800" dirty="0"/>
              <a:t>Problems:</a:t>
            </a:r>
          </a:p>
          <a:p>
            <a:pPr marL="914400" lvl="2" indent="0">
              <a:buNone/>
            </a:pPr>
            <a:r>
              <a:rPr lang="en-US" dirty="0"/>
              <a:t>solar cells and batteries are expensive</a:t>
            </a:r>
          </a:p>
          <a:p>
            <a:pPr marL="914400" lvl="2" indent="0">
              <a:buNone/>
            </a:pPr>
            <a:r>
              <a:rPr lang="en-US" dirty="0"/>
              <a:t>Batteries are hard to replace; their disposal has an environmental impact</a:t>
            </a:r>
          </a:p>
          <a:p>
            <a:endParaRPr lang="en-US" dirty="0"/>
          </a:p>
        </p:txBody>
      </p:sp>
      <p:sp>
        <p:nvSpPr>
          <p:cNvPr id="6" name="Rectangle 5"/>
          <p:cNvSpPr/>
          <p:nvPr/>
        </p:nvSpPr>
        <p:spPr>
          <a:xfrm>
            <a:off x="240224" y="4686193"/>
            <a:ext cx="4021269" cy="1384995"/>
          </a:xfrm>
          <a:prstGeom prst="rect">
            <a:avLst/>
          </a:prstGeom>
        </p:spPr>
        <p:txBody>
          <a:bodyPr wrap="square">
            <a:spAutoFit/>
          </a:bodyPr>
          <a:lstStyle/>
          <a:p>
            <a:r>
              <a:rPr lang="en-US" sz="2800" b="1" dirty="0"/>
              <a:t>New Problem Statement: </a:t>
            </a:r>
            <a:r>
              <a:rPr lang="en-US" sz="2800" dirty="0"/>
              <a:t>Provide off-grid light to replace kerosene lamps </a:t>
            </a:r>
            <a:endParaRPr lang="en-US" sz="20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42232" y="4320721"/>
            <a:ext cx="5001768" cy="2111975"/>
          </a:xfrm>
          <a:prstGeom prst="rect">
            <a:avLst/>
          </a:prstGeom>
        </p:spPr>
      </p:pic>
    </p:spTree>
    <p:extLst>
      <p:ext uri="{BB962C8B-B14F-4D97-AF65-F5344CB8AC3E}">
        <p14:creationId xmlns:p14="http://schemas.microsoft.com/office/powerpoint/2010/main" val="21662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02"/>
            <a:ext cx="3669030" cy="1630787"/>
          </a:xfrm>
        </p:spPr>
        <p:txBody>
          <a:bodyPr/>
          <a:lstStyle/>
          <a:p>
            <a:r>
              <a:rPr lang="en-US" dirty="0"/>
              <a:t>The GravityLight</a:t>
            </a:r>
          </a:p>
        </p:txBody>
      </p:sp>
      <p:sp>
        <p:nvSpPr>
          <p:cNvPr id="3" name="Content Placeholder 2"/>
          <p:cNvSpPr>
            <a:spLocks noGrp="1"/>
          </p:cNvSpPr>
          <p:nvPr>
            <p:ph idx="1"/>
          </p:nvPr>
        </p:nvSpPr>
        <p:spPr>
          <a:xfrm>
            <a:off x="225807" y="3057957"/>
            <a:ext cx="8229600" cy="3725863"/>
          </a:xfrm>
        </p:spPr>
        <p:txBody>
          <a:bodyPr/>
          <a:lstStyle/>
          <a:p>
            <a:r>
              <a:rPr lang="en-US" sz="2800" dirty="0"/>
              <a:t>GravityLight uses the kinetic energy from a 12kg bag of sand, descending about 1mm per second. </a:t>
            </a:r>
          </a:p>
          <a:p>
            <a:pPr lvl="1"/>
            <a:r>
              <a:rPr lang="en-US" sz="2400" dirty="0"/>
              <a:t>This powers a drive sprocket (low speed/high torque)</a:t>
            </a:r>
          </a:p>
          <a:p>
            <a:pPr lvl="1"/>
            <a:r>
              <a:rPr lang="en-US" sz="2400" dirty="0"/>
              <a:t>A polymer gear train provides a high speed, low torque output that drives a DC generator to power an LED bulb.</a:t>
            </a:r>
          </a:p>
          <a:p>
            <a:pPr lvl="1"/>
            <a:r>
              <a:rPr lang="en-US" sz="2400" dirty="0"/>
              <a:t>The LED bulb is 6 times brighter than a kerosene lamp</a:t>
            </a:r>
          </a:p>
          <a:p>
            <a:pPr lvl="1"/>
            <a:r>
              <a:rPr lang="en-US" sz="2400" dirty="0"/>
              <a:t> 30 minutes of light for each time the bag is raised.</a:t>
            </a: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28329" t="-1061" r="-2834" b="1061"/>
          <a:stretch/>
        </p:blipFill>
        <p:spPr>
          <a:xfrm>
            <a:off x="4569207" y="41016"/>
            <a:ext cx="1957187" cy="2003484"/>
          </a:xfrm>
          <a:prstGeom prst="rect">
            <a:avLst/>
          </a:prstGeom>
        </p:spPr>
      </p:pic>
      <p:sp>
        <p:nvSpPr>
          <p:cNvPr id="7" name="Rectangle 6"/>
          <p:cNvSpPr/>
          <p:nvPr/>
        </p:nvSpPr>
        <p:spPr>
          <a:xfrm>
            <a:off x="277973" y="1422893"/>
            <a:ext cx="4069746" cy="923330"/>
          </a:xfrm>
          <a:prstGeom prst="rect">
            <a:avLst/>
          </a:prstGeom>
        </p:spPr>
        <p:txBody>
          <a:bodyPr wrap="square">
            <a:spAutoFit/>
          </a:bodyPr>
          <a:lstStyle/>
          <a:p>
            <a:r>
              <a:rPr lang="en-US" dirty="0"/>
              <a:t>https://www.shell.com/make-the-future/cleaner-energy-for-homes/turning-gravity-into-light.html</a:t>
            </a:r>
          </a:p>
        </p:txBody>
      </p:sp>
      <p:pic>
        <p:nvPicPr>
          <p:cNvPr id="8" name="Picture 7"/>
          <p:cNvPicPr>
            <a:picLocks noChangeAspect="1"/>
          </p:cNvPicPr>
          <p:nvPr/>
        </p:nvPicPr>
        <p:blipFill>
          <a:blip r:embed="rId4"/>
          <a:stretch>
            <a:fillRect/>
          </a:stretch>
        </p:blipFill>
        <p:spPr>
          <a:xfrm>
            <a:off x="6457012" y="41016"/>
            <a:ext cx="2530059" cy="2944623"/>
          </a:xfrm>
          <a:prstGeom prst="rect">
            <a:avLst/>
          </a:prstGeom>
        </p:spPr>
      </p:pic>
      <p:sp>
        <p:nvSpPr>
          <p:cNvPr id="9" name="Rectangle 8"/>
          <p:cNvSpPr/>
          <p:nvPr/>
        </p:nvSpPr>
        <p:spPr>
          <a:xfrm>
            <a:off x="225807" y="6137489"/>
            <a:ext cx="8918193" cy="646331"/>
          </a:xfrm>
          <a:prstGeom prst="rect">
            <a:avLst/>
          </a:prstGeom>
        </p:spPr>
        <p:txBody>
          <a:bodyPr wrap="square">
            <a:spAutoFit/>
          </a:bodyPr>
          <a:lstStyle/>
          <a:p>
            <a:r>
              <a:rPr lang="en-US" dirty="0"/>
              <a:t>https://www.npr.org/2013/01/18/169708753/inventors-design-lamp-powered-entirely-by-gravity</a:t>
            </a:r>
          </a:p>
        </p:txBody>
      </p:sp>
    </p:spTree>
    <p:extLst>
      <p:ext uri="{BB962C8B-B14F-4D97-AF65-F5344CB8AC3E}">
        <p14:creationId xmlns:p14="http://schemas.microsoft.com/office/powerpoint/2010/main" val="3637040640"/>
      </p:ext>
    </p:extLst>
  </p:cSld>
  <p:clrMapOvr>
    <a:masterClrMapping/>
  </p:clrMapOvr>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15222</TotalTime>
  <Words>2672</Words>
  <Application>Microsoft Office PowerPoint</Application>
  <PresentationFormat>On-screen Show (4:3)</PresentationFormat>
  <Paragraphs>286</Paragraphs>
  <Slides>35</Slides>
  <Notes>13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35</vt:i4>
      </vt:variant>
    </vt:vector>
  </HeadingPairs>
  <TitlesOfParts>
    <vt:vector size="40" baseType="lpstr">
      <vt:lpstr>Arial</vt:lpstr>
      <vt:lpstr>Arial Bold</vt:lpstr>
      <vt:lpstr>Calibri</vt:lpstr>
      <vt:lpstr>Office Theme</vt:lpstr>
      <vt:lpstr>Blank Presentation</vt:lpstr>
      <vt:lpstr>PowerPoint Presentation</vt:lpstr>
      <vt:lpstr>Today’s Topics</vt:lpstr>
      <vt:lpstr>PowerPoint Presentation</vt:lpstr>
      <vt:lpstr>Aerospace Industry Design Example</vt:lpstr>
      <vt:lpstr>PowerPoint Presentation</vt:lpstr>
      <vt:lpstr>PowerPoint Presentation</vt:lpstr>
      <vt:lpstr>PowerPoint Presentation</vt:lpstr>
      <vt:lpstr>CREATING VALUE: What is the real need here? </vt:lpstr>
      <vt:lpstr>The GravityLight</vt:lpstr>
      <vt:lpstr>PowerPoint Presentation</vt:lpstr>
      <vt:lpstr>How do I find opportunities to create value? Cultivate CURIOSITY; make CONNECTIONS</vt:lpstr>
      <vt:lpstr>CURIOSITY </vt:lpstr>
      <vt:lpstr>PowerPoint Presentation</vt:lpstr>
      <vt:lpstr>Notional Course Flow</vt:lpstr>
      <vt:lpstr>PowerPoint Presentation</vt:lpstr>
      <vt:lpstr>Capstone Project Constraints /Limitations</vt:lpstr>
      <vt:lpstr>Course Requirements /Constraints</vt:lpstr>
      <vt:lpstr> WHERE GOOD IDEAS COME FROM</vt:lpstr>
      <vt:lpstr>Ideas and connections:  </vt:lpstr>
      <vt:lpstr>Making CONNECTIONS</vt:lpstr>
      <vt:lpstr>Biomimicry and Aerospace</vt:lpstr>
      <vt:lpstr>Ideas…Biomimicry, Aerospace Structures, and Additive manufacturing.</vt:lpstr>
      <vt:lpstr>Draw inspiration from competitions, even if the team does not formally compete.</vt:lpstr>
      <vt:lpstr>Aerospace Experiments and “Making” for education…</vt:lpstr>
      <vt:lpstr>Personal Design Notebook: a tool to cultivate connections and  capture “slow hunches” </vt:lpstr>
      <vt:lpstr>Personal Design Notebook: What to write?</vt:lpstr>
      <vt:lpstr>Idea Creation: think broadly, then focus</vt:lpstr>
      <vt:lpstr>Topic Evaluation: Evaluation Phase</vt:lpstr>
      <vt:lpstr>Ungraded Survey:  Societal Needs and Topics of Interest (due Friday)</vt:lpstr>
      <vt:lpstr>Capstone Project Ideas Assignment (due end of week 2) </vt:lpstr>
      <vt:lpstr>CREATING VALUE: The Value Proposition Canvas</vt:lpstr>
      <vt:lpstr>Idea Creation Mixer next Monday</vt:lpstr>
      <vt:lpstr>Disclaimers: </vt:lpstr>
      <vt:lpstr>PowerPoint Presentation</vt:lpstr>
      <vt:lpstr>The Adjacent Possible</vt:lpstr>
    </vt:vector>
  </TitlesOfParts>
  <Company>Florida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 Awards</dc:title>
  <dc:creator>Nancy E Grossbart</dc:creator>
  <cp:lastModifiedBy>Kimberly Demoret</cp:lastModifiedBy>
  <cp:revision>772</cp:revision>
  <cp:lastPrinted>2016-01-06T21:28:23Z</cp:lastPrinted>
  <dcterms:created xsi:type="dcterms:W3CDTF">2011-11-21T16:32:02Z</dcterms:created>
  <dcterms:modified xsi:type="dcterms:W3CDTF">2019-05-24T20:16:38Z</dcterms:modified>
</cp:coreProperties>
</file>