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h+G3xWQG6KPOwIWWutcXgVNN6HJ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EA23577-B0EF-4029-A20A-B55EA95E167D}">
  <a:tblStyle styleId="{CEA23577-B0EF-4029-A20A-B55EA95E167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551" autoAdjust="0"/>
  </p:normalViewPr>
  <p:slideViewPr>
    <p:cSldViewPr snapToGrid="0">
      <p:cViewPr varScale="1">
        <p:scale>
          <a:sx n="93" d="100"/>
          <a:sy n="93" d="100"/>
        </p:scale>
        <p:origin x="12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customschemas.google.com/relationships/presentationmetadata" Target="metadata"/><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zman, Irene" userId="a5f3eb73-a0c4-4a50-aea9-d3d6d1c9e86f" providerId="ADAL" clId="{FD32A1C0-82D8-4789-8422-9BCF9B13FB3C}"/>
    <pc:docChg chg="modSld">
      <pc:chgData name="Reizman, Irene" userId="a5f3eb73-a0c4-4a50-aea9-d3d6d1c9e86f" providerId="ADAL" clId="{FD32A1C0-82D8-4789-8422-9BCF9B13FB3C}" dt="2023-11-14T18:47:26.037" v="33" actId="20577"/>
      <pc:docMkLst>
        <pc:docMk/>
      </pc:docMkLst>
      <pc:sldChg chg="modNotesTx">
        <pc:chgData name="Reizman, Irene" userId="a5f3eb73-a0c4-4a50-aea9-d3d6d1c9e86f" providerId="ADAL" clId="{FD32A1C0-82D8-4789-8422-9BCF9B13FB3C}" dt="2023-11-14T18:47:26.037" v="33" actId="20577"/>
        <pc:sldMkLst>
          <pc:docMk/>
          <pc:sldMk cId="0" sldId="25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Thinking back to the case studies presented, write down a short summary of your research question and key results so far. Who do you think would be most impacted by your results?</a:t>
            </a:r>
            <a:endParaRPr/>
          </a:p>
        </p:txBody>
      </p:sp>
      <p:sp>
        <p:nvSpPr>
          <p:cNvPr id="94" name="Google Shape;94;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First, think about your objectives for dissemination. Some may be oriented toward your own research group – for example, you would like to allow others in the laboratory to continue your research. Other objectives might be personal – you would like to gain feedback on your work or build your resume. You might also have some broader objectives –”Share with the public the importance of transitioning to green energy” or “Influence adoption of this technology by a company”.</a:t>
            </a:r>
            <a:endParaRPr dirty="0"/>
          </a:p>
          <a:p>
            <a:pPr marL="0" marR="0" lvl="0" indent="0" algn="l" rtl="0">
              <a:lnSpc>
                <a:spcPct val="100000"/>
              </a:lnSpc>
              <a:spcBef>
                <a:spcPts val="0"/>
              </a:spcBef>
              <a:spcAft>
                <a:spcPts val="0"/>
              </a:spcAft>
              <a:buClr>
                <a:schemeClr val="dk1"/>
              </a:buClr>
              <a:buSzPts val="1200"/>
              <a:buFont typeface="Calibri"/>
              <a:buNone/>
            </a:pPr>
            <a:endParaRPr dirty="0"/>
          </a:p>
          <a:p>
            <a:pPr marL="0" marR="0" lvl="0" indent="0" algn="l" rtl="0">
              <a:lnSpc>
                <a:spcPct val="100000"/>
              </a:lnSpc>
              <a:spcBef>
                <a:spcPts val="0"/>
              </a:spcBef>
              <a:spcAft>
                <a:spcPts val="0"/>
              </a:spcAft>
              <a:buClr>
                <a:schemeClr val="dk1"/>
              </a:buClr>
              <a:buSzPts val="1200"/>
              <a:buFont typeface="Calibri"/>
              <a:buNone/>
            </a:pPr>
            <a:r>
              <a:rPr lang="en-US" dirty="0"/>
              <a:t>Many different audiences will want to know about your research so there are multiple lines in the table. Try to rank your audiences from most interested (top line) to lower interest level (bottom line). You’ll want to focus on the most interested groups first. You could spend a lot of time writing to general audiences through a university blog, but you don’t want to do this at the expense of sharing your work with your own lab!</a:t>
            </a:r>
            <a:endParaRPr dirty="0"/>
          </a:p>
          <a:p>
            <a:pPr marL="0" marR="0" lvl="0" indent="0" algn="l" rtl="0">
              <a:lnSpc>
                <a:spcPct val="100000"/>
              </a:lnSpc>
              <a:spcBef>
                <a:spcPts val="0"/>
              </a:spcBef>
              <a:spcAft>
                <a:spcPts val="0"/>
              </a:spcAft>
              <a:buClr>
                <a:schemeClr val="dk1"/>
              </a:buClr>
              <a:buSzPts val="1200"/>
              <a:buFont typeface="Calibri"/>
              <a:buNone/>
            </a:pPr>
            <a:endParaRPr dirty="0"/>
          </a:p>
        </p:txBody>
      </p:sp>
      <p:sp>
        <p:nvSpPr>
          <p:cNvPr id="101" name="Google Shape;101;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a:spLocks noGrp="1"/>
          </p:cNvSpPr>
          <p:nvPr>
            <p:ph type="pic" idx="2"/>
          </p:nvPr>
        </p:nvSpPr>
        <p:spPr>
          <a:xfrm>
            <a:off x="5183188" y="987425"/>
            <a:ext cx="6172200" cy="4873625"/>
          </a:xfrm>
          <a:prstGeom prst="rect">
            <a:avLst/>
          </a:prstGeom>
          <a:noFill/>
          <a:ln>
            <a:noFill/>
          </a:ln>
        </p:spPr>
      </p:sp>
      <p:sp>
        <p:nvSpPr>
          <p:cNvPr id="68" name="Google Shape;68;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a:t>Maximizing the impact of your research</a:t>
            </a:r>
            <a:endParaRPr/>
          </a:p>
        </p:txBody>
      </p:sp>
      <p:sp>
        <p:nvSpPr>
          <p:cNvPr id="90" name="Google Shape;90;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a:t>Student Name</a:t>
            </a:r>
            <a:endParaRPr/>
          </a:p>
          <a:p>
            <a:pPr marL="0" lvl="0" indent="0" algn="ctr" rtl="0">
              <a:lnSpc>
                <a:spcPct val="90000"/>
              </a:lnSpc>
              <a:spcBef>
                <a:spcPts val="1000"/>
              </a:spcBef>
              <a:spcAft>
                <a:spcPts val="0"/>
              </a:spcAft>
              <a:buClr>
                <a:schemeClr val="dk1"/>
              </a:buClr>
              <a:buSzPts val="2400"/>
              <a:buNone/>
            </a:pPr>
            <a:r>
              <a:rPr lang="en-US"/>
              <a:t>Date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Understanding research impact</a:t>
            </a:r>
            <a:endParaRPr/>
          </a:p>
        </p:txBody>
      </p:sp>
      <p:sp>
        <p:nvSpPr>
          <p:cNvPr id="97" name="Google Shape;9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Your research question:</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Your key result:</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Impactful to…</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animEffect transition="in" filter="fade">
                                      <p:cBhvr>
                                        <p:cTn id="7" dur="500"/>
                                        <p:tgtEl>
                                          <p:spTgt spid="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7">
                                            <p:txEl>
                                              <p:pRg st="1" end="1"/>
                                            </p:txEl>
                                          </p:spTgt>
                                        </p:tgtEl>
                                        <p:attrNameLst>
                                          <p:attrName>style.visibility</p:attrName>
                                        </p:attrNameLst>
                                      </p:cBhvr>
                                      <p:to>
                                        <p:strVal val="visible"/>
                                      </p:to>
                                    </p:set>
                                    <p:animEffect transition="in" filter="fade">
                                      <p:cBhvr>
                                        <p:cTn id="12" dur="500"/>
                                        <p:tgtEl>
                                          <p:spTgt spid="9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7">
                                            <p:txEl>
                                              <p:pRg st="2" end="2"/>
                                            </p:txEl>
                                          </p:spTgt>
                                        </p:tgtEl>
                                        <p:attrNameLst>
                                          <p:attrName>style.visibility</p:attrName>
                                        </p:attrNameLst>
                                      </p:cBhvr>
                                      <p:to>
                                        <p:strVal val="visible"/>
                                      </p:to>
                                    </p:set>
                                    <p:animEffect transition="in" filter="fade">
                                      <p:cBhvr>
                                        <p:cTn id="17" dur="500"/>
                                        <p:tgtEl>
                                          <p:spTgt spid="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7">
                                            <p:txEl>
                                              <p:pRg st="3" end="3"/>
                                            </p:txEl>
                                          </p:spTgt>
                                        </p:tgtEl>
                                        <p:attrNameLst>
                                          <p:attrName>style.visibility</p:attrName>
                                        </p:attrNameLst>
                                      </p:cBhvr>
                                      <p:to>
                                        <p:strVal val="visible"/>
                                      </p:to>
                                    </p:set>
                                    <p:animEffect transition="in" filter="fade">
                                      <p:cBhvr>
                                        <p:cTn id="22" dur="500"/>
                                        <p:tgtEl>
                                          <p:spTgt spid="9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7">
                                            <p:txEl>
                                              <p:pRg st="4" end="4"/>
                                            </p:txEl>
                                          </p:spTgt>
                                        </p:tgtEl>
                                        <p:attrNameLst>
                                          <p:attrName>style.visibility</p:attrName>
                                        </p:attrNameLst>
                                      </p:cBhvr>
                                      <p:to>
                                        <p:strVal val="visible"/>
                                      </p:to>
                                    </p:set>
                                    <p:animEffect transition="in" filter="fade">
                                      <p:cBhvr>
                                        <p:cTn id="27" dur="500"/>
                                        <p:tgtEl>
                                          <p:spTgt spid="9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7">
                                            <p:txEl>
                                              <p:pRg st="5" end="5"/>
                                            </p:txEl>
                                          </p:spTgt>
                                        </p:tgtEl>
                                        <p:attrNameLst>
                                          <p:attrName>style.visibility</p:attrName>
                                        </p:attrNameLst>
                                      </p:cBhvr>
                                      <p:to>
                                        <p:strVal val="visible"/>
                                      </p:to>
                                    </p:set>
                                    <p:animEffect transition="in" filter="fade">
                                      <p:cBhvr>
                                        <p:cTn id="32" dur="500"/>
                                        <p:tgtEl>
                                          <p:spTgt spid="9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7">
                                            <p:txEl>
                                              <p:pRg st="6" end="6"/>
                                            </p:txEl>
                                          </p:spTgt>
                                        </p:tgtEl>
                                        <p:attrNameLst>
                                          <p:attrName>style.visibility</p:attrName>
                                        </p:attrNameLst>
                                      </p:cBhvr>
                                      <p:to>
                                        <p:strVal val="visible"/>
                                      </p:to>
                                    </p:set>
                                    <p:animEffect transition="in" filter="fade">
                                      <p:cBhvr>
                                        <p:cTn id="37" dur="500"/>
                                        <p:tgtEl>
                                          <p:spTgt spid="9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title"/>
          </p:nvPr>
        </p:nvSpPr>
        <p:spPr>
          <a:xfrm>
            <a:off x="0" y="0"/>
            <a:ext cx="10515600" cy="52697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3600"/>
              <a:buFont typeface="Calibri"/>
              <a:buNone/>
            </a:pPr>
            <a:r>
              <a:rPr lang="en-US" sz="3600"/>
              <a:t>Dissemination plan</a:t>
            </a:r>
            <a:endParaRPr/>
          </a:p>
        </p:txBody>
      </p:sp>
      <p:graphicFrame>
        <p:nvGraphicFramePr>
          <p:cNvPr id="104" name="Google Shape;104;p3"/>
          <p:cNvGraphicFramePr/>
          <p:nvPr/>
        </p:nvGraphicFramePr>
        <p:xfrm>
          <a:off x="178420" y="741389"/>
          <a:ext cx="11798000" cy="1249680"/>
        </p:xfrm>
        <a:graphic>
          <a:graphicData uri="http://schemas.openxmlformats.org/drawingml/2006/table">
            <a:tbl>
              <a:tblPr>
                <a:noFill/>
                <a:tableStyleId>{CEA23577-B0EF-4029-A20A-B55EA95E167D}</a:tableStyleId>
              </a:tblPr>
              <a:tblGrid>
                <a:gridCol w="11798000">
                  <a:extLst>
                    <a:ext uri="{9D8B030D-6E8A-4147-A177-3AD203B41FA5}">
                      <a16:colId xmlns:a16="http://schemas.microsoft.com/office/drawing/2014/main" val="20000"/>
                    </a:ext>
                  </a:extLst>
                </a:gridCol>
              </a:tblGrid>
              <a:tr h="254000">
                <a:tc>
                  <a:txBody>
                    <a:bodyPr/>
                    <a:lstStyle/>
                    <a:p>
                      <a:pPr marL="0" marR="0" lvl="0" indent="0" algn="ctr" rtl="0">
                        <a:spcBef>
                          <a:spcPts val="0"/>
                        </a:spcBef>
                        <a:spcAft>
                          <a:spcPts val="0"/>
                        </a:spcAft>
                        <a:buNone/>
                      </a:pPr>
                      <a:r>
                        <a:rPr lang="en-US" sz="2000" b="1" u="none" strike="noStrike" cap="none">
                          <a:solidFill>
                            <a:srgbClr val="000000"/>
                          </a:solidFill>
                          <a:latin typeface="Cambria"/>
                          <a:ea typeface="Cambria"/>
                          <a:cs typeface="Cambria"/>
                          <a:sym typeface="Cambria"/>
                        </a:rPr>
                        <a:t>Objectives for dissemination</a:t>
                      </a:r>
                      <a:endParaRPr sz="2400" u="none" strike="noStrike" cap="none">
                        <a:latin typeface="Cambria"/>
                        <a:ea typeface="Cambria"/>
                        <a:cs typeface="Cambria"/>
                        <a:sym typeface="Cambria"/>
                      </a:endParaRPr>
                    </a:p>
                    <a:p>
                      <a:pPr marL="0" marR="0" lvl="0" indent="0" algn="ctr" rtl="0">
                        <a:spcBef>
                          <a:spcPts val="0"/>
                        </a:spcBef>
                        <a:spcAft>
                          <a:spcPts val="0"/>
                        </a:spcAft>
                        <a:buNone/>
                      </a:pPr>
                      <a:r>
                        <a:rPr lang="en-US" sz="1400" b="1" i="1" u="none" strike="noStrike" cap="none">
                          <a:solidFill>
                            <a:srgbClr val="000000"/>
                          </a:solidFill>
                          <a:latin typeface="Cambria"/>
                          <a:ea typeface="Cambria"/>
                          <a:cs typeface="Cambria"/>
                          <a:sym typeface="Cambria"/>
                        </a:rPr>
                        <a:t>What do you want to achieve through sharing your research?</a:t>
                      </a:r>
                      <a:endParaRPr sz="2400" u="none" strike="noStrike" cap="none">
                        <a:latin typeface="Cambria"/>
                        <a:ea typeface="Cambria"/>
                        <a:cs typeface="Cambria"/>
                        <a:sym typeface="Cambria"/>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BE5F1"/>
                    </a:solidFill>
                  </a:tcPr>
                </a:tc>
                <a:extLst>
                  <a:ext uri="{0D108BD9-81ED-4DB2-BD59-A6C34878D82A}">
                    <a16:rowId xmlns:a16="http://schemas.microsoft.com/office/drawing/2014/main" val="10000"/>
                  </a:ext>
                </a:extLst>
              </a:tr>
              <a:tr h="353700">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p>
                      <a:pPr marL="0" marR="0" lvl="0" indent="0" algn="l" rtl="0">
                        <a:spcBef>
                          <a:spcPts val="0"/>
                        </a:spcBef>
                        <a:spcAft>
                          <a:spcPts val="0"/>
                        </a:spcAft>
                        <a:buNone/>
                      </a:pPr>
                      <a:endParaRPr sz="1800" u="none" strike="noStrike" cap="none">
                        <a:latin typeface="Cambria"/>
                        <a:ea typeface="Cambria"/>
                        <a:cs typeface="Cambria"/>
                        <a:sym typeface="Cambria"/>
                      </a:endParaRPr>
                    </a:p>
                    <a:p>
                      <a:pPr marL="0" marR="0" lvl="0" indent="0" algn="l" rtl="0">
                        <a:spcBef>
                          <a:spcPts val="0"/>
                        </a:spcBef>
                        <a:spcAft>
                          <a:spcPts val="0"/>
                        </a:spcAft>
                        <a:buNone/>
                      </a:pPr>
                      <a:endParaRPr sz="1800" u="none" strike="noStrike" cap="none">
                        <a:latin typeface="Cambria"/>
                        <a:ea typeface="Cambria"/>
                        <a:cs typeface="Cambria"/>
                        <a:sym typeface="Cambria"/>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105" name="Google Shape;105;p3"/>
          <p:cNvGraphicFramePr/>
          <p:nvPr/>
        </p:nvGraphicFramePr>
        <p:xfrm>
          <a:off x="178420" y="2598234"/>
          <a:ext cx="11797975" cy="3240300"/>
        </p:xfrm>
        <a:graphic>
          <a:graphicData uri="http://schemas.openxmlformats.org/drawingml/2006/table">
            <a:tbl>
              <a:tblPr>
                <a:noFill/>
                <a:tableStyleId>{CEA23577-B0EF-4029-A20A-B55EA95E167D}</a:tableStyleId>
              </a:tblPr>
              <a:tblGrid>
                <a:gridCol w="1851100">
                  <a:extLst>
                    <a:ext uri="{9D8B030D-6E8A-4147-A177-3AD203B41FA5}">
                      <a16:colId xmlns:a16="http://schemas.microsoft.com/office/drawing/2014/main" val="20000"/>
                    </a:ext>
                  </a:extLst>
                </a:gridCol>
                <a:gridCol w="2085275">
                  <a:extLst>
                    <a:ext uri="{9D8B030D-6E8A-4147-A177-3AD203B41FA5}">
                      <a16:colId xmlns:a16="http://schemas.microsoft.com/office/drawing/2014/main" val="20001"/>
                    </a:ext>
                  </a:extLst>
                </a:gridCol>
                <a:gridCol w="2074125">
                  <a:extLst>
                    <a:ext uri="{9D8B030D-6E8A-4147-A177-3AD203B41FA5}">
                      <a16:colId xmlns:a16="http://schemas.microsoft.com/office/drawing/2014/main" val="20002"/>
                    </a:ext>
                  </a:extLst>
                </a:gridCol>
                <a:gridCol w="2118725">
                  <a:extLst>
                    <a:ext uri="{9D8B030D-6E8A-4147-A177-3AD203B41FA5}">
                      <a16:colId xmlns:a16="http://schemas.microsoft.com/office/drawing/2014/main" val="20003"/>
                    </a:ext>
                  </a:extLst>
                </a:gridCol>
                <a:gridCol w="1839950">
                  <a:extLst>
                    <a:ext uri="{9D8B030D-6E8A-4147-A177-3AD203B41FA5}">
                      <a16:colId xmlns:a16="http://schemas.microsoft.com/office/drawing/2014/main" val="20004"/>
                    </a:ext>
                  </a:extLst>
                </a:gridCol>
                <a:gridCol w="1828800">
                  <a:extLst>
                    <a:ext uri="{9D8B030D-6E8A-4147-A177-3AD203B41FA5}">
                      <a16:colId xmlns:a16="http://schemas.microsoft.com/office/drawing/2014/main" val="20005"/>
                    </a:ext>
                  </a:extLst>
                </a:gridCol>
              </a:tblGrid>
              <a:tr h="382400">
                <a:tc>
                  <a:txBody>
                    <a:bodyPr/>
                    <a:lstStyle/>
                    <a:p>
                      <a:pPr marL="0" marR="0" lvl="0" indent="0" algn="ctr" rtl="0">
                        <a:spcBef>
                          <a:spcPts val="0"/>
                        </a:spcBef>
                        <a:spcAft>
                          <a:spcPts val="0"/>
                        </a:spcAft>
                        <a:buNone/>
                      </a:pPr>
                      <a:r>
                        <a:rPr lang="en-US" sz="2000" b="1" u="none" strike="noStrike" cap="none">
                          <a:solidFill>
                            <a:srgbClr val="000000"/>
                          </a:solidFill>
                          <a:latin typeface="Cambria"/>
                          <a:ea typeface="Cambria"/>
                          <a:cs typeface="Cambria"/>
                          <a:sym typeface="Cambria"/>
                        </a:rPr>
                        <a:t>Audience </a:t>
                      </a:r>
                      <a:endParaRPr/>
                    </a:p>
                    <a:p>
                      <a:pPr marL="0" marR="0" lvl="0" indent="0" algn="ctr" rtl="0">
                        <a:spcBef>
                          <a:spcPts val="0"/>
                        </a:spcBef>
                        <a:spcAft>
                          <a:spcPts val="0"/>
                        </a:spcAft>
                        <a:buNone/>
                      </a:pPr>
                      <a:endParaRPr sz="1400" b="1" i="1" u="none" strike="noStrike" cap="none">
                        <a:solidFill>
                          <a:srgbClr val="000000"/>
                        </a:solidFill>
                        <a:latin typeface="Cambria"/>
                        <a:ea typeface="Cambria"/>
                        <a:cs typeface="Cambria"/>
                        <a:sym typeface="Cambria"/>
                      </a:endParaRPr>
                    </a:p>
                    <a:p>
                      <a:pPr marL="0" marR="0" lvl="0" indent="0" algn="ctr" rtl="0">
                        <a:spcBef>
                          <a:spcPts val="0"/>
                        </a:spcBef>
                        <a:spcAft>
                          <a:spcPts val="0"/>
                        </a:spcAft>
                        <a:buNone/>
                      </a:pPr>
                      <a:r>
                        <a:rPr lang="en-US" sz="1400" b="1" i="1" u="none" strike="noStrike" cap="none">
                          <a:solidFill>
                            <a:srgbClr val="000000"/>
                          </a:solidFill>
                          <a:latin typeface="Cambria"/>
                          <a:ea typeface="Cambria"/>
                          <a:cs typeface="Cambria"/>
                          <a:sym typeface="Cambria"/>
                        </a:rPr>
                        <a:t>Who needs to be communicated with? </a:t>
                      </a:r>
                      <a:endParaRPr sz="1800" u="none" strike="noStrike" cap="none">
                        <a:latin typeface="Cambria"/>
                        <a:ea typeface="Cambria"/>
                        <a:cs typeface="Cambria"/>
                        <a:sym typeface="Cambria"/>
                      </a:endParaRPr>
                    </a:p>
                    <a:p>
                      <a:pPr marL="0" marR="0" lvl="0" indent="0" algn="ctr" rtl="0">
                        <a:spcBef>
                          <a:spcPts val="0"/>
                        </a:spcBef>
                        <a:spcAft>
                          <a:spcPts val="0"/>
                        </a:spcAft>
                        <a:buNone/>
                      </a:pPr>
                      <a:r>
                        <a:rPr lang="en-US" sz="1800" b="1" i="1" u="none" strike="noStrike" cap="none">
                          <a:solidFill>
                            <a:srgbClr val="000000"/>
                          </a:solidFill>
                          <a:latin typeface="Cambria"/>
                          <a:ea typeface="Cambria"/>
                          <a:cs typeface="Cambria"/>
                          <a:sym typeface="Cambria"/>
                        </a:rPr>
                        <a:t> </a:t>
                      </a:r>
                      <a:endParaRPr sz="20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BE5F1"/>
                    </a:solidFill>
                  </a:tcPr>
                </a:tc>
                <a:tc>
                  <a:txBody>
                    <a:bodyPr/>
                    <a:lstStyle/>
                    <a:p>
                      <a:pPr marL="0" marR="0" lvl="0" indent="0" algn="ctr" rtl="0">
                        <a:spcBef>
                          <a:spcPts val="0"/>
                        </a:spcBef>
                        <a:spcAft>
                          <a:spcPts val="0"/>
                        </a:spcAft>
                        <a:buNone/>
                      </a:pPr>
                      <a:r>
                        <a:rPr lang="en-US" sz="2000" b="1" u="none" strike="noStrike" cap="none">
                          <a:solidFill>
                            <a:srgbClr val="000000"/>
                          </a:solidFill>
                          <a:latin typeface="Cambria"/>
                          <a:ea typeface="Cambria"/>
                          <a:cs typeface="Cambria"/>
                          <a:sym typeface="Cambria"/>
                        </a:rPr>
                        <a:t>Message</a:t>
                      </a:r>
                      <a:endParaRPr sz="2400" u="none" strike="noStrike" cap="none">
                        <a:latin typeface="Cambria"/>
                        <a:ea typeface="Cambria"/>
                        <a:cs typeface="Cambria"/>
                        <a:sym typeface="Cambria"/>
                      </a:endParaRPr>
                    </a:p>
                    <a:p>
                      <a:pPr marL="0" marR="0" lvl="0" indent="0" algn="ctr" rtl="0">
                        <a:spcBef>
                          <a:spcPts val="0"/>
                        </a:spcBef>
                        <a:spcAft>
                          <a:spcPts val="0"/>
                        </a:spcAft>
                        <a:buNone/>
                      </a:pPr>
                      <a:endParaRPr sz="1400" b="1" i="1" u="none" strike="noStrike" cap="none">
                        <a:latin typeface="Cambria"/>
                        <a:ea typeface="Cambria"/>
                        <a:cs typeface="Cambria"/>
                        <a:sym typeface="Cambria"/>
                      </a:endParaRPr>
                    </a:p>
                    <a:p>
                      <a:pPr marL="0" marR="0" lvl="0" indent="0" algn="ctr" rtl="0">
                        <a:spcBef>
                          <a:spcPts val="0"/>
                        </a:spcBef>
                        <a:spcAft>
                          <a:spcPts val="0"/>
                        </a:spcAft>
                        <a:buNone/>
                      </a:pPr>
                      <a:r>
                        <a:rPr lang="en-US" sz="1400" b="1" i="1" u="none" strike="noStrike" cap="none">
                          <a:latin typeface="Cambria"/>
                          <a:ea typeface="Cambria"/>
                          <a:cs typeface="Cambria"/>
                          <a:sym typeface="Cambria"/>
                        </a:rPr>
                        <a:t>What needs to be communicated to this audience?</a:t>
                      </a:r>
                      <a:endParaRPr sz="1800" u="none" strike="noStrike" cap="none">
                        <a:latin typeface="Cambria"/>
                        <a:ea typeface="Cambria"/>
                        <a:cs typeface="Cambria"/>
                        <a:sym typeface="Cambria"/>
                      </a:endParaRPr>
                    </a:p>
                    <a:p>
                      <a:pPr marL="0" marR="0" lvl="0" indent="0" algn="ctr" rtl="0">
                        <a:spcBef>
                          <a:spcPts val="0"/>
                        </a:spcBef>
                        <a:spcAft>
                          <a:spcPts val="0"/>
                        </a:spcAft>
                        <a:buNone/>
                      </a:pPr>
                      <a:r>
                        <a:rPr lang="en-US" sz="1800" b="1" u="none" strike="noStrike" cap="none">
                          <a:solidFill>
                            <a:srgbClr val="000000"/>
                          </a:solidFill>
                          <a:latin typeface="Cambria"/>
                          <a:ea typeface="Cambria"/>
                          <a:cs typeface="Cambria"/>
                          <a:sym typeface="Cambria"/>
                        </a:rPr>
                        <a:t> </a:t>
                      </a:r>
                      <a:endParaRPr sz="20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BE5F1"/>
                    </a:solidFill>
                  </a:tcPr>
                </a:tc>
                <a:tc>
                  <a:txBody>
                    <a:bodyPr/>
                    <a:lstStyle/>
                    <a:p>
                      <a:pPr marL="0" marR="0" lvl="0" indent="0" algn="ctr" rtl="0">
                        <a:spcBef>
                          <a:spcPts val="0"/>
                        </a:spcBef>
                        <a:spcAft>
                          <a:spcPts val="0"/>
                        </a:spcAft>
                        <a:buNone/>
                      </a:pPr>
                      <a:r>
                        <a:rPr lang="en-US" sz="2000" b="1" u="none" strike="noStrike" cap="none">
                          <a:solidFill>
                            <a:srgbClr val="000000"/>
                          </a:solidFill>
                          <a:latin typeface="Cambria"/>
                          <a:ea typeface="Cambria"/>
                          <a:cs typeface="Cambria"/>
                          <a:sym typeface="Cambria"/>
                        </a:rPr>
                        <a:t>Methods</a:t>
                      </a:r>
                      <a:endParaRPr sz="2400" u="none" strike="noStrike" cap="none">
                        <a:latin typeface="Cambria"/>
                        <a:ea typeface="Cambria"/>
                        <a:cs typeface="Cambria"/>
                        <a:sym typeface="Cambria"/>
                      </a:endParaRPr>
                    </a:p>
                    <a:p>
                      <a:pPr marL="0" marR="0" lvl="0" indent="0" algn="ctr" rtl="0">
                        <a:spcBef>
                          <a:spcPts val="0"/>
                        </a:spcBef>
                        <a:spcAft>
                          <a:spcPts val="0"/>
                        </a:spcAft>
                        <a:buNone/>
                      </a:pPr>
                      <a:endParaRPr sz="1400" b="1" i="1" u="none" strike="noStrike" cap="none">
                        <a:latin typeface="Cambria"/>
                        <a:ea typeface="Cambria"/>
                        <a:cs typeface="Cambria"/>
                        <a:sym typeface="Cambria"/>
                      </a:endParaRPr>
                    </a:p>
                    <a:p>
                      <a:pPr marL="0" marR="0" lvl="0" indent="0" algn="ctr" rtl="0">
                        <a:spcBef>
                          <a:spcPts val="0"/>
                        </a:spcBef>
                        <a:spcAft>
                          <a:spcPts val="0"/>
                        </a:spcAft>
                        <a:buNone/>
                      </a:pPr>
                      <a:r>
                        <a:rPr lang="en-US" sz="1400" b="1" i="1" u="none" strike="noStrike" cap="none">
                          <a:latin typeface="Cambria"/>
                          <a:ea typeface="Cambria"/>
                          <a:cs typeface="Cambria"/>
                          <a:sym typeface="Cambria"/>
                        </a:rPr>
                        <a:t>What is the best mode for sharing information with this audience?</a:t>
                      </a:r>
                      <a:endParaRPr sz="1800" u="none" strike="noStrike" cap="none">
                        <a:latin typeface="Cambria"/>
                        <a:ea typeface="Cambria"/>
                        <a:cs typeface="Cambria"/>
                        <a:sym typeface="Cambria"/>
                      </a:endParaRPr>
                    </a:p>
                    <a:p>
                      <a:pPr marL="0" marR="0" lvl="0" indent="0" algn="ctr" rtl="0">
                        <a:spcBef>
                          <a:spcPts val="0"/>
                        </a:spcBef>
                        <a:spcAft>
                          <a:spcPts val="0"/>
                        </a:spcAft>
                        <a:buNone/>
                      </a:pPr>
                      <a:r>
                        <a:rPr lang="en-US" sz="1800" b="1" u="none" strike="noStrike" cap="none">
                          <a:solidFill>
                            <a:srgbClr val="000000"/>
                          </a:solidFill>
                          <a:latin typeface="Cambria"/>
                          <a:ea typeface="Cambria"/>
                          <a:cs typeface="Cambria"/>
                          <a:sym typeface="Cambria"/>
                        </a:rPr>
                        <a:t> </a:t>
                      </a:r>
                      <a:endParaRPr sz="20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BE5F1"/>
                    </a:solidFill>
                  </a:tcPr>
                </a:tc>
                <a:tc>
                  <a:txBody>
                    <a:bodyPr/>
                    <a:lstStyle/>
                    <a:p>
                      <a:pPr marL="0" marR="0" lvl="0" indent="0" algn="ctr" rtl="0">
                        <a:spcBef>
                          <a:spcPts val="0"/>
                        </a:spcBef>
                        <a:spcAft>
                          <a:spcPts val="0"/>
                        </a:spcAft>
                        <a:buNone/>
                      </a:pPr>
                      <a:r>
                        <a:rPr lang="en-US" sz="2000" b="1" u="none" strike="noStrike" cap="none">
                          <a:solidFill>
                            <a:srgbClr val="000000"/>
                          </a:solidFill>
                          <a:latin typeface="Cambria"/>
                          <a:ea typeface="Cambria"/>
                          <a:cs typeface="Cambria"/>
                          <a:sym typeface="Cambria"/>
                        </a:rPr>
                        <a:t>Timeline</a:t>
                      </a:r>
                      <a:endParaRPr sz="2400" u="none" strike="noStrike" cap="none">
                        <a:latin typeface="Cambria"/>
                        <a:ea typeface="Cambria"/>
                        <a:cs typeface="Cambria"/>
                        <a:sym typeface="Cambria"/>
                      </a:endParaRPr>
                    </a:p>
                    <a:p>
                      <a:pPr marL="0" marR="0" lvl="0" indent="0" algn="ctr" rtl="0">
                        <a:spcBef>
                          <a:spcPts val="0"/>
                        </a:spcBef>
                        <a:spcAft>
                          <a:spcPts val="0"/>
                        </a:spcAft>
                        <a:buNone/>
                      </a:pPr>
                      <a:endParaRPr sz="1400" b="1" i="1" u="none" strike="noStrike" cap="none">
                        <a:solidFill>
                          <a:srgbClr val="000000"/>
                        </a:solidFill>
                        <a:latin typeface="Cambria"/>
                        <a:ea typeface="Cambria"/>
                        <a:cs typeface="Cambria"/>
                        <a:sym typeface="Cambria"/>
                      </a:endParaRPr>
                    </a:p>
                    <a:p>
                      <a:pPr marL="0" marR="0" lvl="0" indent="0" algn="ctr" rtl="0">
                        <a:spcBef>
                          <a:spcPts val="0"/>
                        </a:spcBef>
                        <a:spcAft>
                          <a:spcPts val="0"/>
                        </a:spcAft>
                        <a:buNone/>
                      </a:pPr>
                      <a:r>
                        <a:rPr lang="en-US" sz="1400" b="1" i="1" u="none" strike="noStrike" cap="none">
                          <a:solidFill>
                            <a:srgbClr val="000000"/>
                          </a:solidFill>
                          <a:latin typeface="Cambria"/>
                          <a:ea typeface="Cambria"/>
                          <a:cs typeface="Cambria"/>
                          <a:sym typeface="Cambria"/>
                        </a:rPr>
                        <a:t>When would this be shared? At the end of the project? At a key milestone? </a:t>
                      </a:r>
                      <a:endParaRPr sz="18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BE5F1"/>
                    </a:solidFill>
                  </a:tcPr>
                </a:tc>
                <a:tc>
                  <a:txBody>
                    <a:bodyPr/>
                    <a:lstStyle/>
                    <a:p>
                      <a:pPr marL="0" marR="0" lvl="0" indent="0" algn="ctr" rtl="0">
                        <a:spcBef>
                          <a:spcPts val="0"/>
                        </a:spcBef>
                        <a:spcAft>
                          <a:spcPts val="0"/>
                        </a:spcAft>
                        <a:buNone/>
                      </a:pPr>
                      <a:r>
                        <a:rPr lang="en-US" sz="1900" b="1" u="none" strike="noStrike" cap="none">
                          <a:solidFill>
                            <a:srgbClr val="000000"/>
                          </a:solidFill>
                          <a:latin typeface="Cambria"/>
                          <a:ea typeface="Cambria"/>
                          <a:cs typeface="Cambria"/>
                          <a:sym typeface="Cambria"/>
                        </a:rPr>
                        <a:t>Resources and funding needed </a:t>
                      </a:r>
                      <a:endParaRPr sz="1900" u="none" strike="noStrike" cap="none">
                        <a:latin typeface="Cambria"/>
                        <a:ea typeface="Cambria"/>
                        <a:cs typeface="Cambria"/>
                        <a:sym typeface="Cambria"/>
                      </a:endParaRPr>
                    </a:p>
                    <a:p>
                      <a:pPr marL="0" marR="0" lvl="0" indent="0" algn="ctr" rtl="0">
                        <a:spcBef>
                          <a:spcPts val="0"/>
                        </a:spcBef>
                        <a:spcAft>
                          <a:spcPts val="0"/>
                        </a:spcAft>
                        <a:buNone/>
                      </a:pPr>
                      <a:endParaRPr sz="1400" b="1" i="1" u="none" strike="noStrike" cap="none">
                        <a:solidFill>
                          <a:srgbClr val="000000"/>
                        </a:solidFill>
                        <a:latin typeface="Cambria"/>
                        <a:ea typeface="Cambria"/>
                        <a:cs typeface="Cambria"/>
                        <a:sym typeface="Cambria"/>
                      </a:endParaRPr>
                    </a:p>
                    <a:p>
                      <a:pPr marL="0" marR="0" lvl="0" indent="0" algn="ctr" rtl="0">
                        <a:spcBef>
                          <a:spcPts val="0"/>
                        </a:spcBef>
                        <a:spcAft>
                          <a:spcPts val="0"/>
                        </a:spcAft>
                        <a:buNone/>
                      </a:pPr>
                      <a:r>
                        <a:rPr lang="en-US" sz="1400" b="1" i="1" u="none" strike="noStrike" cap="none">
                          <a:solidFill>
                            <a:srgbClr val="000000"/>
                          </a:solidFill>
                          <a:latin typeface="Cambria"/>
                          <a:ea typeface="Cambria"/>
                          <a:cs typeface="Cambria"/>
                          <a:sym typeface="Cambria"/>
                        </a:rPr>
                        <a:t>What are the costs and how will they be covered?</a:t>
                      </a:r>
                      <a:endParaRPr sz="18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BE5F1"/>
                    </a:solidFill>
                  </a:tcPr>
                </a:tc>
                <a:tc>
                  <a:txBody>
                    <a:bodyPr/>
                    <a:lstStyle/>
                    <a:p>
                      <a:pPr marL="0" marR="0" lvl="0" indent="0" algn="ctr" rtl="0">
                        <a:spcBef>
                          <a:spcPts val="0"/>
                        </a:spcBef>
                        <a:spcAft>
                          <a:spcPts val="0"/>
                        </a:spcAft>
                        <a:buNone/>
                      </a:pPr>
                      <a:r>
                        <a:rPr lang="en-US" sz="2000" b="1" u="none" strike="noStrike" cap="none">
                          <a:solidFill>
                            <a:srgbClr val="000000"/>
                          </a:solidFill>
                          <a:latin typeface="Cambria"/>
                          <a:ea typeface="Cambria"/>
                          <a:cs typeface="Cambria"/>
                          <a:sym typeface="Cambria"/>
                        </a:rPr>
                        <a:t>Indicator of success </a:t>
                      </a:r>
                      <a:endParaRPr sz="2400" u="none" strike="noStrike" cap="none">
                        <a:latin typeface="Cambria"/>
                        <a:ea typeface="Cambria"/>
                        <a:cs typeface="Cambria"/>
                        <a:sym typeface="Cambria"/>
                      </a:endParaRPr>
                    </a:p>
                    <a:p>
                      <a:pPr marL="0" marR="0" lvl="0" indent="0" algn="ctr" rtl="0">
                        <a:spcBef>
                          <a:spcPts val="0"/>
                        </a:spcBef>
                        <a:spcAft>
                          <a:spcPts val="0"/>
                        </a:spcAft>
                        <a:buNone/>
                      </a:pPr>
                      <a:endParaRPr sz="1400" b="1" i="1" u="none" strike="noStrike" cap="none">
                        <a:solidFill>
                          <a:srgbClr val="000000"/>
                        </a:solidFill>
                        <a:latin typeface="Cambria"/>
                        <a:ea typeface="Cambria"/>
                        <a:cs typeface="Cambria"/>
                        <a:sym typeface="Cambria"/>
                      </a:endParaRPr>
                    </a:p>
                    <a:p>
                      <a:pPr marL="0" marR="0" lvl="0" indent="0" algn="ctr" rtl="0">
                        <a:spcBef>
                          <a:spcPts val="0"/>
                        </a:spcBef>
                        <a:spcAft>
                          <a:spcPts val="0"/>
                        </a:spcAft>
                        <a:buNone/>
                      </a:pPr>
                      <a:r>
                        <a:rPr lang="en-US" sz="1400" b="1" i="1" u="none" strike="noStrike" cap="none">
                          <a:solidFill>
                            <a:srgbClr val="000000"/>
                          </a:solidFill>
                          <a:latin typeface="Cambria"/>
                          <a:ea typeface="Cambria"/>
                          <a:cs typeface="Cambria"/>
                          <a:sym typeface="Cambria"/>
                        </a:rPr>
                        <a:t>How can you tell if you are effective in reaching your audience?</a:t>
                      </a:r>
                      <a:endParaRPr sz="18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BE5F1"/>
                    </a:solidFill>
                  </a:tcPr>
                </a:tc>
                <a:extLst>
                  <a:ext uri="{0D108BD9-81ED-4DB2-BD59-A6C34878D82A}">
                    <a16:rowId xmlns:a16="http://schemas.microsoft.com/office/drawing/2014/main" val="10000"/>
                  </a:ext>
                </a:extLst>
              </a:tr>
              <a:tr h="390975">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90975">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90975">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90975">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mbria"/>
                        <a:ea typeface="Cambria"/>
                        <a:cs typeface="Cambria"/>
                        <a:sym typeface="Cambria"/>
                      </a:endParaRPr>
                    </a:p>
                  </a:txBody>
                  <a:tcPr marL="27050" marR="2705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333</Words>
  <Application>Microsoft Office PowerPoint</Application>
  <PresentationFormat>Widescreen</PresentationFormat>
  <Paragraphs>43</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Cambria</vt:lpstr>
      <vt:lpstr>Office Theme</vt:lpstr>
      <vt:lpstr>Maximizing the impact of your research</vt:lpstr>
      <vt:lpstr>Understanding research impact</vt:lpstr>
      <vt:lpstr>Dissemination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Maximizing the impact of your research</dc:title>
  <dc:creator>Reizman, Irene</dc:creator>
  <cp:lastModifiedBy>Reizman, Irene</cp:lastModifiedBy>
  <cp:revision>1</cp:revision>
  <dcterms:created xsi:type="dcterms:W3CDTF">2022-05-31T20:17:31Z</dcterms:created>
  <dcterms:modified xsi:type="dcterms:W3CDTF">2023-11-14T18:47:30Z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0x0101006FCCEA6E6BA6A04CA68A858604CB82E1</vt:lpwstr>
  </property>
</Properties>
</file>