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3"/>
  </p:notesMasterIdLst>
  <p:sldIdLst>
    <p:sldId id="475" r:id="rId2"/>
    <p:sldId id="487" r:id="rId3"/>
    <p:sldId id="488" r:id="rId4"/>
    <p:sldId id="507" r:id="rId5"/>
    <p:sldId id="489" r:id="rId6"/>
    <p:sldId id="490" r:id="rId7"/>
    <p:sldId id="491" r:id="rId8"/>
    <p:sldId id="492" r:id="rId9"/>
    <p:sldId id="502" r:id="rId10"/>
    <p:sldId id="499" r:id="rId11"/>
    <p:sldId id="503" r:id="rId12"/>
    <p:sldId id="505" r:id="rId13"/>
    <p:sldId id="500" r:id="rId14"/>
    <p:sldId id="506" r:id="rId15"/>
    <p:sldId id="501" r:id="rId16"/>
    <p:sldId id="494" r:id="rId17"/>
    <p:sldId id="495" r:id="rId18"/>
    <p:sldId id="496" r:id="rId19"/>
    <p:sldId id="497" r:id="rId20"/>
    <p:sldId id="498" r:id="rId21"/>
    <p:sldId id="483" r:id="rId2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Lichtenstein" initials="GL" lastIdx="0" clrIdx="0">
    <p:extLst>
      <p:ext uri="{19B8F6BF-5375-455C-9EA6-DF929625EA0E}">
        <p15:presenceInfo xmlns:p15="http://schemas.microsoft.com/office/powerpoint/2012/main" userId="S-1-5-21-1864253520-1647712531-16515117-3226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D40"/>
    <a:srgbClr val="FFB310"/>
    <a:srgbClr val="FFC425"/>
    <a:srgbClr val="FFC627"/>
    <a:srgbClr val="5C6670"/>
    <a:srgbClr val="000000"/>
    <a:srgbClr val="FFFFFF"/>
    <a:srgbClr val="4F5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4" autoAdjust="0"/>
    <p:restoredTop sz="92408" autoAdjust="0"/>
  </p:normalViewPr>
  <p:slideViewPr>
    <p:cSldViewPr snapToGrid="0" snapToObjects="1">
      <p:cViewPr varScale="1">
        <p:scale>
          <a:sx n="60" d="100"/>
          <a:sy n="60" d="100"/>
        </p:scale>
        <p:origin x="816" y="5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8" tIns="45719" rIns="91438" bIns="4571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4" y="0"/>
            <a:ext cx="2971800" cy="457200"/>
          </a:xfrm>
          <a:prstGeom prst="rect">
            <a:avLst/>
          </a:prstGeom>
        </p:spPr>
        <p:txBody>
          <a:bodyPr vert="horz" wrap="square" lIns="91438" tIns="45719" rIns="91438" bIns="45719" numCol="1" anchor="t" anchorCtr="0" compatLnSpc="1">
            <a:prstTxWarp prst="textNoShape">
              <a:avLst/>
            </a:prstTxWarp>
          </a:bodyPr>
          <a:lstStyle>
            <a:lvl1pPr algn="r" eaLnBrk="1" hangingPunct="1">
              <a:defRPr sz="1200">
                <a:ea typeface="MS PGothic" panose="020B0600070205080204" pitchFamily="34" charset="-128"/>
              </a:defRPr>
            </a:lvl1pPr>
          </a:lstStyle>
          <a:p>
            <a:pPr>
              <a:defRPr/>
            </a:pPr>
            <a:fld id="{7F710229-4D45-4872-AFFD-54636330810B}" type="datetimeFigureOut">
              <a:rPr lang="en-US" altLang="en-US"/>
              <a:pPr>
                <a:defRPr/>
              </a:pPr>
              <a:t>5/17/2020</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8" tIns="45719" rIns="91438" bIns="45719"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8" tIns="45719" rIns="91438" bIns="4571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38" tIns="45719" rIns="91438" bIns="4571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wrap="square" lIns="91438" tIns="45719" rIns="91438" bIns="45719" numCol="1" anchor="b" anchorCtr="0" compatLnSpc="1">
            <a:prstTxWarp prst="textNoShape">
              <a:avLst/>
            </a:prstTxWarp>
          </a:bodyPr>
          <a:lstStyle>
            <a:lvl1pPr algn="r" eaLnBrk="1" hangingPunct="1">
              <a:defRPr sz="1200">
                <a:ea typeface="MS PGothic" panose="020B0600070205080204" pitchFamily="34" charset="-128"/>
              </a:defRPr>
            </a:lvl1pPr>
          </a:lstStyle>
          <a:p>
            <a:pPr>
              <a:defRPr/>
            </a:pPr>
            <a:fld id="{3748741B-5953-40C1-9924-CF136179C281}" type="slidenum">
              <a:rPr lang="en-US" altLang="en-US"/>
              <a:pPr>
                <a:defRPr/>
              </a:pPr>
              <a:t>‹#›</a:t>
            </a:fld>
            <a:endParaRPr lang="en-US" altLang="en-US"/>
          </a:p>
        </p:txBody>
      </p:sp>
    </p:spTree>
    <p:extLst>
      <p:ext uri="{BB962C8B-B14F-4D97-AF65-F5344CB8AC3E}">
        <p14:creationId xmlns:p14="http://schemas.microsoft.com/office/powerpoint/2010/main" val="161741402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c50e54dec_0_60:notes"/>
          <p:cNvSpPr txBox="1">
            <a:spLocks noGrp="1"/>
          </p:cNvSpPr>
          <p:nvPr>
            <p:ph type="body" idx="1"/>
          </p:nvPr>
        </p:nvSpPr>
        <p:spPr>
          <a:xfrm>
            <a:off x="701040" y="4415790"/>
            <a:ext cx="5608200" cy="418350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7" name="Google Shape;357;g7c50e54dec_0_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0851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pic>
        <p:nvPicPr>
          <p:cNvPr id="7" name="Picture 6"/>
          <p:cNvPicPr>
            <a:picLocks noChangeAspect="1"/>
          </p:cNvPicPr>
          <p:nvPr userDrawn="1"/>
        </p:nvPicPr>
        <p:blipFill>
          <a:blip r:embed="rId2"/>
          <a:stretch>
            <a:fillRect/>
          </a:stretch>
        </p:blipFill>
        <p:spPr>
          <a:xfrm>
            <a:off x="332246" y="6204246"/>
            <a:ext cx="2141447" cy="709936"/>
          </a:xfrm>
          <a:prstGeom prst="rect">
            <a:avLst/>
          </a:prstGeom>
        </p:spPr>
      </p:pic>
    </p:spTree>
    <p:extLst>
      <p:ext uri="{BB962C8B-B14F-4D97-AF65-F5344CB8AC3E}">
        <p14:creationId xmlns:p14="http://schemas.microsoft.com/office/powerpoint/2010/main" val="706390000"/>
      </p:ext>
    </p:extLst>
  </p:cSld>
  <p:clrMapOvr>
    <a:masterClrMapping/>
  </p:clrMapOvr>
  <p:transition>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AB95A8-705B-4DC9-997E-C17E78792008}" type="datetimeFigureOut">
              <a:rPr lang="en-US" altLang="en-US"/>
              <a:pPr>
                <a:defRPr/>
              </a:pPr>
              <a:t>5/17/2020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C942C7-E683-4850-8383-3B1B894F8354}" type="slidenum">
              <a:rPr lang="en-US" altLang="en-US"/>
              <a:pPr>
                <a:defRPr/>
              </a:pPr>
              <a:t>‹#›</a:t>
            </a:fld>
            <a:endParaRPr lang="en-US" altLang="en-US"/>
          </a:p>
        </p:txBody>
      </p:sp>
    </p:spTree>
    <p:extLst>
      <p:ext uri="{BB962C8B-B14F-4D97-AF65-F5344CB8AC3E}">
        <p14:creationId xmlns:p14="http://schemas.microsoft.com/office/powerpoint/2010/main" val="592059016"/>
      </p:ext>
    </p:extLst>
  </p:cSld>
  <p:clrMapOvr>
    <a:masterClrMapping/>
  </p:clrMapOvr>
  <p:transition>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12B28E-25E3-4D9D-BE11-0A3A475BFC13}" type="datetimeFigureOut">
              <a:rPr lang="en-US" altLang="en-US"/>
              <a:pPr>
                <a:defRPr/>
              </a:pPr>
              <a:t>5/17/2020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68993E-D48C-4FAC-9979-A3C1758D01B1}" type="slidenum">
              <a:rPr lang="en-US" altLang="en-US"/>
              <a:pPr>
                <a:defRPr/>
              </a:pPr>
              <a:t>‹#›</a:t>
            </a:fld>
            <a:endParaRPr lang="en-US" altLang="en-US"/>
          </a:p>
        </p:txBody>
      </p:sp>
    </p:spTree>
    <p:extLst>
      <p:ext uri="{BB962C8B-B14F-4D97-AF65-F5344CB8AC3E}">
        <p14:creationId xmlns:p14="http://schemas.microsoft.com/office/powerpoint/2010/main" val="3594290249"/>
      </p:ext>
    </p:extLst>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a:xfrm>
            <a:off x="1870509" y="493295"/>
            <a:ext cx="1097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F50362-0D2D-4C20-BE9B-253092BE41BD}" type="datetimeFigureOut">
              <a:rPr lang="en-US" altLang="en-US"/>
              <a:pPr>
                <a:defRPr/>
              </a:pPr>
              <a:t>5/17/2020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DAE75-F874-4353-BAC0-E4D7679B94C6}" type="slidenum">
              <a:rPr lang="en-US" altLang="en-US"/>
              <a:pPr>
                <a:defRPr/>
              </a:pPr>
              <a:t>‹#›</a:t>
            </a:fld>
            <a:endParaRPr lang="en-US" altLang="en-US"/>
          </a:p>
        </p:txBody>
      </p:sp>
      <p:pic>
        <p:nvPicPr>
          <p:cNvPr id="7" name="Picture 6"/>
          <p:cNvPicPr>
            <a:picLocks noChangeAspect="1"/>
          </p:cNvPicPr>
          <p:nvPr userDrawn="1"/>
        </p:nvPicPr>
        <p:blipFill>
          <a:blip r:embed="rId2"/>
          <a:stretch>
            <a:fillRect/>
          </a:stretch>
        </p:blipFill>
        <p:spPr>
          <a:xfrm>
            <a:off x="515126" y="6060652"/>
            <a:ext cx="2574583" cy="853530"/>
          </a:xfrm>
          <a:prstGeom prst="rect">
            <a:avLst/>
          </a:prstGeom>
        </p:spPr>
      </p:pic>
    </p:spTree>
    <p:extLst>
      <p:ext uri="{BB962C8B-B14F-4D97-AF65-F5344CB8AC3E}">
        <p14:creationId xmlns:p14="http://schemas.microsoft.com/office/powerpoint/2010/main" val="3199318027"/>
      </p:ext>
    </p:extLst>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E115AB-1B58-4A37-87E1-0996203DA4EE}" type="datetimeFigureOut">
              <a:rPr lang="en-US" altLang="en-US"/>
              <a:pPr>
                <a:defRPr/>
              </a:pPr>
              <a:t>5/17/2020</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E02782-F0F8-407A-8BD9-3A96D9E2BE19}" type="slidenum">
              <a:rPr lang="en-US" altLang="en-US"/>
              <a:pPr>
                <a:defRPr/>
              </a:pPr>
              <a:t>‹#›</a:t>
            </a:fld>
            <a:endParaRPr lang="en-US" altLang="en-US"/>
          </a:p>
        </p:txBody>
      </p:sp>
      <p:pic>
        <p:nvPicPr>
          <p:cNvPr id="7" name="Picture 6"/>
          <p:cNvPicPr>
            <a:picLocks noChangeAspect="1"/>
          </p:cNvPicPr>
          <p:nvPr userDrawn="1"/>
        </p:nvPicPr>
        <p:blipFill>
          <a:blip r:embed="rId2"/>
          <a:stretch>
            <a:fillRect/>
          </a:stretch>
        </p:blipFill>
        <p:spPr>
          <a:xfrm>
            <a:off x="444716" y="6069219"/>
            <a:ext cx="2548741" cy="844963"/>
          </a:xfrm>
          <a:prstGeom prst="rect">
            <a:avLst/>
          </a:prstGeom>
        </p:spPr>
      </p:pic>
    </p:spTree>
    <p:extLst>
      <p:ext uri="{BB962C8B-B14F-4D97-AF65-F5344CB8AC3E}">
        <p14:creationId xmlns:p14="http://schemas.microsoft.com/office/powerpoint/2010/main" val="1740079802"/>
      </p:ext>
    </p:extLst>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89E1DB-C9A4-4B9B-9D7D-DF6593DB21E6}" type="datetimeFigureOut">
              <a:rPr lang="en-US" altLang="en-US"/>
              <a:pPr>
                <a:defRPr/>
              </a:pPr>
              <a:t>5/17/2020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4C846D-7CAC-4E0E-AE62-ABFD4FEC2026}" type="slidenum">
              <a:rPr lang="en-US" altLang="en-US"/>
              <a:pPr>
                <a:defRPr/>
              </a:pPr>
              <a:t>‹#›</a:t>
            </a:fld>
            <a:endParaRPr lang="en-US" altLang="en-US"/>
          </a:p>
        </p:txBody>
      </p:sp>
      <p:pic>
        <p:nvPicPr>
          <p:cNvPr id="8" name="Picture 7"/>
          <p:cNvPicPr>
            <a:picLocks noChangeAspect="1"/>
          </p:cNvPicPr>
          <p:nvPr userDrawn="1"/>
        </p:nvPicPr>
        <p:blipFill>
          <a:blip r:embed="rId2"/>
          <a:stretch>
            <a:fillRect/>
          </a:stretch>
        </p:blipFill>
        <p:spPr>
          <a:xfrm>
            <a:off x="597116" y="6054291"/>
            <a:ext cx="2450118" cy="812268"/>
          </a:xfrm>
          <a:prstGeom prst="rect">
            <a:avLst/>
          </a:prstGeom>
        </p:spPr>
      </p:pic>
    </p:spTree>
    <p:extLst>
      <p:ext uri="{BB962C8B-B14F-4D97-AF65-F5344CB8AC3E}">
        <p14:creationId xmlns:p14="http://schemas.microsoft.com/office/powerpoint/2010/main" val="4140171802"/>
      </p:ext>
    </p:extLst>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F855C10-9E41-4D12-9CF7-FC52B366257D}" type="datetimeFigureOut">
              <a:rPr lang="en-US" altLang="en-US"/>
              <a:pPr>
                <a:defRPr/>
              </a:pPr>
              <a:t>5/17/2020</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8A2A40-9AB9-4F3C-A0F7-B58FEFFA65C7}" type="slidenum">
              <a:rPr lang="en-US" altLang="en-US"/>
              <a:pPr>
                <a:defRPr/>
              </a:pPr>
              <a:t>‹#›</a:t>
            </a:fld>
            <a:endParaRPr lang="en-US" altLang="en-US"/>
          </a:p>
        </p:txBody>
      </p:sp>
      <p:pic>
        <p:nvPicPr>
          <p:cNvPr id="11" name="Picture 10"/>
          <p:cNvPicPr>
            <a:picLocks noChangeAspect="1"/>
          </p:cNvPicPr>
          <p:nvPr userDrawn="1"/>
        </p:nvPicPr>
        <p:blipFill>
          <a:blip r:embed="rId2"/>
          <a:stretch>
            <a:fillRect/>
          </a:stretch>
        </p:blipFill>
        <p:spPr>
          <a:xfrm>
            <a:off x="609600" y="6059587"/>
            <a:ext cx="2508985" cy="831783"/>
          </a:xfrm>
          <a:prstGeom prst="rect">
            <a:avLst/>
          </a:prstGeom>
        </p:spPr>
      </p:pic>
    </p:spTree>
    <p:extLst>
      <p:ext uri="{BB962C8B-B14F-4D97-AF65-F5344CB8AC3E}">
        <p14:creationId xmlns:p14="http://schemas.microsoft.com/office/powerpoint/2010/main" val="3667823955"/>
      </p:ext>
    </p:extLst>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2220A31-ED3E-46E3-A63E-DB0F74F173FB}" type="datetimeFigureOut">
              <a:rPr lang="en-US" altLang="en-US"/>
              <a:pPr>
                <a:defRPr/>
              </a:pPr>
              <a:t>5/17/2020</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0D1473-B1FF-4742-8FCF-D1FA7DAEC5AB}" type="slidenum">
              <a:rPr lang="en-US" altLang="en-US"/>
              <a:pPr>
                <a:defRPr/>
              </a:pPr>
              <a:t>‹#›</a:t>
            </a:fld>
            <a:endParaRPr lang="en-US" altLang="en-US"/>
          </a:p>
        </p:txBody>
      </p:sp>
      <p:pic>
        <p:nvPicPr>
          <p:cNvPr id="6" name="Picture 5"/>
          <p:cNvPicPr>
            <a:picLocks noChangeAspect="1"/>
          </p:cNvPicPr>
          <p:nvPr userDrawn="1"/>
        </p:nvPicPr>
        <p:blipFill>
          <a:blip r:embed="rId2"/>
          <a:stretch>
            <a:fillRect/>
          </a:stretch>
        </p:blipFill>
        <p:spPr>
          <a:xfrm>
            <a:off x="426360" y="6153383"/>
            <a:ext cx="2270572" cy="752744"/>
          </a:xfrm>
          <a:prstGeom prst="rect">
            <a:avLst/>
          </a:prstGeom>
        </p:spPr>
      </p:pic>
    </p:spTree>
    <p:extLst>
      <p:ext uri="{BB962C8B-B14F-4D97-AF65-F5344CB8AC3E}">
        <p14:creationId xmlns:p14="http://schemas.microsoft.com/office/powerpoint/2010/main" val="1946551258"/>
      </p:ext>
    </p:extLst>
  </p:cSld>
  <p:clrMapOvr>
    <a:masterClrMapping/>
  </p:clrMapOvr>
  <p:transition>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333DDA-321B-4251-ABBC-784A692E6550}" type="datetimeFigureOut">
              <a:rPr lang="en-US" altLang="en-US"/>
              <a:pPr>
                <a:defRPr/>
              </a:pPr>
              <a:t>5/17/2020</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4648A4-1456-4956-B1A6-C3B7D582CE4E}" type="slidenum">
              <a:rPr lang="en-US" altLang="en-US"/>
              <a:pPr>
                <a:defRPr/>
              </a:pPr>
              <a:t>‹#›</a:t>
            </a:fld>
            <a:endParaRPr lang="en-US" altLang="en-US"/>
          </a:p>
        </p:txBody>
      </p:sp>
    </p:spTree>
    <p:extLst>
      <p:ext uri="{BB962C8B-B14F-4D97-AF65-F5344CB8AC3E}">
        <p14:creationId xmlns:p14="http://schemas.microsoft.com/office/powerpoint/2010/main" val="1170628622"/>
      </p:ext>
    </p:extLst>
  </p:cSld>
  <p:clrMapOvr>
    <a:masterClrMapping/>
  </p:clrMapOvr>
  <p:transition>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223178"/>
            <a:ext cx="2844800" cy="634822"/>
          </a:xfrm>
        </p:spPr>
        <p:txBody>
          <a:bodyPr/>
          <a:lstStyle>
            <a:lvl1pPr>
              <a:defRPr/>
            </a:lvl1pPr>
          </a:lstStyle>
          <a:p>
            <a:pPr>
              <a:defRPr/>
            </a:pPr>
            <a:fld id="{4DFEB04C-A831-40B7-A97E-768446AE4AB0}" type="datetimeFigureOut">
              <a:rPr lang="en-US" altLang="en-US"/>
              <a:pPr>
                <a:defRPr/>
              </a:pPr>
              <a:t>5/17/2020</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40037C-E2A2-4CAF-9FE2-8D19BC5372BA}" type="slidenum">
              <a:rPr lang="en-US" altLang="en-US"/>
              <a:pPr>
                <a:defRPr/>
              </a:pPr>
              <a:t>‹#›</a:t>
            </a:fld>
            <a:endParaRPr lang="en-US" altLang="en-US"/>
          </a:p>
        </p:txBody>
      </p:sp>
      <p:pic>
        <p:nvPicPr>
          <p:cNvPr id="8" name="Picture 7"/>
          <p:cNvPicPr>
            <a:picLocks noChangeAspect="1"/>
          </p:cNvPicPr>
          <p:nvPr userDrawn="1"/>
        </p:nvPicPr>
        <p:blipFill>
          <a:blip r:embed="rId2"/>
          <a:stretch>
            <a:fillRect/>
          </a:stretch>
        </p:blipFill>
        <p:spPr>
          <a:xfrm>
            <a:off x="756649" y="6223177"/>
            <a:ext cx="2121305" cy="703259"/>
          </a:xfrm>
          <a:prstGeom prst="rect">
            <a:avLst/>
          </a:prstGeom>
        </p:spPr>
      </p:pic>
    </p:spTree>
    <p:extLst>
      <p:ext uri="{BB962C8B-B14F-4D97-AF65-F5344CB8AC3E}">
        <p14:creationId xmlns:p14="http://schemas.microsoft.com/office/powerpoint/2010/main" val="2476120397"/>
      </p:ext>
    </p:extLst>
  </p:cSld>
  <p:clrMapOvr>
    <a:masterClrMapping/>
  </p:clrMapOvr>
  <p:transition>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67EBE9-303D-40CA-80BF-DF10BB80D4C6}" type="datetimeFigureOut">
              <a:rPr lang="en-US" altLang="en-US"/>
              <a:pPr>
                <a:defRPr/>
              </a:pPr>
              <a:t>5/17/2020</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161A05-65FF-42B0-8B0E-9EBAC70CD822}" type="slidenum">
              <a:rPr lang="en-US" altLang="en-US"/>
              <a:pPr>
                <a:defRPr/>
              </a:pPr>
              <a:t>‹#›</a:t>
            </a:fld>
            <a:endParaRPr lang="en-US" altLang="en-US"/>
          </a:p>
        </p:txBody>
      </p:sp>
    </p:spTree>
    <p:extLst>
      <p:ext uri="{BB962C8B-B14F-4D97-AF65-F5344CB8AC3E}">
        <p14:creationId xmlns:p14="http://schemas.microsoft.com/office/powerpoint/2010/main" val="4277068"/>
      </p:ext>
    </p:extLst>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smtClean="0">
                <a:solidFill>
                  <a:srgbClr val="898989"/>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8C906A35-E3F3-4858-9D3E-F80C6DFF1710}" type="datetimeFigureOut">
              <a:rPr lang="en-US" altLang="en-US"/>
              <a:pPr>
                <a:defRPr/>
              </a:pPr>
              <a:t>5/17/2020</a:t>
            </a:fld>
            <a:endParaRPr lang="en-US" alt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898989"/>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404B723B-1B94-438F-94A4-E05BB0476587}" type="slidenum">
              <a:rPr lang="en-US" altLang="en-US"/>
              <a:pPr>
                <a:defRPr/>
              </a:pPr>
              <a:t>‹#›</a:t>
            </a:fld>
            <a:endParaRPr lang="en-US" altLang="en-US"/>
          </a:p>
        </p:txBody>
      </p:sp>
      <p:pic>
        <p:nvPicPr>
          <p:cNvPr id="2" name="Picture 1"/>
          <p:cNvPicPr>
            <a:picLocks noChangeAspect="1"/>
          </p:cNvPicPr>
          <p:nvPr userDrawn="1"/>
        </p:nvPicPr>
        <p:blipFill>
          <a:blip r:embed="rId13"/>
          <a:stretch>
            <a:fillRect/>
          </a:stretch>
        </p:blipFill>
        <p:spPr>
          <a:xfrm>
            <a:off x="9813211" y="6356350"/>
            <a:ext cx="1034462" cy="46797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push/>
  </p:transition>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mailto:EM@FSE.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6135"/>
            <a:ext cx="8929036" cy="2576251"/>
          </a:xfrm>
          <a:scene3d>
            <a:camera prst="orthographicFront"/>
            <a:lightRig rig="threePt" dir="t"/>
          </a:scene3d>
          <a:sp3d>
            <a:bevelT prst="convex"/>
          </a:sp3d>
        </p:spPr>
        <p:txBody>
          <a:bodyPr>
            <a:normAutofit fontScale="90000"/>
          </a:bodyPr>
          <a:lstStyle/>
          <a:p>
            <a:r>
              <a:rPr lang="en-US" b="1" dirty="0" smtClean="0">
                <a:solidFill>
                  <a:schemeClr val="bg1">
                    <a:lumMod val="65000"/>
                  </a:schemeClr>
                </a:solidFill>
              </a:rPr>
              <a:t>EM@FSE EM Classroom Assessment Best Practices:</a:t>
            </a:r>
            <a:r>
              <a:rPr lang="en-US" b="1" dirty="0">
                <a:solidFill>
                  <a:schemeClr val="bg1">
                    <a:lumMod val="65000"/>
                  </a:schemeClr>
                </a:solidFill>
              </a:rPr>
              <a:t/>
            </a:r>
            <a:br>
              <a:rPr lang="en-US" b="1" dirty="0">
                <a:solidFill>
                  <a:schemeClr val="bg1">
                    <a:lumMod val="65000"/>
                  </a:schemeClr>
                </a:solidFill>
              </a:rPr>
            </a:br>
            <a:r>
              <a:rPr lang="en-US" b="1" dirty="0" smtClean="0">
                <a:solidFill>
                  <a:srgbClr val="8C1D40"/>
                </a:solidFill>
              </a:rPr>
              <a:t>Robust EM Assessment Examples</a:t>
            </a:r>
            <a:endParaRPr lang="en-US" b="1" dirty="0">
              <a:solidFill>
                <a:srgbClr val="8C1D40"/>
              </a:solidFill>
            </a:endParaRPr>
          </a:p>
        </p:txBody>
      </p:sp>
      <p:sp>
        <p:nvSpPr>
          <p:cNvPr id="3" name="Subtitle 2"/>
          <p:cNvSpPr>
            <a:spLocks noGrp="1"/>
          </p:cNvSpPr>
          <p:nvPr>
            <p:ph type="subTitle" idx="1"/>
          </p:nvPr>
        </p:nvSpPr>
        <p:spPr>
          <a:xfrm>
            <a:off x="1524000" y="3732028"/>
            <a:ext cx="9144000" cy="2303012"/>
          </a:xfrm>
          <a:ln>
            <a:solidFill>
              <a:schemeClr val="accent2">
                <a:lumMod val="50000"/>
              </a:schemeClr>
            </a:solidFill>
          </a:ln>
        </p:spPr>
        <p:txBody>
          <a:bodyPr>
            <a:normAutofit fontScale="92500" lnSpcReduction="20000"/>
          </a:bodyPr>
          <a:lstStyle/>
          <a:p>
            <a:r>
              <a:rPr lang="en-US" sz="3100" dirty="0" smtClean="0">
                <a:solidFill>
                  <a:schemeClr val="tx1"/>
                </a:solidFill>
              </a:rPr>
              <a:t>Gary Lichtenstein, </a:t>
            </a:r>
            <a:r>
              <a:rPr lang="en-US" sz="3100" dirty="0" err="1" smtClean="0">
                <a:solidFill>
                  <a:schemeClr val="tx1"/>
                </a:solidFill>
              </a:rPr>
              <a:t>Ed.D</a:t>
            </a:r>
            <a:r>
              <a:rPr lang="en-US" sz="3100" dirty="0" smtClean="0">
                <a:solidFill>
                  <a:schemeClr val="tx1"/>
                </a:solidFill>
              </a:rPr>
              <a:t>.</a:t>
            </a:r>
          </a:p>
          <a:p>
            <a:r>
              <a:rPr lang="en-US" sz="3100" dirty="0" smtClean="0">
                <a:solidFill>
                  <a:schemeClr val="tx1"/>
                </a:solidFill>
              </a:rPr>
              <a:t>Director of Program Effectiveness, EM@FSE</a:t>
            </a:r>
          </a:p>
          <a:p>
            <a:r>
              <a:rPr lang="en-US" sz="3100" dirty="0" smtClean="0">
                <a:solidFill>
                  <a:schemeClr val="tx1"/>
                </a:solidFill>
              </a:rPr>
              <a:t>Academic &amp; Student Affairs</a:t>
            </a:r>
          </a:p>
          <a:p>
            <a:r>
              <a:rPr lang="en-US" sz="3100" dirty="0" smtClean="0">
                <a:solidFill>
                  <a:schemeClr val="tx1"/>
                </a:solidFill>
              </a:rPr>
              <a:t>Arizona State University</a:t>
            </a:r>
          </a:p>
          <a:p>
            <a:r>
              <a:rPr lang="en-US" dirty="0" smtClean="0">
                <a:solidFill>
                  <a:schemeClr val="tx1"/>
                </a:solidFill>
              </a:rPr>
              <a:t>May 17 2020rev</a:t>
            </a:r>
            <a:endParaRPr lang="en-US" dirty="0">
              <a:solidFill>
                <a:schemeClr val="tx1"/>
              </a:solidFill>
            </a:endParaRPr>
          </a:p>
        </p:txBody>
      </p:sp>
    </p:spTree>
    <p:extLst>
      <p:ext uri="{BB962C8B-B14F-4D97-AF65-F5344CB8AC3E}">
        <p14:creationId xmlns:p14="http://schemas.microsoft.com/office/powerpoint/2010/main" val="351174991"/>
      </p:ext>
    </p:extLst>
  </p:cSld>
  <p:clrMapOvr>
    <a:masterClrMapping/>
  </p:clrMapOvr>
  <p:transition>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4990" y="0"/>
            <a:ext cx="2163295" cy="1468189"/>
          </a:xfrm>
        </p:spPr>
        <p:txBody>
          <a:bodyPr>
            <a:normAutofit fontScale="90000"/>
          </a:bodyPr>
          <a:lstStyle/>
          <a:p>
            <a:r>
              <a:rPr lang="en-US" sz="2400" b="1" dirty="0" smtClean="0"/>
              <a:t>EM@FSE Checklist Assignment (Capstone)</a:t>
            </a:r>
            <a:endParaRPr lang="en-US" sz="2400" b="1" dirty="0"/>
          </a:p>
        </p:txBody>
      </p:sp>
      <p:sp>
        <p:nvSpPr>
          <p:cNvPr id="8" name="Content Placeholder 7"/>
          <p:cNvSpPr>
            <a:spLocks noGrp="1"/>
          </p:cNvSpPr>
          <p:nvPr>
            <p:ph idx="1"/>
          </p:nvPr>
        </p:nvSpPr>
        <p:spPr>
          <a:xfrm>
            <a:off x="3763926" y="1185306"/>
            <a:ext cx="7538299" cy="5444764"/>
          </a:xfrm>
        </p:spPr>
        <p:txBody>
          <a:bodyPr>
            <a:normAutofit fontScale="62500" lnSpcReduction="20000"/>
          </a:bodyPr>
          <a:lstStyle/>
          <a:p>
            <a:pPr marL="0" indent="0" algn="ctr">
              <a:buNone/>
            </a:pPr>
            <a:r>
              <a:rPr lang="en-US" dirty="0"/>
              <a:t>6</a:t>
            </a:r>
            <a:r>
              <a:rPr lang="en-US" b="1" dirty="0"/>
              <a:t>. EM Checklist EM@FSE 2.0 Indicators A-Q</a:t>
            </a:r>
            <a:endParaRPr lang="en-US" dirty="0"/>
          </a:p>
          <a:p>
            <a:r>
              <a:rPr lang="en-US" dirty="0"/>
              <a:t>A) Worksheet 1 does accurately show the curiosity of the team and which societal needs the team is most interested in. In terms of Grand Challenges, the team identified the set of challenges society is faced with and linked them to our societal needs. The team identified reducing carbon emissions, which can be done through a variety of ways that the team evaluated. </a:t>
            </a:r>
          </a:p>
          <a:p>
            <a:r>
              <a:rPr lang="en-US" dirty="0"/>
              <a:t>B) The team explored existing products to increase efficiency of a bicycle. After doing so, each member created their own designs and compared them. </a:t>
            </a:r>
          </a:p>
          <a:p>
            <a:r>
              <a:rPr lang="en-US" dirty="0"/>
              <a:t>C) The team documented research into customer needs and was heavily considered when choosing the final design.</a:t>
            </a:r>
          </a:p>
          <a:p>
            <a:r>
              <a:rPr lang="en-US" dirty="0"/>
              <a:t> D) There were multiple concepts considered that completely changed how a traditional bike drivetrain operates. In doing so, it sufficiently shows there were a variety of creative ideas that were assessed without judgement</a:t>
            </a:r>
            <a:r>
              <a:rPr lang="en-US" dirty="0" smtClean="0"/>
              <a:t>.</a:t>
            </a:r>
          </a:p>
          <a:p>
            <a:pPr marL="0" indent="0">
              <a:buNone/>
            </a:pPr>
            <a:endParaRPr lang="en-US" dirty="0"/>
          </a:p>
          <a:p>
            <a:pPr marL="0" indent="0" algn="ctr">
              <a:buNone/>
            </a:pPr>
            <a:r>
              <a:rPr lang="en-US" dirty="0" smtClean="0">
                <a:solidFill>
                  <a:srgbClr val="8C1D40"/>
                </a:solidFill>
              </a:rPr>
              <a:t>[Narrative paragraphs continued for all a-q indicators]</a:t>
            </a:r>
            <a:endParaRPr lang="en-US" dirty="0">
              <a:solidFill>
                <a:srgbClr val="8C1D40"/>
              </a:solidFill>
            </a:endParaRPr>
          </a:p>
        </p:txBody>
      </p:sp>
      <p:sp>
        <p:nvSpPr>
          <p:cNvPr id="9" name="Text Placeholder 8"/>
          <p:cNvSpPr>
            <a:spLocks noGrp="1"/>
          </p:cNvSpPr>
          <p:nvPr>
            <p:ph type="body" sz="half" idx="2"/>
          </p:nvPr>
        </p:nvSpPr>
        <p:spPr>
          <a:xfrm>
            <a:off x="356134" y="1669311"/>
            <a:ext cx="3280201" cy="3976577"/>
          </a:xfrm>
          <a:solidFill>
            <a:schemeClr val="accent2"/>
          </a:solidFill>
          <a:ln>
            <a:solidFill>
              <a:srgbClr val="C00000"/>
            </a:solidFill>
          </a:ln>
        </p:spPr>
        <p:txBody>
          <a:bodyPr>
            <a:normAutofit/>
          </a:bodyPr>
          <a:lstStyle/>
          <a:p>
            <a:r>
              <a:rPr lang="en-US" sz="2400" dirty="0" smtClean="0">
                <a:solidFill>
                  <a:srgbClr val="8C1D40"/>
                </a:solidFill>
              </a:rPr>
              <a:t>The assignment was for each team to use the </a:t>
            </a:r>
            <a:r>
              <a:rPr lang="en-US" sz="2400" b="1" i="1" dirty="0" smtClean="0">
                <a:solidFill>
                  <a:srgbClr val="8C1D40"/>
                </a:solidFill>
              </a:rPr>
              <a:t>EM@FSE Indicators Explained </a:t>
            </a:r>
            <a:r>
              <a:rPr lang="en-US" sz="2400" dirty="0" smtClean="0">
                <a:solidFill>
                  <a:srgbClr val="8C1D40"/>
                </a:solidFill>
              </a:rPr>
              <a:t>document to explain how it addressed each EM@FSE a-q indicator while developing its Capstone innovation. </a:t>
            </a:r>
            <a:endParaRPr lang="en-US" sz="2400" dirty="0">
              <a:solidFill>
                <a:srgbClr val="8C1D40"/>
              </a:solidFill>
            </a:endParaRPr>
          </a:p>
        </p:txBody>
      </p:sp>
      <p:sp>
        <p:nvSpPr>
          <p:cNvPr id="5" name="Title 6"/>
          <p:cNvSpPr txBox="1">
            <a:spLocks/>
          </p:cNvSpPr>
          <p:nvPr/>
        </p:nvSpPr>
        <p:spPr bwMode="auto">
          <a:xfrm>
            <a:off x="3964116" y="-106324"/>
            <a:ext cx="7497781" cy="95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defTabSz="457200" rtl="0" eaLnBrk="1" fontAlgn="base" hangingPunct="1">
              <a:spcBef>
                <a:spcPct val="0"/>
              </a:spcBef>
              <a:spcAft>
                <a:spcPct val="0"/>
              </a:spcAft>
              <a:defRPr sz="2000" b="1"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2400" b="0" dirty="0" smtClean="0">
                <a:solidFill>
                  <a:srgbClr val="8C1D40"/>
                </a:solidFill>
              </a:rPr>
              <a:t>This is an excerpt of one team’s responses.</a:t>
            </a:r>
            <a:endParaRPr lang="en-US" sz="2400" b="0" dirty="0">
              <a:solidFill>
                <a:srgbClr val="8C1D40"/>
              </a:solidFill>
            </a:endParaRPr>
          </a:p>
        </p:txBody>
      </p:sp>
    </p:spTree>
    <p:extLst>
      <p:ext uri="{BB962C8B-B14F-4D97-AF65-F5344CB8AC3E}">
        <p14:creationId xmlns:p14="http://schemas.microsoft.com/office/powerpoint/2010/main" val="593761099"/>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789944" y="2243469"/>
            <a:ext cx="3780437" cy="4231759"/>
          </a:xfrm>
        </p:spPr>
        <p:txBody>
          <a:bodyPr>
            <a:normAutofit fontScale="32500" lnSpcReduction="20000"/>
          </a:bodyPr>
          <a:lstStyle/>
          <a:p>
            <a:pPr marL="0" indent="0" algn="ctr">
              <a:buNone/>
            </a:pPr>
            <a:r>
              <a:rPr lang="en-US" sz="7400" dirty="0">
                <a:solidFill>
                  <a:srgbClr val="8C1D40"/>
                </a:solidFill>
              </a:rPr>
              <a:t>17 Indicators p/Team</a:t>
            </a:r>
          </a:p>
          <a:p>
            <a:pPr marL="0" indent="0" algn="ctr">
              <a:buNone/>
            </a:pPr>
            <a:endParaRPr lang="en-US" dirty="0" smtClean="0"/>
          </a:p>
          <a:p>
            <a:pPr marL="0" indent="0" algn="ctr">
              <a:buNone/>
            </a:pPr>
            <a:endParaRPr lang="en-US" sz="3700" dirty="0"/>
          </a:p>
          <a:p>
            <a:pPr marL="0" indent="0" algn="ctr">
              <a:buNone/>
            </a:pPr>
            <a:r>
              <a:rPr lang="en-US" sz="3700" dirty="0" smtClean="0"/>
              <a:t>6</a:t>
            </a:r>
            <a:r>
              <a:rPr lang="en-US" sz="3700" b="1" dirty="0"/>
              <a:t>. EM Checklist EM@FSE 2.0 Indicators A-Q</a:t>
            </a:r>
            <a:endParaRPr lang="en-US" sz="3700" dirty="0"/>
          </a:p>
          <a:p>
            <a:r>
              <a:rPr lang="en-US" sz="3700" dirty="0"/>
              <a:t>A) Worksheet 1 does accurately show the curiosity of the team and which societal needs the team is most interested in. In terms of Grand Challenges, the team identified the set of challenges society is faced with and linked them to our societal needs. The team identified reducing carbon emissions, which can be done through a variety of ways that the team evaluated. </a:t>
            </a:r>
          </a:p>
          <a:p>
            <a:r>
              <a:rPr lang="en-US" sz="3700" dirty="0"/>
              <a:t>B) The team explored existing products to increase efficiency of a bicycle. After doing so, each member created their own designs and compared them. </a:t>
            </a:r>
          </a:p>
          <a:p>
            <a:r>
              <a:rPr lang="en-US" sz="3700" dirty="0"/>
              <a:t>C) The team documented research into customer needs and was heavily considered when choosing the final design.</a:t>
            </a:r>
          </a:p>
          <a:p>
            <a:r>
              <a:rPr lang="en-US" sz="3700" dirty="0"/>
              <a:t> D) There were multiple concepts considered that completely changed how a traditional bike drivetrain operates. In doing so, it sufficiently shows there were a variety of creative ideas that were assessed without judgement</a:t>
            </a:r>
            <a:r>
              <a:rPr lang="en-US" sz="3700" dirty="0" smtClean="0"/>
              <a:t>.</a:t>
            </a:r>
          </a:p>
          <a:p>
            <a:endParaRPr lang="en-US" dirty="0"/>
          </a:p>
        </p:txBody>
      </p:sp>
      <p:sp>
        <p:nvSpPr>
          <p:cNvPr id="5" name="Title 6"/>
          <p:cNvSpPr txBox="1">
            <a:spLocks/>
          </p:cNvSpPr>
          <p:nvPr/>
        </p:nvSpPr>
        <p:spPr bwMode="auto">
          <a:xfrm>
            <a:off x="356136" y="201123"/>
            <a:ext cx="2961816" cy="5838169"/>
          </a:xfrm>
          <a:prstGeom prst="rect">
            <a:avLst/>
          </a:prstGeom>
          <a:solidFill>
            <a:schemeClr val="accent2"/>
          </a:solidFill>
          <a:ln>
            <a:noFill/>
          </a:ln>
          <a:extLst/>
        </p:spPr>
        <p:txBody>
          <a:bodyPr vert="horz" wrap="square" lIns="91440" tIns="45720" rIns="91440" bIns="45720" numCol="1" anchor="b" anchorCtr="0" compatLnSpc="1">
            <a:prstTxWarp prst="textNoShape">
              <a:avLst/>
            </a:prstTxWarp>
            <a:normAutofit/>
          </a:bodyPr>
          <a:lstStyle>
            <a:lvl1pPr algn="l" defTabSz="457200" rtl="0" eaLnBrk="1" fontAlgn="base" hangingPunct="1">
              <a:spcBef>
                <a:spcPct val="0"/>
              </a:spcBef>
              <a:spcAft>
                <a:spcPct val="0"/>
              </a:spcAft>
              <a:defRPr sz="2000" b="1"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2400" b="0" dirty="0" smtClean="0">
                <a:solidFill>
                  <a:srgbClr val="8C1D40"/>
                </a:solidFill>
                <a:latin typeface="+mn-lt"/>
              </a:rPr>
              <a:t>You can imagine the time it would take to grade each team’s 17 responses.  Plus, creating a meaningful performance rubric would be a challenge. Then assessing the extent to which a response met rubric criterion would require a lot of judgement and time.</a:t>
            </a:r>
            <a:endParaRPr lang="en-US" sz="2400" b="0" dirty="0">
              <a:solidFill>
                <a:srgbClr val="8C1D40"/>
              </a:solidFill>
              <a:latin typeface="+mn-lt"/>
            </a:endParaRPr>
          </a:p>
        </p:txBody>
      </p:sp>
      <p:sp>
        <p:nvSpPr>
          <p:cNvPr id="6" name="Title 6"/>
          <p:cNvSpPr txBox="1">
            <a:spLocks/>
          </p:cNvSpPr>
          <p:nvPr/>
        </p:nvSpPr>
        <p:spPr bwMode="auto">
          <a:xfrm>
            <a:off x="3823557" y="201123"/>
            <a:ext cx="7967950" cy="1797798"/>
          </a:xfrm>
          <a:prstGeom prst="rect">
            <a:avLst/>
          </a:prstGeom>
          <a:solidFill>
            <a:schemeClr val="accent2"/>
          </a:solidFill>
          <a:ln>
            <a:noFill/>
          </a:ln>
          <a:extLst/>
        </p:spPr>
        <p:txBody>
          <a:bodyPr vert="horz" wrap="square" lIns="91440" tIns="45720" rIns="91440" bIns="45720" numCol="1" anchor="b" anchorCtr="0" compatLnSpc="1">
            <a:prstTxWarp prst="textNoShape">
              <a:avLst/>
            </a:prstTxWarp>
            <a:normAutofit lnSpcReduction="10000"/>
          </a:bodyPr>
          <a:lstStyle>
            <a:lvl1pPr algn="l" defTabSz="457200" rtl="0" eaLnBrk="1" fontAlgn="base" hangingPunct="1">
              <a:spcBef>
                <a:spcPct val="0"/>
              </a:spcBef>
              <a:spcAft>
                <a:spcPct val="0"/>
              </a:spcAft>
              <a:defRPr sz="2000" b="1"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2400" b="0" dirty="0" smtClean="0">
                <a:solidFill>
                  <a:srgbClr val="8C1D40"/>
                </a:solidFill>
                <a:latin typeface="+mn-lt"/>
              </a:rPr>
              <a:t>Peer assessment, on the other hand, with built-in </a:t>
            </a:r>
            <a:r>
              <a:rPr lang="en-US" sz="2400" i="1" u="sng" dirty="0" smtClean="0">
                <a:solidFill>
                  <a:srgbClr val="8C1D40"/>
                </a:solidFill>
                <a:latin typeface="+mn-lt"/>
              </a:rPr>
              <a:t>rigor</a:t>
            </a:r>
            <a:r>
              <a:rPr lang="en-US" sz="2400" dirty="0" smtClean="0">
                <a:solidFill>
                  <a:srgbClr val="8C1D40"/>
                </a:solidFill>
                <a:latin typeface="+mn-lt"/>
              </a:rPr>
              <a:t> </a:t>
            </a:r>
            <a:r>
              <a:rPr lang="en-US" sz="2400" b="0" dirty="0" smtClean="0">
                <a:solidFill>
                  <a:srgbClr val="8C1D40"/>
                </a:solidFill>
                <a:latin typeface="+mn-lt"/>
              </a:rPr>
              <a:t>and </a:t>
            </a:r>
            <a:r>
              <a:rPr lang="en-US" sz="2400" i="1" u="sng" dirty="0" smtClean="0">
                <a:solidFill>
                  <a:srgbClr val="8C1D40"/>
                </a:solidFill>
                <a:latin typeface="+mn-lt"/>
              </a:rPr>
              <a:t>accountability</a:t>
            </a:r>
            <a:r>
              <a:rPr lang="en-US" sz="2400" dirty="0" smtClean="0">
                <a:solidFill>
                  <a:srgbClr val="8C1D40"/>
                </a:solidFill>
                <a:latin typeface="+mn-lt"/>
              </a:rPr>
              <a:t>,</a:t>
            </a:r>
            <a:r>
              <a:rPr lang="en-US" sz="2400" b="0" dirty="0" smtClean="0">
                <a:solidFill>
                  <a:srgbClr val="8C1D40"/>
                </a:solidFill>
                <a:latin typeface="+mn-lt"/>
              </a:rPr>
              <a:t> reduces the burden of grading for faculty and graders, reinforces the lesson objectives and bolsters students’ professional skills. 					</a:t>
            </a:r>
          </a:p>
          <a:p>
            <a:pPr algn="ctr"/>
            <a:r>
              <a:rPr lang="en-US" sz="2400" b="0" i="1" dirty="0" smtClean="0">
                <a:solidFill>
                  <a:srgbClr val="8C1D40"/>
                </a:solidFill>
                <a:latin typeface="+mn-lt"/>
              </a:rPr>
              <a:t>See next slide</a:t>
            </a:r>
            <a:endParaRPr lang="en-US" sz="2400" b="0" i="1" dirty="0">
              <a:solidFill>
                <a:srgbClr val="8C1D40"/>
              </a:solidFill>
              <a:latin typeface="+mn-lt"/>
            </a:endParaRPr>
          </a:p>
        </p:txBody>
      </p:sp>
      <p:sp>
        <p:nvSpPr>
          <p:cNvPr id="10" name="TextBox 9"/>
          <p:cNvSpPr txBox="1"/>
          <p:nvPr/>
        </p:nvSpPr>
        <p:spPr>
          <a:xfrm>
            <a:off x="7603483" y="2120358"/>
            <a:ext cx="563526" cy="584775"/>
          </a:xfrm>
          <a:prstGeom prst="rect">
            <a:avLst/>
          </a:prstGeom>
          <a:noFill/>
        </p:spPr>
        <p:txBody>
          <a:bodyPr wrap="square" rtlCol="0">
            <a:spAutoFit/>
          </a:bodyPr>
          <a:lstStyle/>
          <a:p>
            <a:r>
              <a:rPr lang="en-US" sz="3200" dirty="0" smtClean="0">
                <a:solidFill>
                  <a:srgbClr val="8C1D40"/>
                </a:solidFill>
                <a:latin typeface="Arial" panose="020B0604020202020204" pitchFamily="34" charset="0"/>
                <a:cs typeface="Arial" panose="020B0604020202020204" pitchFamily="34" charset="0"/>
              </a:rPr>
              <a:t>X</a:t>
            </a:r>
          </a:p>
        </p:txBody>
      </p:sp>
      <p:sp>
        <p:nvSpPr>
          <p:cNvPr id="11" name="TextBox 10"/>
          <p:cNvSpPr txBox="1"/>
          <p:nvPr/>
        </p:nvSpPr>
        <p:spPr>
          <a:xfrm>
            <a:off x="8454090" y="2181912"/>
            <a:ext cx="1984745" cy="461665"/>
          </a:xfrm>
          <a:prstGeom prst="rect">
            <a:avLst/>
          </a:prstGeom>
          <a:noFill/>
        </p:spPr>
        <p:txBody>
          <a:bodyPr wrap="square" rtlCol="0">
            <a:spAutoFit/>
          </a:bodyPr>
          <a:lstStyle/>
          <a:p>
            <a:r>
              <a:rPr lang="en-US" sz="2400" dirty="0" smtClean="0">
                <a:solidFill>
                  <a:srgbClr val="8C1D40"/>
                </a:solidFill>
                <a:latin typeface="Arial" panose="020B0604020202020204" pitchFamily="34" charset="0"/>
                <a:cs typeface="Arial" panose="020B0604020202020204" pitchFamily="34" charset="0"/>
              </a:rPr>
              <a:t>20 Teams </a:t>
            </a:r>
          </a:p>
        </p:txBody>
      </p:sp>
      <p:pic>
        <p:nvPicPr>
          <p:cNvPr id="4" name="Picture 3"/>
          <p:cNvPicPr>
            <a:picLocks noChangeAspect="1"/>
          </p:cNvPicPr>
          <p:nvPr/>
        </p:nvPicPr>
        <p:blipFill>
          <a:blip r:embed="rId2"/>
          <a:stretch>
            <a:fillRect/>
          </a:stretch>
        </p:blipFill>
        <p:spPr>
          <a:xfrm>
            <a:off x="7953792" y="3458148"/>
            <a:ext cx="3547177" cy="2088229"/>
          </a:xfrm>
          <a:prstGeom prst="rect">
            <a:avLst/>
          </a:prstGeom>
        </p:spPr>
      </p:pic>
    </p:spTree>
    <p:extLst>
      <p:ext uri="{BB962C8B-B14F-4D97-AF65-F5344CB8AC3E}">
        <p14:creationId xmlns:p14="http://schemas.microsoft.com/office/powerpoint/2010/main" val="3077452258"/>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solidFill>
            <a:schemeClr val="accent2"/>
          </a:solidFill>
        </p:spPr>
        <p:txBody>
          <a:bodyPr>
            <a:normAutofit/>
          </a:bodyPr>
          <a:lstStyle/>
          <a:p>
            <a:pPr algn="ctr"/>
            <a:r>
              <a:rPr lang="en-US" sz="3600" dirty="0" smtClean="0">
                <a:solidFill>
                  <a:srgbClr val="8C1D40"/>
                </a:solidFill>
              </a:rPr>
              <a:t>Peer Review </a:t>
            </a:r>
            <a:r>
              <a:rPr lang="en-US" sz="3600" i="1" u="sng" dirty="0" smtClean="0">
                <a:solidFill>
                  <a:srgbClr val="8C1D40"/>
                </a:solidFill>
              </a:rPr>
              <a:t>Rigor</a:t>
            </a:r>
            <a:r>
              <a:rPr lang="en-US" sz="3600" dirty="0" smtClean="0">
                <a:solidFill>
                  <a:srgbClr val="8C1D40"/>
                </a:solidFill>
              </a:rPr>
              <a:t> &amp; </a:t>
            </a:r>
            <a:r>
              <a:rPr lang="en-US" sz="3600" i="1" u="sng" dirty="0" smtClean="0">
                <a:solidFill>
                  <a:srgbClr val="8C1D40"/>
                </a:solidFill>
              </a:rPr>
              <a:t>Accountability</a:t>
            </a:r>
            <a:endParaRPr lang="en-US" sz="3600" i="1" u="sng" dirty="0">
              <a:solidFill>
                <a:srgbClr val="8C1D40"/>
              </a:solidFill>
            </a:endParaRPr>
          </a:p>
        </p:txBody>
      </p:sp>
      <p:sp>
        <p:nvSpPr>
          <p:cNvPr id="5" name="Text Placeholder 4"/>
          <p:cNvSpPr>
            <a:spLocks noGrp="1"/>
          </p:cNvSpPr>
          <p:nvPr>
            <p:ph type="body" idx="1"/>
          </p:nvPr>
        </p:nvSpPr>
        <p:spPr>
          <a:xfrm>
            <a:off x="751490" y="1694085"/>
            <a:ext cx="10689019" cy="5344669"/>
          </a:xfrm>
        </p:spPr>
        <p:txBody>
          <a:bodyPr/>
          <a:lstStyle/>
          <a:p>
            <a:pPr algn="ctr"/>
            <a:r>
              <a:rPr lang="en-US" dirty="0" smtClean="0"/>
              <a:t>The Peer Review Process</a:t>
            </a:r>
          </a:p>
          <a:p>
            <a:pPr marL="457200" indent="-457200">
              <a:buAutoNum type="arabicPeriod"/>
            </a:pPr>
            <a:r>
              <a:rPr lang="en-US" sz="2200" b="0" dirty="0" smtClean="0"/>
              <a:t>Teams submit their EM@FSE reflections in Excel, to a </a:t>
            </a:r>
            <a:r>
              <a:rPr lang="en-US" sz="2200" b="0" dirty="0" err="1"/>
              <a:t>G</a:t>
            </a:r>
            <a:r>
              <a:rPr lang="en-US" sz="2200" b="0" dirty="0" err="1" smtClean="0"/>
              <a:t>oogledoc</a:t>
            </a:r>
            <a:r>
              <a:rPr lang="en-US" sz="2200" b="0" dirty="0" smtClean="0"/>
              <a:t>, for example. </a:t>
            </a:r>
          </a:p>
          <a:p>
            <a:pPr marL="457200" indent="-457200">
              <a:buAutoNum type="arabicPeriod"/>
            </a:pPr>
            <a:r>
              <a:rPr lang="en-US" sz="2200" b="0" dirty="0" smtClean="0"/>
              <a:t>Faculty assign a  </a:t>
            </a:r>
            <a:r>
              <a:rPr lang="en-US" sz="2200" b="0" i="1" dirty="0" smtClean="0"/>
              <a:t>Review Team </a:t>
            </a:r>
            <a:r>
              <a:rPr lang="en-US" sz="2200" b="0" dirty="0" smtClean="0"/>
              <a:t>to review the </a:t>
            </a:r>
            <a:r>
              <a:rPr lang="en-US" sz="2200" b="0" i="1" dirty="0" smtClean="0"/>
              <a:t>Original Team’s </a:t>
            </a:r>
            <a:r>
              <a:rPr lang="en-US" sz="2200" b="0" dirty="0" smtClean="0"/>
              <a:t>responses.  </a:t>
            </a:r>
          </a:p>
          <a:p>
            <a:pPr marL="457200" indent="-457200">
              <a:buAutoNum type="arabicPeriod"/>
            </a:pPr>
            <a:r>
              <a:rPr lang="en-US" sz="2200" b="0" dirty="0" smtClean="0"/>
              <a:t>The </a:t>
            </a:r>
            <a:r>
              <a:rPr lang="en-US" sz="2200" b="0" i="1" dirty="0" smtClean="0"/>
              <a:t>Review Team </a:t>
            </a:r>
            <a:r>
              <a:rPr lang="en-US" sz="2200" b="0" dirty="0" smtClean="0"/>
              <a:t>uses a rubric to assign a score to each response and is encouraged to provide comments.</a:t>
            </a:r>
          </a:p>
          <a:p>
            <a:pPr marL="457200" indent="-457200">
              <a:buAutoNum type="arabicPeriod"/>
            </a:pPr>
            <a:r>
              <a:rPr lang="en-US" sz="2200" b="0" dirty="0" smtClean="0"/>
              <a:t>When completed, scores and comments are uploaded into Excel in columns next to the </a:t>
            </a:r>
            <a:r>
              <a:rPr lang="en-US" sz="2200" b="0" i="1" dirty="0" smtClean="0"/>
              <a:t>Original Team’s </a:t>
            </a:r>
            <a:r>
              <a:rPr lang="en-US" sz="2200" b="0" dirty="0" smtClean="0"/>
              <a:t>responses.</a:t>
            </a:r>
          </a:p>
          <a:p>
            <a:pPr marL="457200" indent="-457200">
              <a:buAutoNum type="arabicPeriod"/>
            </a:pPr>
            <a:r>
              <a:rPr lang="en-US" sz="2200" b="0" dirty="0" smtClean="0"/>
              <a:t>The </a:t>
            </a:r>
            <a:r>
              <a:rPr lang="en-US" sz="2200" b="0" i="1" dirty="0" smtClean="0"/>
              <a:t>Original Team </a:t>
            </a:r>
            <a:r>
              <a:rPr lang="en-US" sz="2200" b="0" dirty="0" smtClean="0"/>
              <a:t>reads </a:t>
            </a:r>
            <a:r>
              <a:rPr lang="en-US" sz="2200" b="0" i="1" dirty="0" smtClean="0"/>
              <a:t>Review Team </a:t>
            </a:r>
            <a:r>
              <a:rPr lang="en-US" sz="2200" b="0" dirty="0" smtClean="0"/>
              <a:t>responses and uses another rubric to assess the value of those comments, entering scores in a third Excel column.</a:t>
            </a:r>
          </a:p>
          <a:p>
            <a:pPr marL="457200" indent="-457200">
              <a:buAutoNum type="arabicPeriod"/>
            </a:pPr>
            <a:r>
              <a:rPr lang="en-US" sz="2200" b="0" dirty="0" smtClean="0"/>
              <a:t>Faculty (or TA/Grader) copies the 3 response columns (possibly using a Macro) and creates a Master sheet.  From there scores and grades to the </a:t>
            </a:r>
            <a:r>
              <a:rPr lang="en-US" sz="2200" b="0" i="1" dirty="0" smtClean="0"/>
              <a:t>Original Teams</a:t>
            </a:r>
            <a:r>
              <a:rPr lang="en-US" sz="2200" b="0" dirty="0" smtClean="0"/>
              <a:t> and </a:t>
            </a:r>
            <a:r>
              <a:rPr lang="en-US" sz="2200" b="0" i="1" dirty="0" smtClean="0"/>
              <a:t>Review Teams </a:t>
            </a:r>
            <a:r>
              <a:rPr lang="en-US" sz="2200" b="0" dirty="0" smtClean="0"/>
              <a:t>can be calculated and assigned.</a:t>
            </a:r>
          </a:p>
          <a:p>
            <a:pPr marL="457200" indent="-457200">
              <a:buAutoNum type="arabicPeriod"/>
            </a:pPr>
            <a:endParaRPr lang="en-US" dirty="0" smtClean="0"/>
          </a:p>
          <a:p>
            <a:pPr marL="457200" indent="-457200">
              <a:buAutoNum type="arabicPeriod"/>
            </a:pPr>
            <a:endParaRPr lang="en-US" dirty="0"/>
          </a:p>
        </p:txBody>
      </p:sp>
    </p:spTree>
    <p:extLst>
      <p:ext uri="{BB962C8B-B14F-4D97-AF65-F5344CB8AC3E}">
        <p14:creationId xmlns:p14="http://schemas.microsoft.com/office/powerpoint/2010/main" val="3751318467"/>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13908" y="71032"/>
            <a:ext cx="4011084" cy="1162050"/>
          </a:xfrm>
        </p:spPr>
        <p:txBody>
          <a:bodyPr>
            <a:normAutofit fontScale="90000"/>
          </a:bodyPr>
          <a:lstStyle/>
          <a:p>
            <a:pPr algn="ctr"/>
            <a:r>
              <a:rPr lang="en-US" sz="3600" dirty="0" smtClean="0">
                <a:solidFill>
                  <a:srgbClr val="8C1D40"/>
                </a:solidFill>
              </a:rPr>
              <a:t>Peer Review </a:t>
            </a:r>
            <a:r>
              <a:rPr lang="en-US" sz="3600" i="1" u="sng" dirty="0" smtClean="0">
                <a:solidFill>
                  <a:srgbClr val="8C1D40"/>
                </a:solidFill>
              </a:rPr>
              <a:t>Rigor</a:t>
            </a:r>
            <a:endParaRPr lang="en-US" sz="3600" i="1" u="sng" dirty="0">
              <a:solidFill>
                <a:srgbClr val="8C1D40"/>
              </a:solidFill>
            </a:endParaRPr>
          </a:p>
        </p:txBody>
      </p:sp>
      <p:sp>
        <p:nvSpPr>
          <p:cNvPr id="16" name="Text Placeholder 15"/>
          <p:cNvSpPr>
            <a:spLocks noGrp="1"/>
          </p:cNvSpPr>
          <p:nvPr>
            <p:ph type="body" idx="4294967295"/>
          </p:nvPr>
        </p:nvSpPr>
        <p:spPr>
          <a:xfrm>
            <a:off x="5595671" y="554188"/>
            <a:ext cx="5157788" cy="457200"/>
          </a:xfrm>
        </p:spPr>
        <p:txBody>
          <a:bodyPr/>
          <a:lstStyle/>
          <a:p>
            <a:pPr marL="0" indent="0" algn="ctr">
              <a:buNone/>
            </a:pPr>
            <a:r>
              <a:rPr lang="en-US" b="1" dirty="0" smtClean="0"/>
              <a:t>Review Team Rubric</a:t>
            </a:r>
            <a:endParaRPr lang="en-US" b="1" dirty="0"/>
          </a:p>
        </p:txBody>
      </p:sp>
      <p:sp>
        <p:nvSpPr>
          <p:cNvPr id="4" name="Text Placeholder 3"/>
          <p:cNvSpPr>
            <a:spLocks noGrp="1"/>
          </p:cNvSpPr>
          <p:nvPr>
            <p:ph type="body" sz="half" idx="2"/>
          </p:nvPr>
        </p:nvSpPr>
        <p:spPr>
          <a:xfrm>
            <a:off x="513908" y="1414484"/>
            <a:ext cx="4632250" cy="4300485"/>
          </a:xfrm>
          <a:solidFill>
            <a:schemeClr val="accent2"/>
          </a:solidFill>
        </p:spPr>
        <p:txBody>
          <a:bodyPr/>
          <a:lstStyle/>
          <a:p>
            <a:r>
              <a:rPr lang="en-US" sz="2200" dirty="0" smtClean="0">
                <a:solidFill>
                  <a:srgbClr val="8C1D40"/>
                </a:solidFill>
              </a:rPr>
              <a:t>Rigor is built-in through the use of a simple, 4-point </a:t>
            </a:r>
            <a:r>
              <a:rPr lang="en-US" sz="2200" b="1" i="1" dirty="0" smtClean="0">
                <a:solidFill>
                  <a:srgbClr val="8C1D40"/>
                </a:solidFill>
              </a:rPr>
              <a:t>Review Team Rubric</a:t>
            </a:r>
            <a:r>
              <a:rPr lang="en-US" sz="2200" dirty="0" smtClean="0">
                <a:solidFill>
                  <a:srgbClr val="8C1D40"/>
                </a:solidFill>
              </a:rPr>
              <a:t>.  The </a:t>
            </a:r>
            <a:r>
              <a:rPr lang="en-US" sz="2200" i="1" dirty="0" smtClean="0">
                <a:solidFill>
                  <a:srgbClr val="8C1D40"/>
                </a:solidFill>
              </a:rPr>
              <a:t>Review Team</a:t>
            </a:r>
            <a:r>
              <a:rPr lang="en-US" sz="2200" i="1" dirty="0">
                <a:solidFill>
                  <a:srgbClr val="8C1D40"/>
                </a:solidFill>
              </a:rPr>
              <a:t> </a:t>
            </a:r>
            <a:r>
              <a:rPr lang="en-US" sz="2200" dirty="0" smtClean="0">
                <a:solidFill>
                  <a:srgbClr val="8C1D40"/>
                </a:solidFill>
              </a:rPr>
              <a:t>uses the rubric to score the </a:t>
            </a:r>
            <a:r>
              <a:rPr lang="en-US" sz="2200" i="1" dirty="0" smtClean="0">
                <a:solidFill>
                  <a:srgbClr val="8C1D40"/>
                </a:solidFill>
              </a:rPr>
              <a:t>Original Team’s</a:t>
            </a:r>
            <a:r>
              <a:rPr lang="en-US" sz="2200" dirty="0" smtClean="0">
                <a:solidFill>
                  <a:srgbClr val="8C1D40"/>
                </a:solidFill>
              </a:rPr>
              <a:t> responses.  Note comments are not required. But the </a:t>
            </a:r>
            <a:r>
              <a:rPr lang="en-US" sz="2200" i="1" dirty="0" smtClean="0">
                <a:solidFill>
                  <a:srgbClr val="8C1D40"/>
                </a:solidFill>
              </a:rPr>
              <a:t>Original Team</a:t>
            </a:r>
            <a:r>
              <a:rPr lang="en-US" sz="2200" b="1" dirty="0" smtClean="0">
                <a:solidFill>
                  <a:srgbClr val="8C1D40"/>
                </a:solidFill>
              </a:rPr>
              <a:t> </a:t>
            </a:r>
            <a:r>
              <a:rPr lang="en-US" sz="2200" dirty="0" smtClean="0">
                <a:solidFill>
                  <a:srgbClr val="8C1D40"/>
                </a:solidFill>
              </a:rPr>
              <a:t>will assess the value of the feedback based on </a:t>
            </a:r>
            <a:r>
              <a:rPr lang="en-US" sz="2200" i="1" dirty="0" smtClean="0">
                <a:solidFill>
                  <a:srgbClr val="8C1D40"/>
                </a:solidFill>
              </a:rPr>
              <a:t>Reviewer Team</a:t>
            </a:r>
            <a:r>
              <a:rPr lang="en-US" sz="2200" b="1" dirty="0" smtClean="0">
                <a:solidFill>
                  <a:srgbClr val="8C1D40"/>
                </a:solidFill>
              </a:rPr>
              <a:t> </a:t>
            </a:r>
            <a:r>
              <a:rPr lang="en-US" sz="2200" dirty="0" smtClean="0">
                <a:solidFill>
                  <a:srgbClr val="8C1D40"/>
                </a:solidFill>
              </a:rPr>
              <a:t>comments received (see next slide).  This process is intended to prompt reviewers to provide substantive, thoughtful  feedback.</a:t>
            </a:r>
            <a:endParaRPr lang="en-US" sz="2200" dirty="0">
              <a:solidFill>
                <a:srgbClr val="8C1D40"/>
              </a:solidFill>
            </a:endParaRPr>
          </a:p>
        </p:txBody>
      </p:sp>
      <p:graphicFrame>
        <p:nvGraphicFramePr>
          <p:cNvPr id="14" name="Content Placeholder 11"/>
          <p:cNvGraphicFramePr>
            <a:graphicFrameLocks noGrp="1"/>
          </p:cNvGraphicFramePr>
          <p:nvPr>
            <p:ph sz="half" idx="4294967295"/>
            <p:extLst>
              <p:ext uri="{D42A27DB-BD31-4B8C-83A1-F6EECF244321}">
                <p14:modId xmlns:p14="http://schemas.microsoft.com/office/powerpoint/2010/main" val="4258809411"/>
              </p:ext>
            </p:extLst>
          </p:nvPr>
        </p:nvGraphicFramePr>
        <p:xfrm>
          <a:off x="5595671" y="1212112"/>
          <a:ext cx="5587421" cy="4705231"/>
        </p:xfrm>
        <a:graphic>
          <a:graphicData uri="http://schemas.openxmlformats.org/drawingml/2006/table">
            <a:tbl>
              <a:tblPr firstRow="1" firstCol="1" bandRow="1">
                <a:tableStyleId>{5C22544A-7EE6-4342-B048-85BDC9FD1C3A}</a:tableStyleId>
              </a:tblPr>
              <a:tblGrid>
                <a:gridCol w="1263278">
                  <a:extLst>
                    <a:ext uri="{9D8B030D-6E8A-4147-A177-3AD203B41FA5}">
                      <a16:colId xmlns:a16="http://schemas.microsoft.com/office/drawing/2014/main" val="3788807460"/>
                    </a:ext>
                  </a:extLst>
                </a:gridCol>
                <a:gridCol w="4324143">
                  <a:extLst>
                    <a:ext uri="{9D8B030D-6E8A-4147-A177-3AD203B41FA5}">
                      <a16:colId xmlns:a16="http://schemas.microsoft.com/office/drawing/2014/main" val="473976899"/>
                    </a:ext>
                  </a:extLst>
                </a:gridCol>
              </a:tblGrid>
              <a:tr h="512251">
                <a:tc>
                  <a:txBody>
                    <a:bodyPr/>
                    <a:lstStyle/>
                    <a:p>
                      <a:pPr marL="0" marR="0" algn="ctr">
                        <a:lnSpc>
                          <a:spcPct val="107000"/>
                        </a:lnSpc>
                        <a:spcBef>
                          <a:spcPts val="0"/>
                        </a:spcBef>
                        <a:spcAft>
                          <a:spcPts val="0"/>
                        </a:spcAft>
                      </a:pPr>
                      <a:r>
                        <a:rPr lang="en-US" sz="2400">
                          <a:effectLst/>
                        </a:rPr>
                        <a:t>Score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Criterion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625726"/>
                  </a:ext>
                </a:extLst>
              </a:tr>
              <a:tr h="1048245">
                <a:tc>
                  <a:txBody>
                    <a:bodyPr/>
                    <a:lstStyle/>
                    <a:p>
                      <a:pPr marL="0" marR="0" algn="ctr">
                        <a:lnSpc>
                          <a:spcPct val="107000"/>
                        </a:lnSpc>
                        <a:spcBef>
                          <a:spcPts val="0"/>
                        </a:spcBef>
                        <a:spcAft>
                          <a:spcPts val="0"/>
                        </a:spcAft>
                      </a:pPr>
                      <a:endParaRPr lang="en-US" sz="2400" dirty="0" smtClean="0">
                        <a:effectLst/>
                      </a:endParaRPr>
                    </a:p>
                    <a:p>
                      <a:pPr marL="0" marR="0" algn="ctr">
                        <a:lnSpc>
                          <a:spcPct val="107000"/>
                        </a:lnSpc>
                        <a:spcBef>
                          <a:spcPts val="0"/>
                        </a:spcBef>
                        <a:spcAft>
                          <a:spcPts val="0"/>
                        </a:spcAft>
                      </a:pPr>
                      <a:r>
                        <a:rPr lang="en-US" sz="2400" dirty="0" smtClean="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 Narrative aligns with the </a:t>
                      </a:r>
                      <a:r>
                        <a:rPr lang="en-US" sz="2400" dirty="0" smtClean="0">
                          <a:effectLst/>
                        </a:rPr>
                        <a:t>indicator extensively</a:t>
                      </a:r>
                      <a:r>
                        <a:rPr lang="en-US" sz="24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1069563"/>
                  </a:ext>
                </a:extLst>
              </a:tr>
              <a:tr h="1048245">
                <a:tc>
                  <a:txBody>
                    <a:bodyPr/>
                    <a:lstStyle/>
                    <a:p>
                      <a:pPr marL="0" marR="0" algn="ctr">
                        <a:lnSpc>
                          <a:spcPct val="107000"/>
                        </a:lnSpc>
                        <a:spcBef>
                          <a:spcPts val="0"/>
                        </a:spcBef>
                        <a:spcAft>
                          <a:spcPts val="0"/>
                        </a:spcAft>
                      </a:pPr>
                      <a:endParaRPr lang="en-US" sz="2400" dirty="0" smtClean="0">
                        <a:effectLst/>
                      </a:endParaRPr>
                    </a:p>
                    <a:p>
                      <a:pPr marL="0" marR="0" algn="ctr">
                        <a:lnSpc>
                          <a:spcPct val="107000"/>
                        </a:lnSpc>
                        <a:spcBef>
                          <a:spcPts val="0"/>
                        </a:spcBef>
                        <a:spcAft>
                          <a:spcPts val="0"/>
                        </a:spcAft>
                      </a:pPr>
                      <a:r>
                        <a:rPr lang="en-US" sz="2400" dirty="0" smtClean="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Narrative aligns with indicator moderately.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4807263"/>
                  </a:ext>
                </a:extLst>
              </a:tr>
              <a:tr h="1048245">
                <a:tc>
                  <a:txBody>
                    <a:bodyPr/>
                    <a:lstStyle/>
                    <a:p>
                      <a:pPr marL="0" marR="0" algn="ctr">
                        <a:lnSpc>
                          <a:spcPct val="107000"/>
                        </a:lnSpc>
                        <a:spcBef>
                          <a:spcPts val="0"/>
                        </a:spcBef>
                        <a:spcAft>
                          <a:spcPts val="0"/>
                        </a:spcAft>
                      </a:pPr>
                      <a:endParaRPr lang="en-US" sz="2400" dirty="0" smtClean="0">
                        <a:effectLst/>
                      </a:endParaRPr>
                    </a:p>
                    <a:p>
                      <a:pPr marL="0" marR="0" algn="ctr">
                        <a:lnSpc>
                          <a:spcPct val="107000"/>
                        </a:lnSpc>
                        <a:spcBef>
                          <a:spcPts val="0"/>
                        </a:spcBef>
                        <a:spcAft>
                          <a:spcPts val="0"/>
                        </a:spcAft>
                      </a:pPr>
                      <a:r>
                        <a:rPr lang="en-US" sz="2400" dirty="0" smtClean="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Narrative aligns with indicator somewhat.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8412534"/>
                  </a:ext>
                </a:extLst>
              </a:tr>
              <a:tr h="1048245">
                <a:tc>
                  <a:txBody>
                    <a:bodyPr/>
                    <a:lstStyle/>
                    <a:p>
                      <a:pPr marL="0" marR="0" algn="ctr">
                        <a:lnSpc>
                          <a:spcPct val="107000"/>
                        </a:lnSpc>
                        <a:spcBef>
                          <a:spcPts val="0"/>
                        </a:spcBef>
                        <a:spcAft>
                          <a:spcPts val="0"/>
                        </a:spcAft>
                      </a:pPr>
                      <a:endParaRPr lang="en-US" sz="2400" dirty="0" smtClean="0">
                        <a:effectLst/>
                      </a:endParaRPr>
                    </a:p>
                    <a:p>
                      <a:pPr marL="0" marR="0" algn="ctr">
                        <a:lnSpc>
                          <a:spcPct val="107000"/>
                        </a:lnSpc>
                        <a:spcBef>
                          <a:spcPts val="0"/>
                        </a:spcBef>
                        <a:spcAft>
                          <a:spcPts val="0"/>
                        </a:spcAft>
                      </a:pPr>
                      <a:r>
                        <a:rPr lang="en-US" sz="2400" dirty="0" smtClean="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Narrative does not address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467008"/>
                  </a:ext>
                </a:extLst>
              </a:tr>
            </a:tbl>
          </a:graphicData>
        </a:graphic>
      </p:graphicFrame>
    </p:spTree>
    <p:extLst>
      <p:ext uri="{BB962C8B-B14F-4D97-AF65-F5344CB8AC3E}">
        <p14:creationId xmlns:p14="http://schemas.microsoft.com/office/powerpoint/2010/main" val="656066795"/>
      </p:ext>
    </p:extLst>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13908" y="71032"/>
            <a:ext cx="4011084" cy="1162050"/>
          </a:xfrm>
        </p:spPr>
        <p:txBody>
          <a:bodyPr>
            <a:normAutofit fontScale="90000"/>
          </a:bodyPr>
          <a:lstStyle/>
          <a:p>
            <a:pPr algn="ctr"/>
            <a:r>
              <a:rPr lang="en-US" sz="3600" dirty="0" smtClean="0">
                <a:solidFill>
                  <a:srgbClr val="8C1D40"/>
                </a:solidFill>
              </a:rPr>
              <a:t>Peer Review </a:t>
            </a:r>
            <a:r>
              <a:rPr lang="en-US" sz="3600" i="1" u="sng" dirty="0" smtClean="0">
                <a:solidFill>
                  <a:srgbClr val="8C1D40"/>
                </a:solidFill>
              </a:rPr>
              <a:t>Accountability</a:t>
            </a:r>
            <a:endParaRPr lang="en-US" sz="3600" i="1" u="sng" dirty="0">
              <a:solidFill>
                <a:srgbClr val="8C1D40"/>
              </a:solidFill>
            </a:endParaRPr>
          </a:p>
        </p:txBody>
      </p:sp>
      <p:sp>
        <p:nvSpPr>
          <p:cNvPr id="16" name="Text Placeholder 15"/>
          <p:cNvSpPr>
            <a:spLocks noGrp="1"/>
          </p:cNvSpPr>
          <p:nvPr>
            <p:ph type="body" idx="4294967295"/>
          </p:nvPr>
        </p:nvSpPr>
        <p:spPr>
          <a:xfrm>
            <a:off x="5595671" y="554188"/>
            <a:ext cx="5157788" cy="457200"/>
          </a:xfrm>
        </p:spPr>
        <p:txBody>
          <a:bodyPr/>
          <a:lstStyle/>
          <a:p>
            <a:pPr marL="0" indent="0" algn="ctr">
              <a:buNone/>
            </a:pPr>
            <a:r>
              <a:rPr lang="en-US" b="1" dirty="0" smtClean="0"/>
              <a:t>Original Team’s Rubric</a:t>
            </a:r>
            <a:endParaRPr lang="en-US" b="1" dirty="0"/>
          </a:p>
        </p:txBody>
      </p:sp>
      <p:sp>
        <p:nvSpPr>
          <p:cNvPr id="4" name="Text Placeholder 3"/>
          <p:cNvSpPr>
            <a:spLocks noGrp="1"/>
          </p:cNvSpPr>
          <p:nvPr>
            <p:ph type="body" sz="half" idx="2"/>
          </p:nvPr>
        </p:nvSpPr>
        <p:spPr>
          <a:xfrm>
            <a:off x="513908" y="1483627"/>
            <a:ext cx="4292008" cy="4034671"/>
          </a:xfrm>
          <a:solidFill>
            <a:schemeClr val="accent2"/>
          </a:solidFill>
        </p:spPr>
        <p:txBody>
          <a:bodyPr/>
          <a:lstStyle/>
          <a:p>
            <a:r>
              <a:rPr lang="en-US" sz="2200" dirty="0" smtClean="0">
                <a:solidFill>
                  <a:srgbClr val="8C1D40"/>
                </a:solidFill>
              </a:rPr>
              <a:t>Accountability is built-in through the use of another simple, 4-point rubric.  After receiving </a:t>
            </a:r>
            <a:r>
              <a:rPr lang="en-US" sz="2200" i="1" dirty="0" smtClean="0">
                <a:solidFill>
                  <a:srgbClr val="8C1D40"/>
                </a:solidFill>
              </a:rPr>
              <a:t>Review Team’s </a:t>
            </a:r>
            <a:r>
              <a:rPr lang="en-US" sz="2200" dirty="0" smtClean="0">
                <a:solidFill>
                  <a:srgbClr val="8C1D40"/>
                </a:solidFill>
              </a:rPr>
              <a:t>results, the  </a:t>
            </a:r>
            <a:r>
              <a:rPr lang="en-US" sz="2200" i="1" dirty="0" smtClean="0">
                <a:solidFill>
                  <a:srgbClr val="8C1D40"/>
                </a:solidFill>
              </a:rPr>
              <a:t>Original Team </a:t>
            </a:r>
            <a:r>
              <a:rPr lang="en-US" sz="2200" dirty="0" smtClean="0">
                <a:solidFill>
                  <a:srgbClr val="8C1D40"/>
                </a:solidFill>
              </a:rPr>
              <a:t>evaluates the comment related to each indicator. This process is intended to provide accountability for the </a:t>
            </a:r>
            <a:r>
              <a:rPr lang="en-US" sz="2200" i="1" dirty="0" smtClean="0">
                <a:solidFill>
                  <a:srgbClr val="8C1D40"/>
                </a:solidFill>
              </a:rPr>
              <a:t>Review Team </a:t>
            </a:r>
            <a:r>
              <a:rPr lang="en-US" sz="2200" dirty="0" smtClean="0">
                <a:solidFill>
                  <a:srgbClr val="8C1D40"/>
                </a:solidFill>
              </a:rPr>
              <a:t>to provide substantive, thoughtful feedback.</a:t>
            </a:r>
            <a:endParaRPr lang="en-US" sz="2200" dirty="0">
              <a:solidFill>
                <a:srgbClr val="8C1D40"/>
              </a:solidFill>
            </a:endParaRPr>
          </a:p>
        </p:txBody>
      </p:sp>
      <p:graphicFrame>
        <p:nvGraphicFramePr>
          <p:cNvPr id="6" name="Content Placeholder 12"/>
          <p:cNvGraphicFramePr>
            <a:graphicFrameLocks noGrp="1"/>
          </p:cNvGraphicFramePr>
          <p:nvPr>
            <p:ph sz="half" idx="2"/>
            <p:extLst>
              <p:ext uri="{D42A27DB-BD31-4B8C-83A1-F6EECF244321}">
                <p14:modId xmlns:p14="http://schemas.microsoft.com/office/powerpoint/2010/main" val="2475463576"/>
              </p:ext>
            </p:extLst>
          </p:nvPr>
        </p:nvGraphicFramePr>
        <p:xfrm>
          <a:off x="5595672" y="1313506"/>
          <a:ext cx="5157787" cy="4619683"/>
        </p:xfrm>
        <a:graphic>
          <a:graphicData uri="http://schemas.openxmlformats.org/drawingml/2006/table">
            <a:tbl>
              <a:tblPr firstRow="1" firstCol="1" bandRow="1">
                <a:tableStyleId>{5C22544A-7EE6-4342-B048-85BDC9FD1C3A}</a:tableStyleId>
              </a:tblPr>
              <a:tblGrid>
                <a:gridCol w="1685544">
                  <a:extLst>
                    <a:ext uri="{9D8B030D-6E8A-4147-A177-3AD203B41FA5}">
                      <a16:colId xmlns:a16="http://schemas.microsoft.com/office/drawing/2014/main" val="2875146459"/>
                    </a:ext>
                  </a:extLst>
                </a:gridCol>
                <a:gridCol w="3472243">
                  <a:extLst>
                    <a:ext uri="{9D8B030D-6E8A-4147-A177-3AD203B41FA5}">
                      <a16:colId xmlns:a16="http://schemas.microsoft.com/office/drawing/2014/main" val="426375319"/>
                    </a:ext>
                  </a:extLst>
                </a:gridCol>
              </a:tblGrid>
              <a:tr h="511564">
                <a:tc>
                  <a:txBody>
                    <a:bodyPr/>
                    <a:lstStyle/>
                    <a:p>
                      <a:pPr marL="0" marR="0" algn="ctr">
                        <a:lnSpc>
                          <a:spcPct val="107000"/>
                        </a:lnSpc>
                        <a:spcBef>
                          <a:spcPts val="0"/>
                        </a:spcBef>
                        <a:spcAft>
                          <a:spcPts val="0"/>
                        </a:spcAft>
                      </a:pPr>
                      <a:r>
                        <a:rPr lang="en-US" sz="2100">
                          <a:effectLst/>
                        </a:rPr>
                        <a:t>Score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tc>
                  <a:txBody>
                    <a:bodyPr/>
                    <a:lstStyle/>
                    <a:p>
                      <a:pPr marL="0" marR="0" algn="ctr">
                        <a:lnSpc>
                          <a:spcPct val="107000"/>
                        </a:lnSpc>
                        <a:spcBef>
                          <a:spcPts val="0"/>
                        </a:spcBef>
                        <a:spcAft>
                          <a:spcPts val="0"/>
                        </a:spcAft>
                      </a:pPr>
                      <a:r>
                        <a:rPr lang="en-US" sz="2100" dirty="0">
                          <a:effectLst/>
                        </a:rPr>
                        <a:t>Criterion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extLst>
                  <a:ext uri="{0D108BD9-81ED-4DB2-BD59-A6C34878D82A}">
                    <a16:rowId xmlns:a16="http://schemas.microsoft.com/office/drawing/2014/main" val="2144028459"/>
                  </a:ext>
                </a:extLst>
              </a:tr>
              <a:tr h="1023128">
                <a:tc>
                  <a:txBody>
                    <a:bodyPr/>
                    <a:lstStyle/>
                    <a:p>
                      <a:pPr marL="0" marR="0" algn="ctr">
                        <a:lnSpc>
                          <a:spcPct val="107000"/>
                        </a:lnSpc>
                        <a:spcBef>
                          <a:spcPts val="0"/>
                        </a:spcBef>
                        <a:spcAft>
                          <a:spcPts val="0"/>
                        </a:spcAft>
                      </a:pPr>
                      <a:endParaRPr lang="en-US" sz="2100" dirty="0" smtClean="0">
                        <a:effectLst/>
                      </a:endParaRPr>
                    </a:p>
                    <a:p>
                      <a:pPr marL="0" marR="0" algn="ctr">
                        <a:lnSpc>
                          <a:spcPct val="107000"/>
                        </a:lnSpc>
                        <a:spcBef>
                          <a:spcPts val="0"/>
                        </a:spcBef>
                        <a:spcAft>
                          <a:spcPts val="0"/>
                        </a:spcAft>
                      </a:pPr>
                      <a:r>
                        <a:rPr lang="en-US" sz="2100" dirty="0" smtClean="0">
                          <a:effectLst/>
                        </a:rPr>
                        <a:t>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tc>
                  <a:txBody>
                    <a:bodyPr/>
                    <a:lstStyle/>
                    <a:p>
                      <a:pPr marL="0" marR="0">
                        <a:lnSpc>
                          <a:spcPct val="107000"/>
                        </a:lnSpc>
                        <a:spcBef>
                          <a:spcPts val="0"/>
                        </a:spcBef>
                        <a:spcAft>
                          <a:spcPts val="0"/>
                        </a:spcAft>
                      </a:pPr>
                      <a:r>
                        <a:rPr lang="en-US" sz="2100">
                          <a:effectLst/>
                        </a:rPr>
                        <a:t>Comment helped me learn and/or caused me to reflect.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extLst>
                  <a:ext uri="{0D108BD9-81ED-4DB2-BD59-A6C34878D82A}">
                    <a16:rowId xmlns:a16="http://schemas.microsoft.com/office/drawing/2014/main" val="90768064"/>
                  </a:ext>
                </a:extLst>
              </a:tr>
              <a:tr h="1546060">
                <a:tc>
                  <a:txBody>
                    <a:bodyPr/>
                    <a:lstStyle/>
                    <a:p>
                      <a:pPr marL="0" marR="0" algn="ctr">
                        <a:lnSpc>
                          <a:spcPct val="107000"/>
                        </a:lnSpc>
                        <a:spcBef>
                          <a:spcPts val="0"/>
                        </a:spcBef>
                        <a:spcAft>
                          <a:spcPts val="0"/>
                        </a:spcAft>
                      </a:pPr>
                      <a:endParaRPr lang="en-US" sz="2100" dirty="0" smtClean="0">
                        <a:effectLst/>
                      </a:endParaRPr>
                    </a:p>
                    <a:p>
                      <a:pPr marL="0" marR="0" algn="ctr">
                        <a:lnSpc>
                          <a:spcPct val="107000"/>
                        </a:lnSpc>
                        <a:spcBef>
                          <a:spcPts val="0"/>
                        </a:spcBef>
                        <a:spcAft>
                          <a:spcPts val="0"/>
                        </a:spcAft>
                      </a:pPr>
                      <a:r>
                        <a:rPr lang="en-US" sz="2100" dirty="0" smtClean="0">
                          <a:effectLst/>
                        </a:rPr>
                        <a:t>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tc>
                  <a:txBody>
                    <a:bodyPr/>
                    <a:lstStyle/>
                    <a:p>
                      <a:pPr marL="0" marR="0">
                        <a:lnSpc>
                          <a:spcPct val="107000"/>
                        </a:lnSpc>
                        <a:spcBef>
                          <a:spcPts val="0"/>
                        </a:spcBef>
                        <a:spcAft>
                          <a:spcPts val="0"/>
                        </a:spcAft>
                      </a:pPr>
                      <a:r>
                        <a:rPr lang="en-US" sz="2100">
                          <a:effectLst/>
                        </a:rPr>
                        <a:t>Comment confirms that our team’s narrative aligns with the indicator.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extLst>
                  <a:ext uri="{0D108BD9-81ED-4DB2-BD59-A6C34878D82A}">
                    <a16:rowId xmlns:a16="http://schemas.microsoft.com/office/drawing/2014/main" val="2038158759"/>
                  </a:ext>
                </a:extLst>
              </a:tr>
              <a:tr h="1023128">
                <a:tc>
                  <a:txBody>
                    <a:bodyPr/>
                    <a:lstStyle/>
                    <a:p>
                      <a:pPr marL="0" marR="0" algn="ctr">
                        <a:lnSpc>
                          <a:spcPct val="107000"/>
                        </a:lnSpc>
                        <a:spcBef>
                          <a:spcPts val="0"/>
                        </a:spcBef>
                        <a:spcAft>
                          <a:spcPts val="0"/>
                        </a:spcAft>
                      </a:pPr>
                      <a:endParaRPr lang="en-US" sz="2100" dirty="0" smtClean="0">
                        <a:effectLst/>
                      </a:endParaRPr>
                    </a:p>
                    <a:p>
                      <a:pPr marL="0" marR="0" algn="ctr">
                        <a:lnSpc>
                          <a:spcPct val="107000"/>
                        </a:lnSpc>
                        <a:spcBef>
                          <a:spcPts val="0"/>
                        </a:spcBef>
                        <a:spcAft>
                          <a:spcPts val="0"/>
                        </a:spcAft>
                      </a:pPr>
                      <a:r>
                        <a:rPr lang="en-US" sz="2100" dirty="0" smtClean="0">
                          <a:effectLst/>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tc>
                  <a:txBody>
                    <a:bodyPr/>
                    <a:lstStyle/>
                    <a:p>
                      <a:pPr marL="0" marR="0">
                        <a:lnSpc>
                          <a:spcPct val="107000"/>
                        </a:lnSpc>
                        <a:spcBef>
                          <a:spcPts val="0"/>
                        </a:spcBef>
                        <a:spcAft>
                          <a:spcPts val="0"/>
                        </a:spcAft>
                      </a:pPr>
                      <a:r>
                        <a:rPr lang="en-US" sz="2100">
                          <a:effectLst/>
                        </a:rPr>
                        <a:t>Comment does not contribute to our understanding.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extLst>
                  <a:ext uri="{0D108BD9-81ED-4DB2-BD59-A6C34878D82A}">
                    <a16:rowId xmlns:a16="http://schemas.microsoft.com/office/drawing/2014/main" val="137034648"/>
                  </a:ext>
                </a:extLst>
              </a:tr>
              <a:tr h="511564">
                <a:tc>
                  <a:txBody>
                    <a:bodyPr/>
                    <a:lstStyle/>
                    <a:p>
                      <a:pPr marL="0" marR="0" algn="ctr">
                        <a:lnSpc>
                          <a:spcPct val="107000"/>
                        </a:lnSpc>
                        <a:spcBef>
                          <a:spcPts val="0"/>
                        </a:spcBef>
                        <a:spcAft>
                          <a:spcPts val="0"/>
                        </a:spcAft>
                      </a:pPr>
                      <a:r>
                        <a:rPr lang="en-US" sz="2100">
                          <a:effectLst/>
                        </a:rPr>
                        <a:t>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tc>
                  <a:txBody>
                    <a:bodyPr/>
                    <a:lstStyle/>
                    <a:p>
                      <a:pPr marL="0" marR="0">
                        <a:lnSpc>
                          <a:spcPct val="107000"/>
                        </a:lnSpc>
                        <a:spcBef>
                          <a:spcPts val="0"/>
                        </a:spcBef>
                        <a:spcAft>
                          <a:spcPts val="0"/>
                        </a:spcAft>
                      </a:pPr>
                      <a:r>
                        <a:rPr lang="en-US" sz="2100" dirty="0">
                          <a:effectLst/>
                        </a:rPr>
                        <a:t>No comment provided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420" marR="58420" marT="0" marB="0"/>
                </a:tc>
                <a:extLst>
                  <a:ext uri="{0D108BD9-81ED-4DB2-BD59-A6C34878D82A}">
                    <a16:rowId xmlns:a16="http://schemas.microsoft.com/office/drawing/2014/main" val="3486745184"/>
                  </a:ext>
                </a:extLst>
              </a:tr>
            </a:tbl>
          </a:graphicData>
        </a:graphic>
      </p:graphicFrame>
    </p:spTree>
    <p:extLst>
      <p:ext uri="{BB962C8B-B14F-4D97-AF65-F5344CB8AC3E}">
        <p14:creationId xmlns:p14="http://schemas.microsoft.com/office/powerpoint/2010/main" val="1426901246"/>
      </p:ext>
    </p:extLst>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7" name="Content Placeholder 2"/>
          <p:cNvSpPr txBox="1">
            <a:spLocks/>
          </p:cNvSpPr>
          <p:nvPr/>
        </p:nvSpPr>
        <p:spPr>
          <a:xfrm>
            <a:off x="2376667" y="3880639"/>
            <a:ext cx="7256080" cy="10720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EM@FSE indicators are assessed individually and explicitly—multiple times during the term. </a:t>
            </a:r>
          </a:p>
          <a:p>
            <a:pPr marL="0" indent="0">
              <a:buNone/>
            </a:pPr>
            <a:endParaRPr lang="en-US" dirty="0" smtClean="0"/>
          </a:p>
        </p:txBody>
      </p:sp>
      <p:sp>
        <p:nvSpPr>
          <p:cNvPr id="6" name="Title 1"/>
          <p:cNvSpPr txBox="1">
            <a:spLocks/>
          </p:cNvSpPr>
          <p:nvPr/>
        </p:nvSpPr>
        <p:spPr bwMode="auto">
          <a:xfrm>
            <a:off x="1417644" y="328338"/>
            <a:ext cx="951436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l"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ctr"/>
            <a:r>
              <a:rPr lang="en-US" sz="4000" dirty="0" smtClean="0">
                <a:solidFill>
                  <a:srgbClr val="8C1D40"/>
                </a:solidFill>
                <a:latin typeface="Arial Rounded MT Bold" panose="020F0704030504030204" pitchFamily="34" charset="0"/>
              </a:rPr>
              <a:t>EM@FSE Assessment Best Practice: Example #3</a:t>
            </a:r>
            <a:endParaRPr lang="en-US" sz="4000" dirty="0">
              <a:solidFill>
                <a:srgbClr val="8C1D40"/>
              </a:solidFill>
              <a:latin typeface="Arial Rounded MT Bold" panose="020F0704030504030204" pitchFamily="34" charset="0"/>
            </a:endParaRPr>
          </a:p>
        </p:txBody>
      </p:sp>
      <p:sp>
        <p:nvSpPr>
          <p:cNvPr id="5" name="Content Placeholder 2"/>
          <p:cNvSpPr txBox="1">
            <a:spLocks/>
          </p:cNvSpPr>
          <p:nvPr/>
        </p:nvSpPr>
        <p:spPr>
          <a:xfrm>
            <a:off x="3902577" y="1690700"/>
            <a:ext cx="4303558" cy="1647923"/>
          </a:xfrm>
          <a:prstGeom prst="rect">
            <a:avLst/>
          </a:prstGeom>
          <a:solidFill>
            <a:schemeClr val="bg1"/>
          </a:solidFill>
          <a:ln>
            <a:solidFill>
              <a:srgbClr val="8C1D40"/>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smtClean="0"/>
              <a:t>By Dr. Doug Sandy</a:t>
            </a:r>
          </a:p>
          <a:p>
            <a:pPr marL="0" indent="0" algn="ctr">
              <a:lnSpc>
                <a:spcPct val="100000"/>
              </a:lnSpc>
              <a:buFont typeface="Arial" panose="020B0604020202020204" pitchFamily="34" charset="0"/>
              <a:buNone/>
            </a:pPr>
            <a:r>
              <a:rPr lang="en-US" sz="2400" dirty="0" smtClean="0"/>
              <a:t> SER 401, Computing Capstone I</a:t>
            </a:r>
          </a:p>
          <a:p>
            <a:pPr marL="0" indent="0" algn="ctr">
              <a:lnSpc>
                <a:spcPct val="100000"/>
              </a:lnSpc>
              <a:buFont typeface="Arial" panose="020B0604020202020204" pitchFamily="34" charset="0"/>
              <a:buNone/>
            </a:pPr>
            <a:r>
              <a:rPr lang="en-US" sz="2400" dirty="0" smtClean="0"/>
              <a:t>Software Engineering</a:t>
            </a:r>
          </a:p>
          <a:p>
            <a:pPr marL="0" indent="0" algn="ctr">
              <a:lnSpc>
                <a:spcPct val="100000"/>
              </a:lnSpc>
              <a:buFont typeface="Arial" panose="020B0604020202020204" pitchFamily="34" charset="0"/>
              <a:buNone/>
            </a:pPr>
            <a:r>
              <a:rPr lang="en-US" sz="2400" dirty="0" smtClean="0"/>
              <a:t>CIDSE</a:t>
            </a:r>
            <a:endParaRPr lang="en-US" sz="2400" dirty="0"/>
          </a:p>
        </p:txBody>
      </p:sp>
    </p:spTree>
    <p:extLst>
      <p:ext uri="{BB962C8B-B14F-4D97-AF65-F5344CB8AC3E}">
        <p14:creationId xmlns:p14="http://schemas.microsoft.com/office/powerpoint/2010/main" val="2026907474"/>
      </p:ext>
    </p:extLst>
  </p:cSld>
  <p:clrMapOvr>
    <a:masterClrMapping/>
  </p:clrMapOvr>
  <p:transition>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5" name="Title 4"/>
          <p:cNvSpPr>
            <a:spLocks noGrp="1"/>
          </p:cNvSpPr>
          <p:nvPr>
            <p:ph type="title"/>
          </p:nvPr>
        </p:nvSpPr>
        <p:spPr>
          <a:xfrm>
            <a:off x="917028" y="120652"/>
            <a:ext cx="10515600" cy="1413858"/>
          </a:xfrm>
        </p:spPr>
        <p:txBody>
          <a:bodyPr>
            <a:normAutofit/>
          </a:bodyPr>
          <a:lstStyle/>
          <a:p>
            <a:pPr algn="ctr"/>
            <a:r>
              <a:rPr lang="en-US" sz="3600" dirty="0" smtClean="0">
                <a:solidFill>
                  <a:srgbClr val="8C1D40"/>
                </a:solidFill>
                <a:latin typeface="+mn-lt"/>
              </a:rPr>
              <a:t>EM Assessment Multiple Times/Term, Performance is rated.</a:t>
            </a:r>
            <a:endParaRPr lang="en-US" sz="3600" dirty="0">
              <a:solidFill>
                <a:srgbClr val="8C1D40"/>
              </a:solidFill>
              <a:latin typeface="+mn-lt"/>
            </a:endParaRPr>
          </a:p>
        </p:txBody>
      </p:sp>
      <p:pic>
        <p:nvPicPr>
          <p:cNvPr id="7" name="Picture 6"/>
          <p:cNvPicPr>
            <a:picLocks noChangeAspect="1"/>
          </p:cNvPicPr>
          <p:nvPr/>
        </p:nvPicPr>
        <p:blipFill>
          <a:blip r:embed="rId2"/>
          <a:stretch>
            <a:fillRect/>
          </a:stretch>
        </p:blipFill>
        <p:spPr>
          <a:xfrm>
            <a:off x="84083" y="1428184"/>
            <a:ext cx="11582400" cy="4811120"/>
          </a:xfrm>
          <a:prstGeom prst="rect">
            <a:avLst/>
          </a:prstGeom>
        </p:spPr>
      </p:pic>
      <p:sp>
        <p:nvSpPr>
          <p:cNvPr id="2" name="TextBox 1"/>
          <p:cNvSpPr txBox="1"/>
          <p:nvPr/>
        </p:nvSpPr>
        <p:spPr>
          <a:xfrm>
            <a:off x="8676168" y="1621304"/>
            <a:ext cx="3213599" cy="1938992"/>
          </a:xfrm>
          <a:prstGeom prst="rect">
            <a:avLst/>
          </a:prstGeom>
          <a:solidFill>
            <a:schemeClr val="accent2"/>
          </a:solidFill>
        </p:spPr>
        <p:txBody>
          <a:bodyPr wrap="square" rtlCol="0">
            <a:spAutoFit/>
          </a:bodyPr>
          <a:lstStyle/>
          <a:p>
            <a:r>
              <a:rPr lang="en-US" sz="2400" dirty="0" smtClean="0">
                <a:solidFill>
                  <a:srgbClr val="8C1D40"/>
                </a:solidFill>
                <a:latin typeface="Arial" panose="020B0604020202020204" pitchFamily="34" charset="0"/>
                <a:cs typeface="Arial" panose="020B0604020202020204" pitchFamily="34" charset="0"/>
              </a:rPr>
              <a:t>This is an excerpt from a faculty’s end-semester report on EM@FSE results throughout the term.</a:t>
            </a:r>
          </a:p>
        </p:txBody>
      </p:sp>
      <p:sp>
        <p:nvSpPr>
          <p:cNvPr id="6" name="TextBox 5"/>
          <p:cNvSpPr txBox="1"/>
          <p:nvPr/>
        </p:nvSpPr>
        <p:spPr>
          <a:xfrm>
            <a:off x="8219029" y="4001034"/>
            <a:ext cx="3670738" cy="707886"/>
          </a:xfrm>
          <a:prstGeom prst="rect">
            <a:avLst/>
          </a:prstGeom>
          <a:solidFill>
            <a:schemeClr val="accent2"/>
          </a:solidFill>
        </p:spPr>
        <p:txBody>
          <a:bodyPr wrap="square" rtlCol="0">
            <a:spAutoFit/>
          </a:bodyPr>
          <a:lstStyle/>
          <a:p>
            <a:r>
              <a:rPr lang="en-US" sz="2000" dirty="0" smtClean="0">
                <a:solidFill>
                  <a:srgbClr val="8C1D40"/>
                </a:solidFill>
                <a:latin typeface="Arial" panose="020B0604020202020204" pitchFamily="34" charset="0"/>
                <a:cs typeface="Arial" panose="020B0604020202020204" pitchFamily="34" charset="0"/>
              </a:rPr>
              <a:t>EM@FSE(f) was assessed 4x during the term.</a:t>
            </a:r>
          </a:p>
        </p:txBody>
      </p:sp>
      <p:cxnSp>
        <p:nvCxnSpPr>
          <p:cNvPr id="8" name="Straight Arrow Connector 7"/>
          <p:cNvCxnSpPr/>
          <p:nvPr/>
        </p:nvCxnSpPr>
        <p:spPr>
          <a:xfrm flipH="1" flipV="1">
            <a:off x="7506586" y="4008474"/>
            <a:ext cx="627321" cy="159489"/>
          </a:xfrm>
          <a:prstGeom prst="straightConnector1">
            <a:avLst/>
          </a:prstGeom>
          <a:ln w="38100">
            <a:headEnd type="oval" w="lg" len="med"/>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69280" y="6039249"/>
            <a:ext cx="4483334" cy="400110"/>
          </a:xfrm>
          <a:prstGeom prst="rect">
            <a:avLst/>
          </a:prstGeom>
          <a:solidFill>
            <a:schemeClr val="accent2"/>
          </a:solidFill>
        </p:spPr>
        <p:txBody>
          <a:bodyPr wrap="square" rtlCol="0">
            <a:spAutoFit/>
          </a:bodyPr>
          <a:lstStyle/>
          <a:p>
            <a:r>
              <a:rPr lang="en-US" sz="2000" dirty="0" smtClean="0">
                <a:solidFill>
                  <a:srgbClr val="8C1D40"/>
                </a:solidFill>
                <a:latin typeface="Arial" panose="020B0604020202020204" pitchFamily="34" charset="0"/>
                <a:cs typeface="Arial" panose="020B0604020202020204" pitchFamily="34" charset="0"/>
              </a:rPr>
              <a:t>These were the performance levels</a:t>
            </a:r>
          </a:p>
        </p:txBody>
      </p:sp>
      <p:cxnSp>
        <p:nvCxnSpPr>
          <p:cNvPr id="10" name="Straight Arrow Connector 9"/>
          <p:cNvCxnSpPr/>
          <p:nvPr/>
        </p:nvCxnSpPr>
        <p:spPr>
          <a:xfrm flipH="1" flipV="1">
            <a:off x="4026957" y="5771548"/>
            <a:ext cx="301318" cy="481796"/>
          </a:xfrm>
          <a:prstGeom prst="straightConnector1">
            <a:avLst/>
          </a:prstGeom>
          <a:ln w="38100">
            <a:headEnd type="oval" w="lg" len="med"/>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8952614" y="5794255"/>
            <a:ext cx="185339" cy="500176"/>
          </a:xfrm>
          <a:prstGeom prst="straightConnector1">
            <a:avLst/>
          </a:prstGeom>
          <a:ln w="38100">
            <a:headEnd type="oval" w="lg" len="med"/>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6367181"/>
      </p:ext>
    </p:extLst>
  </p:cSld>
  <p:clrMapOvr>
    <a:masterClrMapping/>
  </p:clrMapOvr>
  <p:transition>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5" name="Title 4"/>
          <p:cNvSpPr>
            <a:spLocks noGrp="1"/>
          </p:cNvSpPr>
          <p:nvPr>
            <p:ph type="title"/>
          </p:nvPr>
        </p:nvSpPr>
        <p:spPr>
          <a:xfrm>
            <a:off x="917028" y="120652"/>
            <a:ext cx="10515600" cy="1350796"/>
          </a:xfrm>
        </p:spPr>
        <p:txBody>
          <a:bodyPr>
            <a:normAutofit/>
          </a:bodyPr>
          <a:lstStyle/>
          <a:p>
            <a:pPr algn="ctr"/>
            <a:r>
              <a:rPr lang="en-US" sz="3600" dirty="0" smtClean="0">
                <a:solidFill>
                  <a:schemeClr val="bg1">
                    <a:lumMod val="65000"/>
                  </a:schemeClr>
                </a:solidFill>
              </a:rPr>
              <a:t>EM Assessment Multiple Times/Term, Performance is rated.</a:t>
            </a:r>
            <a:endParaRPr lang="en-US" sz="3600"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830317" y="1282589"/>
            <a:ext cx="9858704" cy="4703054"/>
          </a:xfrm>
          <a:prstGeom prst="rect">
            <a:avLst/>
          </a:prstGeom>
        </p:spPr>
      </p:pic>
      <p:sp>
        <p:nvSpPr>
          <p:cNvPr id="7" name="TextBox 6"/>
          <p:cNvSpPr txBox="1"/>
          <p:nvPr/>
        </p:nvSpPr>
        <p:spPr>
          <a:xfrm>
            <a:off x="9771320" y="1542629"/>
            <a:ext cx="2246037" cy="1631216"/>
          </a:xfrm>
          <a:prstGeom prst="rect">
            <a:avLst/>
          </a:prstGeom>
          <a:solidFill>
            <a:schemeClr val="accent2"/>
          </a:solidFill>
        </p:spPr>
        <p:txBody>
          <a:bodyPr wrap="square" rtlCol="0">
            <a:spAutoFit/>
          </a:bodyPr>
          <a:lstStyle/>
          <a:p>
            <a:r>
              <a:rPr lang="en-US" sz="2000" dirty="0" smtClean="0">
                <a:solidFill>
                  <a:srgbClr val="8C1D40"/>
                </a:solidFill>
                <a:latin typeface="Arial" panose="020B0604020202020204" pitchFamily="34" charset="0"/>
                <a:cs typeface="Arial" panose="020B0604020202020204" pitchFamily="34" charset="0"/>
              </a:rPr>
              <a:t>Each of 46 student scores is listed, along with semester average on this indicator.</a:t>
            </a:r>
          </a:p>
        </p:txBody>
      </p:sp>
      <p:sp>
        <p:nvSpPr>
          <p:cNvPr id="8" name="TextBox 7"/>
          <p:cNvSpPr txBox="1"/>
          <p:nvPr/>
        </p:nvSpPr>
        <p:spPr>
          <a:xfrm>
            <a:off x="9819137" y="3502279"/>
            <a:ext cx="2246037" cy="2554545"/>
          </a:xfrm>
          <a:prstGeom prst="rect">
            <a:avLst/>
          </a:prstGeom>
          <a:solidFill>
            <a:schemeClr val="accent2"/>
          </a:solidFill>
        </p:spPr>
        <p:txBody>
          <a:bodyPr wrap="square" rtlCol="0">
            <a:spAutoFit/>
          </a:bodyPr>
          <a:lstStyle/>
          <a:p>
            <a:r>
              <a:rPr lang="en-US" sz="2000" dirty="0" smtClean="0">
                <a:solidFill>
                  <a:srgbClr val="8C1D40"/>
                </a:solidFill>
                <a:latin typeface="Arial" panose="020B0604020202020204" pitchFamily="34" charset="0"/>
                <a:cs typeface="Arial" panose="020B0604020202020204" pitchFamily="34" charset="0"/>
              </a:rPr>
              <a:t>The software tool that makes this grading efficient and automated will be rolled out to all FSE EM faculty in Fall 2020.</a:t>
            </a:r>
          </a:p>
        </p:txBody>
      </p:sp>
    </p:spTree>
    <p:extLst>
      <p:ext uri="{BB962C8B-B14F-4D97-AF65-F5344CB8AC3E}">
        <p14:creationId xmlns:p14="http://schemas.microsoft.com/office/powerpoint/2010/main" val="2705570968"/>
      </p:ext>
    </p:extLst>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25" y="206010"/>
            <a:ext cx="10515600" cy="1158875"/>
          </a:xfrm>
        </p:spPr>
        <p:txBody>
          <a:bodyPr>
            <a:normAutofit/>
          </a:bodyPr>
          <a:lstStyle/>
          <a:p>
            <a:pPr algn="ctr"/>
            <a:r>
              <a:rPr lang="en-US" sz="4000" b="1" dirty="0" smtClean="0">
                <a:latin typeface="Arial Rounded MT Bold" panose="020F0704030504030204" pitchFamily="34" charset="0"/>
              </a:rPr>
              <a:t>EM Robust: Example #4</a:t>
            </a:r>
            <a:endParaRPr lang="en-US" sz="4000" b="1" dirty="0">
              <a:latin typeface="Arial Rounded MT Bold" panose="020F0704030504030204" pitchFamily="34" charset="0"/>
            </a:endParaRPr>
          </a:p>
        </p:txBody>
      </p:sp>
      <p:sp>
        <p:nvSpPr>
          <p:cNvPr id="4" name="Content Placeholder 2"/>
          <p:cNvSpPr txBox="1">
            <a:spLocks/>
          </p:cNvSpPr>
          <p:nvPr/>
        </p:nvSpPr>
        <p:spPr>
          <a:xfrm>
            <a:off x="917028" y="3657724"/>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3" name="Rectangle 2"/>
          <p:cNvSpPr/>
          <p:nvPr/>
        </p:nvSpPr>
        <p:spPr>
          <a:xfrm>
            <a:off x="470460" y="3063346"/>
            <a:ext cx="11408735" cy="2954655"/>
          </a:xfrm>
          <a:prstGeom prst="rect">
            <a:avLst/>
          </a:prstGeom>
          <a:ln>
            <a:solidFill>
              <a:srgbClr val="8C1D40"/>
            </a:solidFill>
          </a:ln>
        </p:spPr>
        <p:txBody>
          <a:bodyPr wrap="square">
            <a:spAutoFit/>
          </a:bodyPr>
          <a:lstStyle/>
          <a:p>
            <a:r>
              <a:rPr lang="en-US" sz="2800" dirty="0" smtClean="0"/>
              <a:t>Assignment deliverables are assessed using EM@FSE indicators and they are assessed one at a time.  But indicators are translated into assignment-specific criteria and connection to actual indicators might not be obvious to students.  </a:t>
            </a:r>
          </a:p>
          <a:p>
            <a:endParaRPr lang="en-US" dirty="0"/>
          </a:p>
          <a:p>
            <a:r>
              <a:rPr lang="en-US" sz="2800" dirty="0" smtClean="0"/>
              <a:t>In order to be a best practice, 1) the reworded indicator must clearly align with the EM@FSE indicator, AND  2) the EM@FSE indicator must be explicitly identified to students (i.e. </a:t>
            </a:r>
            <a:r>
              <a:rPr lang="en-US" sz="2800" i="1" dirty="0" err="1" smtClean="0">
                <a:hlinkClick r:id="rId2"/>
              </a:rPr>
              <a:t>EM@FSE.h</a:t>
            </a:r>
            <a:r>
              <a:rPr lang="en-US" sz="2800" dirty="0" smtClean="0"/>
              <a:t>)</a:t>
            </a:r>
          </a:p>
        </p:txBody>
      </p:sp>
      <p:sp>
        <p:nvSpPr>
          <p:cNvPr id="5" name="Content Placeholder 2"/>
          <p:cNvSpPr txBox="1">
            <a:spLocks/>
          </p:cNvSpPr>
          <p:nvPr/>
        </p:nvSpPr>
        <p:spPr>
          <a:xfrm>
            <a:off x="2615608" y="1135301"/>
            <a:ext cx="6868633" cy="164792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smtClean="0"/>
              <a:t>By Dr. Darryl Morrell</a:t>
            </a:r>
          </a:p>
          <a:p>
            <a:pPr marL="0" indent="0" algn="ctr">
              <a:lnSpc>
                <a:spcPct val="100000"/>
              </a:lnSpc>
              <a:buFont typeface="Arial" panose="020B0604020202020204" pitchFamily="34" charset="0"/>
              <a:buNone/>
            </a:pPr>
            <a:r>
              <a:rPr lang="en-US" sz="2400" dirty="0" smtClean="0"/>
              <a:t> EGR 401, Professional Design Project I</a:t>
            </a:r>
          </a:p>
          <a:p>
            <a:pPr marL="0" indent="0" algn="ctr">
              <a:lnSpc>
                <a:spcPct val="100000"/>
              </a:lnSpc>
              <a:buFont typeface="Arial" panose="020B0604020202020204" pitchFamily="34" charset="0"/>
              <a:buNone/>
            </a:pPr>
            <a:r>
              <a:rPr lang="en-US" sz="2400" dirty="0" smtClean="0"/>
              <a:t>Aerospace Engineering</a:t>
            </a:r>
          </a:p>
          <a:p>
            <a:pPr marL="0" indent="0" algn="ctr">
              <a:lnSpc>
                <a:spcPct val="100000"/>
              </a:lnSpc>
              <a:buFont typeface="Arial" panose="020B0604020202020204" pitchFamily="34" charset="0"/>
              <a:buNone/>
            </a:pPr>
            <a:r>
              <a:rPr lang="en-US" sz="2400" dirty="0" smtClean="0"/>
              <a:t>TPS</a:t>
            </a:r>
            <a:endParaRPr lang="en-US" sz="2400" dirty="0"/>
          </a:p>
        </p:txBody>
      </p:sp>
    </p:spTree>
    <p:extLst>
      <p:ext uri="{BB962C8B-B14F-4D97-AF65-F5344CB8AC3E}">
        <p14:creationId xmlns:p14="http://schemas.microsoft.com/office/powerpoint/2010/main" val="880242995"/>
      </p:ext>
    </p:extLst>
  </p:cSld>
  <p:clrMapOvr>
    <a:masterClrMapping/>
  </p:clrMapOvr>
  <p:transition>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49" y="213364"/>
            <a:ext cx="10515600" cy="276006"/>
          </a:xfrm>
        </p:spPr>
        <p:txBody>
          <a:bodyPr>
            <a:noAutofit/>
          </a:bodyPr>
          <a:lstStyle/>
          <a:p>
            <a:pPr algn="ctr"/>
            <a:r>
              <a:rPr lang="en-US" sz="3200" b="1" dirty="0" smtClean="0">
                <a:latin typeface="Arial Rounded MT Bold" panose="020F0704030504030204" pitchFamily="34" charset="0"/>
              </a:rPr>
              <a:t>EM </a:t>
            </a:r>
            <a:r>
              <a:rPr lang="en-US" sz="3200" dirty="0" smtClean="0">
                <a:latin typeface="Arial Rounded MT Bold" panose="020F0704030504030204" pitchFamily="34" charset="0"/>
              </a:rPr>
              <a:t>Robust</a:t>
            </a:r>
            <a:r>
              <a:rPr lang="en-US" sz="3200" b="1" dirty="0" smtClean="0">
                <a:latin typeface="Arial Rounded MT Bold" panose="020F0704030504030204" pitchFamily="34" charset="0"/>
              </a:rPr>
              <a:t>: Example# 4</a:t>
            </a:r>
            <a:endParaRPr lang="en-US" sz="3200" b="1" dirty="0">
              <a:latin typeface="Arial Rounded MT Bold" panose="020F0704030504030204" pitchFamily="34" charset="0"/>
            </a:endParaRPr>
          </a:p>
        </p:txBody>
      </p:sp>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pic>
        <p:nvPicPr>
          <p:cNvPr id="5" name="Picture 4"/>
          <p:cNvPicPr>
            <a:picLocks noChangeAspect="1"/>
          </p:cNvPicPr>
          <p:nvPr/>
        </p:nvPicPr>
        <p:blipFill>
          <a:blip r:embed="rId2"/>
          <a:stretch>
            <a:fillRect/>
          </a:stretch>
        </p:blipFill>
        <p:spPr>
          <a:xfrm>
            <a:off x="220717" y="609601"/>
            <a:ext cx="11887200" cy="6096000"/>
          </a:xfrm>
          <a:prstGeom prst="rect">
            <a:avLst/>
          </a:prstGeom>
        </p:spPr>
      </p:pic>
    </p:spTree>
    <p:extLst>
      <p:ext uri="{BB962C8B-B14F-4D97-AF65-F5344CB8AC3E}">
        <p14:creationId xmlns:p14="http://schemas.microsoft.com/office/powerpoint/2010/main" val="4081461136"/>
      </p:ext>
    </p:extLst>
  </p:cSld>
  <p:clrMapOvr>
    <a:masterClrMapping/>
  </p:clrMapOvr>
  <p:transition>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5422" y="297062"/>
            <a:ext cx="10279116" cy="5859189"/>
          </a:xfrm>
          <a:prstGeom prst="rect">
            <a:avLst/>
          </a:prstGeom>
        </p:spPr>
      </p:pic>
      <p:sp>
        <p:nvSpPr>
          <p:cNvPr id="2" name="TextBox 1"/>
          <p:cNvSpPr txBox="1"/>
          <p:nvPr/>
        </p:nvSpPr>
        <p:spPr>
          <a:xfrm>
            <a:off x="1063256" y="148856"/>
            <a:ext cx="9718158" cy="1692771"/>
          </a:xfrm>
          <a:prstGeom prst="rect">
            <a:avLst/>
          </a:prstGeom>
          <a:solidFill>
            <a:schemeClr val="bg1"/>
          </a:solidFill>
          <a:ln>
            <a:solidFill>
              <a:schemeClr val="accent1"/>
            </a:solidFill>
          </a:ln>
        </p:spPr>
        <p:txBody>
          <a:bodyPr wrap="square" rtlCol="0">
            <a:spAutoFit/>
          </a:bodyPr>
          <a:lstStyle/>
          <a:p>
            <a:pPr algn="ctr"/>
            <a:r>
              <a:rPr lang="en-US" sz="2400" dirty="0" smtClean="0">
                <a:solidFill>
                  <a:srgbClr val="8C1D40"/>
                </a:solidFill>
                <a:latin typeface="Arial" panose="020B0604020202020204" pitchFamily="34" charset="0"/>
                <a:cs typeface="Arial" panose="020B0604020202020204" pitchFamily="34" charset="0"/>
              </a:rPr>
              <a:t>The EM@FSE Framework integrates Entrepreneurial Mindset as a vital outcome of students’ degree programs.</a:t>
            </a:r>
          </a:p>
          <a:p>
            <a:pPr algn="ctr"/>
            <a:endParaRPr lang="en-US" sz="2400" b="1" dirty="0">
              <a:solidFill>
                <a:srgbClr val="8C1D40"/>
              </a:solidFill>
              <a:latin typeface="Arial" panose="020B0604020202020204" pitchFamily="34" charset="0"/>
              <a:cs typeface="Arial" panose="020B0604020202020204" pitchFamily="34" charset="0"/>
            </a:endParaRPr>
          </a:p>
          <a:p>
            <a:pPr algn="ctr"/>
            <a:r>
              <a:rPr lang="en-US" sz="3200" b="1" dirty="0" smtClean="0">
                <a:solidFill>
                  <a:srgbClr val="8C1D40"/>
                </a:solidFill>
                <a:latin typeface="Arial" panose="020B0604020202020204" pitchFamily="34" charset="0"/>
                <a:cs typeface="Arial" panose="020B0604020202020204" pitchFamily="34" charset="0"/>
              </a:rPr>
              <a:t>THE EM@FSE FRAMEWORK</a:t>
            </a:r>
          </a:p>
        </p:txBody>
      </p:sp>
    </p:spTree>
    <p:extLst>
      <p:ext uri="{BB962C8B-B14F-4D97-AF65-F5344CB8AC3E}">
        <p14:creationId xmlns:p14="http://schemas.microsoft.com/office/powerpoint/2010/main" val="3354618114"/>
      </p:ext>
    </p:extLst>
  </p:cSld>
  <p:clrMapOvr>
    <a:masterClrMapping/>
  </p:clrMapOvr>
  <p:transition>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80"/>
          <p:cNvSpPr txBox="1">
            <a:spLocks noGrp="1"/>
          </p:cNvSpPr>
          <p:nvPr>
            <p:ph type="title"/>
          </p:nvPr>
        </p:nvSpPr>
        <p:spPr>
          <a:xfrm>
            <a:off x="247800" y="0"/>
            <a:ext cx="11140400" cy="1441860"/>
          </a:xfrm>
          <a:prstGeom prst="rect">
            <a:avLst/>
          </a:prstGeom>
          <a:noFill/>
          <a:ln>
            <a:noFill/>
          </a:ln>
        </p:spPr>
        <p:txBody>
          <a:bodyPr spcFirstLastPara="1" vert="horz" wrap="square" lIns="121900" tIns="60933" rIns="121900" bIns="60933" rtlCol="0" anchor="b" anchorCtr="0">
            <a:noAutofit/>
          </a:bodyPr>
          <a:lstStyle/>
          <a:p>
            <a:pPr algn="ctr">
              <a:spcBef>
                <a:spcPts val="0"/>
              </a:spcBef>
              <a:buClr>
                <a:schemeClr val="dk2"/>
              </a:buClr>
              <a:buSzPts val="3600"/>
            </a:pPr>
            <a:r>
              <a:rPr lang="en" sz="4667" dirty="0" smtClean="0">
                <a:solidFill>
                  <a:srgbClr val="8C1D40"/>
                </a:solidFill>
                <a:latin typeface="Arial"/>
                <a:ea typeface="Arial"/>
                <a:cs typeface="Arial"/>
                <a:sym typeface="Arial"/>
              </a:rPr>
              <a:t>Bonus Material: Six </a:t>
            </a:r>
            <a:r>
              <a:rPr lang="en" sz="4667" dirty="0">
                <a:solidFill>
                  <a:srgbClr val="8C1D40"/>
                </a:solidFill>
                <a:latin typeface="Arial"/>
                <a:ea typeface="Arial"/>
                <a:cs typeface="Arial"/>
                <a:sym typeface="Arial"/>
              </a:rPr>
              <a:t>Qualities of Effective Assessment</a:t>
            </a:r>
            <a:endParaRPr sz="4667" dirty="0">
              <a:solidFill>
                <a:srgbClr val="8C1D40"/>
              </a:solidFill>
            </a:endParaRPr>
          </a:p>
        </p:txBody>
      </p:sp>
      <p:sp>
        <p:nvSpPr>
          <p:cNvPr id="360" name="Google Shape;360;p80"/>
          <p:cNvSpPr txBox="1"/>
          <p:nvPr/>
        </p:nvSpPr>
        <p:spPr>
          <a:xfrm>
            <a:off x="90144" y="1441860"/>
            <a:ext cx="11792000" cy="4627664"/>
          </a:xfrm>
          <a:prstGeom prst="rect">
            <a:avLst/>
          </a:prstGeom>
          <a:noFill/>
          <a:ln>
            <a:noFill/>
          </a:ln>
        </p:spPr>
        <p:txBody>
          <a:bodyPr spcFirstLastPara="1" wrap="square" lIns="121900" tIns="60933" rIns="121900" bIns="60933" anchor="t" anchorCtr="0">
            <a:noAutofit/>
          </a:bodyPr>
          <a:lstStyle/>
          <a:p>
            <a:pPr marL="761981" indent="-660383">
              <a:lnSpc>
                <a:spcPct val="120000"/>
              </a:lnSpc>
              <a:buClr>
                <a:schemeClr val="dk1"/>
              </a:buClr>
              <a:buSzPts val="2400"/>
              <a:buFont typeface="Questrial"/>
              <a:buAutoNum type="arabicPeriod"/>
            </a:pPr>
            <a:r>
              <a:rPr lang="en" sz="2800" dirty="0" smtClean="0">
                <a:solidFill>
                  <a:schemeClr val="dk1"/>
                </a:solidFill>
                <a:latin typeface="Questrial"/>
                <a:ea typeface="Questrial"/>
                <a:cs typeface="Questrial"/>
                <a:sym typeface="Questrial"/>
              </a:rPr>
              <a:t>Meaningful—Learning Objectives are relevant and valuable relative to the goals of the course.</a:t>
            </a:r>
          </a:p>
          <a:p>
            <a:pPr marL="761981" indent="-660383">
              <a:lnSpc>
                <a:spcPct val="120000"/>
              </a:lnSpc>
              <a:buClr>
                <a:schemeClr val="dk1"/>
              </a:buClr>
              <a:buSzPts val="2400"/>
              <a:buFont typeface="Questrial"/>
              <a:buAutoNum type="arabicPeriod"/>
            </a:pPr>
            <a:r>
              <a:rPr lang="en" sz="2800" dirty="0" smtClean="0">
                <a:solidFill>
                  <a:schemeClr val="dk1"/>
                </a:solidFill>
                <a:latin typeface="Questrial"/>
                <a:ea typeface="Questrial"/>
                <a:cs typeface="Questrial"/>
                <a:sym typeface="Questrial"/>
              </a:rPr>
              <a:t>Valid/Fair—you assess Learning Objectives, which you have taught.</a:t>
            </a:r>
          </a:p>
          <a:p>
            <a:pPr marL="761981" indent="-660383">
              <a:lnSpc>
                <a:spcPct val="120000"/>
              </a:lnSpc>
              <a:buClr>
                <a:schemeClr val="dk1"/>
              </a:buClr>
              <a:buSzPts val="2400"/>
              <a:buFont typeface="Questrial"/>
              <a:buAutoNum type="arabicPeriod"/>
            </a:pPr>
            <a:r>
              <a:rPr lang="en" sz="2800" dirty="0" smtClean="0">
                <a:solidFill>
                  <a:schemeClr val="dk1"/>
                </a:solidFill>
                <a:latin typeface="Questrial"/>
                <a:ea typeface="Questrial"/>
                <a:cs typeface="Questrial"/>
                <a:sym typeface="Questrial"/>
              </a:rPr>
              <a:t>Reliable-</a:t>
            </a:r>
            <a:r>
              <a:rPr lang="en" sz="2800" dirty="0">
                <a:solidFill>
                  <a:schemeClr val="dk1"/>
                </a:solidFill>
                <a:latin typeface="Questrial"/>
                <a:ea typeface="Questrial"/>
                <a:cs typeface="Questrial"/>
                <a:sym typeface="Questrial"/>
              </a:rPr>
              <a:t>-you (and your graders) apply the same criteria in assessing every student’s exam/deliverable.</a:t>
            </a:r>
            <a:endParaRPr sz="2800" dirty="0">
              <a:solidFill>
                <a:schemeClr val="dk1"/>
              </a:solidFill>
              <a:latin typeface="Questrial"/>
              <a:ea typeface="Questrial"/>
              <a:cs typeface="Questrial"/>
              <a:sym typeface="Questrial"/>
            </a:endParaRPr>
          </a:p>
          <a:p>
            <a:pPr marL="761981" indent="-660383">
              <a:lnSpc>
                <a:spcPct val="120000"/>
              </a:lnSpc>
              <a:buClr>
                <a:schemeClr val="dk1"/>
              </a:buClr>
              <a:buSzPts val="2400"/>
              <a:buFont typeface="Questrial"/>
              <a:buAutoNum type="arabicPeriod"/>
            </a:pPr>
            <a:r>
              <a:rPr lang="en" sz="2800" dirty="0">
                <a:solidFill>
                  <a:schemeClr val="dk1"/>
                </a:solidFill>
                <a:latin typeface="Questrial"/>
                <a:ea typeface="Questrial"/>
                <a:cs typeface="Questrial"/>
                <a:sym typeface="Questrial"/>
              </a:rPr>
              <a:t>Efficient--grading doesn’t take excessive time or energy. </a:t>
            </a:r>
            <a:endParaRPr sz="2800" dirty="0">
              <a:solidFill>
                <a:schemeClr val="dk1"/>
              </a:solidFill>
              <a:latin typeface="Questrial"/>
              <a:ea typeface="Questrial"/>
              <a:cs typeface="Questrial"/>
              <a:sym typeface="Questrial"/>
            </a:endParaRPr>
          </a:p>
          <a:p>
            <a:pPr marL="761981" indent="-660383">
              <a:lnSpc>
                <a:spcPct val="120000"/>
              </a:lnSpc>
              <a:buClr>
                <a:schemeClr val="dk1"/>
              </a:buClr>
              <a:buSzPts val="2400"/>
              <a:buFont typeface="Questrial"/>
              <a:buAutoNum type="arabicPeriod"/>
            </a:pPr>
            <a:r>
              <a:rPr lang="en" sz="2800" dirty="0">
                <a:solidFill>
                  <a:schemeClr val="dk1"/>
                </a:solidFill>
                <a:latin typeface="Questrial"/>
                <a:ea typeface="Questrial"/>
                <a:cs typeface="Questrial"/>
                <a:sym typeface="Questrial"/>
              </a:rPr>
              <a:t>Feedback is </a:t>
            </a:r>
            <a:r>
              <a:rPr lang="en" sz="2800" u="sng" dirty="0">
                <a:solidFill>
                  <a:schemeClr val="dk1"/>
                </a:solidFill>
                <a:latin typeface="Questrial"/>
                <a:ea typeface="Questrial"/>
                <a:cs typeface="Questrial"/>
                <a:sym typeface="Questrial"/>
              </a:rPr>
              <a:t>speedy </a:t>
            </a:r>
            <a:r>
              <a:rPr lang="en" sz="2800" dirty="0">
                <a:solidFill>
                  <a:schemeClr val="dk1"/>
                </a:solidFill>
                <a:latin typeface="Questrial"/>
                <a:ea typeface="Questrial"/>
                <a:cs typeface="Questrial"/>
                <a:sym typeface="Questrial"/>
              </a:rPr>
              <a:t>and </a:t>
            </a:r>
            <a:r>
              <a:rPr lang="en" sz="2800" u="sng" dirty="0">
                <a:solidFill>
                  <a:schemeClr val="dk1"/>
                </a:solidFill>
                <a:latin typeface="Questrial"/>
                <a:ea typeface="Questrial"/>
                <a:cs typeface="Questrial"/>
                <a:sym typeface="Questrial"/>
              </a:rPr>
              <a:t>actionable</a:t>
            </a:r>
            <a:r>
              <a:rPr lang="en" sz="2800" dirty="0">
                <a:solidFill>
                  <a:schemeClr val="dk1"/>
                </a:solidFill>
                <a:latin typeface="Questrial"/>
                <a:ea typeface="Questrial"/>
                <a:cs typeface="Questrial"/>
                <a:sym typeface="Questrial"/>
              </a:rPr>
              <a:t>.</a:t>
            </a:r>
            <a:endParaRPr sz="2800" dirty="0">
              <a:solidFill>
                <a:schemeClr val="dk1"/>
              </a:solidFill>
              <a:latin typeface="Questrial"/>
              <a:ea typeface="Questrial"/>
              <a:cs typeface="Questrial"/>
              <a:sym typeface="Questrial"/>
            </a:endParaRPr>
          </a:p>
          <a:p>
            <a:pPr marL="761981" indent="-660383">
              <a:lnSpc>
                <a:spcPct val="120000"/>
              </a:lnSpc>
              <a:buClr>
                <a:schemeClr val="dk1"/>
              </a:buClr>
              <a:buSzPts val="2400"/>
              <a:buFont typeface="Questrial"/>
              <a:buAutoNum type="arabicPeriod"/>
            </a:pPr>
            <a:r>
              <a:rPr lang="en" sz="2800" dirty="0">
                <a:solidFill>
                  <a:schemeClr val="dk1"/>
                </a:solidFill>
                <a:latin typeface="Questrial"/>
                <a:ea typeface="Questrial"/>
                <a:cs typeface="Questrial"/>
                <a:sym typeface="Questrial"/>
              </a:rPr>
              <a:t>The assessment experience provides students an opportunity to grow.</a:t>
            </a:r>
            <a:endParaRPr sz="280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755070512"/>
      </p:ext>
    </p:extLst>
  </p:cSld>
  <p:clrMapOvr>
    <a:masterClrMapping/>
  </p:clrMapOvr>
  <p:transition>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53" y="173700"/>
            <a:ext cx="8691500" cy="4034796"/>
          </a:xfrm>
        </p:spPr>
        <p:txBody>
          <a:bodyPr>
            <a:noAutofit/>
          </a:bodyPr>
          <a:lstStyle/>
          <a:p>
            <a:pPr algn="just"/>
            <a:r>
              <a:rPr lang="en-US" sz="2400" b="0" dirty="0" smtClean="0">
                <a:latin typeface="Calibri Light" panose="020F0302020204030204" pitchFamily="34" charset="0"/>
                <a:cs typeface="Calibri Light" panose="020F0302020204030204" pitchFamily="34" charset="0"/>
              </a:rPr>
              <a:t>FSE promotes robust classroom assessment of Entrepreneurial Mindset. </a:t>
            </a:r>
            <a:r>
              <a:rPr lang="en-US" sz="2400" b="0" dirty="0">
                <a:latin typeface="Calibri Light" panose="020F0302020204030204" pitchFamily="34" charset="0"/>
                <a:cs typeface="Calibri Light" panose="020F0302020204030204" pitchFamily="34" charset="0"/>
              </a:rPr>
              <a:t>The </a:t>
            </a:r>
            <a:r>
              <a:rPr lang="en-US" sz="2400" b="0" dirty="0" smtClean="0">
                <a:latin typeface="Calibri Light" panose="020F0302020204030204" pitchFamily="34" charset="0"/>
                <a:cs typeface="Calibri Light" panose="020F0302020204030204" pitchFamily="34" charset="0"/>
              </a:rPr>
              <a:t>6 </a:t>
            </a:r>
            <a:r>
              <a:rPr lang="en-US" sz="2400" b="0" dirty="0">
                <a:latin typeface="Calibri Light" panose="020F0302020204030204" pitchFamily="34" charset="0"/>
                <a:cs typeface="Calibri Light" panose="020F0302020204030204" pitchFamily="34" charset="0"/>
              </a:rPr>
              <a:t>Best Practice strategies listed in this presentation promote effective EM assessment. The </a:t>
            </a:r>
            <a:r>
              <a:rPr lang="en-US" sz="2400" b="0" dirty="0" smtClean="0">
                <a:latin typeface="Calibri Light" panose="020F0302020204030204" pitchFamily="34" charset="0"/>
                <a:cs typeface="Calibri Light" panose="020F0302020204030204" pitchFamily="34" charset="0"/>
              </a:rPr>
              <a:t>4 examples reflect strategies that several FSE faculty are using to instill and reinforce EM. These assessment strategies are not difficult to implement.  And, we are still learning.  New approaches emerge as we continue working together.  If you have an assessment that meets the </a:t>
            </a:r>
            <a:r>
              <a:rPr lang="en-US" sz="2400" b="0" dirty="0" smtClean="0">
                <a:latin typeface="Calibri Light" panose="020F0302020204030204" pitchFamily="34" charset="0"/>
                <a:cs typeface="Calibri Light" panose="020F0302020204030204" pitchFamily="34" charset="0"/>
              </a:rPr>
              <a:t>6 </a:t>
            </a:r>
            <a:r>
              <a:rPr lang="en-US" sz="2400" b="0" dirty="0" smtClean="0">
                <a:latin typeface="Calibri Light" panose="020F0302020204030204" pitchFamily="34" charset="0"/>
                <a:cs typeface="Calibri Light" panose="020F0302020204030204" pitchFamily="34" charset="0"/>
              </a:rPr>
              <a:t>Best Practices, please let me know so others can benefit.  If you have new ideas for EM assessment, please share!  Thank you for your efforts, insights, and support of the EM initiative at Fulton Schools of Engineering. </a:t>
            </a:r>
            <a:endParaRPr lang="en-US" sz="2400" b="0" dirty="0">
              <a:latin typeface="Calibri Light" panose="020F0302020204030204" pitchFamily="34" charset="0"/>
              <a:cs typeface="Calibri Light" panose="020F0302020204030204" pitchFamily="34" charset="0"/>
            </a:endParaRPr>
          </a:p>
        </p:txBody>
      </p:sp>
      <p:sp>
        <p:nvSpPr>
          <p:cNvPr id="4" name="Text Placeholder 3"/>
          <p:cNvSpPr>
            <a:spLocks noGrp="1"/>
          </p:cNvSpPr>
          <p:nvPr>
            <p:ph type="body" sz="half" idx="2"/>
          </p:nvPr>
        </p:nvSpPr>
        <p:spPr>
          <a:xfrm>
            <a:off x="388703" y="4476984"/>
            <a:ext cx="6947761" cy="1828123"/>
          </a:xfrm>
        </p:spPr>
        <p:txBody>
          <a:bodyPr>
            <a:noAutofit/>
          </a:bodyPr>
          <a:lstStyle/>
          <a:p>
            <a:pPr algn="just"/>
            <a:r>
              <a:rPr lang="en-US" sz="2400" dirty="0" smtClean="0">
                <a:latin typeface="Calibri Light" panose="020F0302020204030204" pitchFamily="34" charset="0"/>
                <a:cs typeface="Calibri Light" panose="020F0302020204030204" pitchFamily="34" charset="0"/>
              </a:rPr>
              <a:t>The Kern Grant Leadership Team will continue offering support and resources to promote curiosity, make connections, and add value to your teaching and learning.  </a:t>
            </a:r>
          </a:p>
        </p:txBody>
      </p:sp>
      <p:sp>
        <p:nvSpPr>
          <p:cNvPr id="10" name="TextBox 9"/>
          <p:cNvSpPr txBox="1"/>
          <p:nvPr/>
        </p:nvSpPr>
        <p:spPr>
          <a:xfrm>
            <a:off x="7913458" y="4393317"/>
            <a:ext cx="4206240" cy="1200329"/>
          </a:xfrm>
          <a:prstGeom prst="rect">
            <a:avLst/>
          </a:prstGeom>
          <a:noFill/>
        </p:spPr>
        <p:txBody>
          <a:bodyPr wrap="square" rtlCol="0">
            <a:spAutoFit/>
          </a:bodyPr>
          <a:lstStyle/>
          <a:p>
            <a:r>
              <a:rPr lang="en-US" dirty="0" smtClean="0"/>
              <a:t>Gary Lichtenstein, </a:t>
            </a:r>
            <a:r>
              <a:rPr lang="en-US" dirty="0" err="1" smtClean="0"/>
              <a:t>Ed.D</a:t>
            </a:r>
            <a:r>
              <a:rPr lang="en-US" dirty="0" smtClean="0"/>
              <a:t>.</a:t>
            </a:r>
          </a:p>
          <a:p>
            <a:r>
              <a:rPr lang="en-US" dirty="0" smtClean="0"/>
              <a:t>Director of EM@FSE Program Effectiveness</a:t>
            </a:r>
          </a:p>
          <a:p>
            <a:r>
              <a:rPr lang="en-US" dirty="0" smtClean="0"/>
              <a:t>Ira A. Fulton Schools of Engineering</a:t>
            </a:r>
            <a:endParaRPr lang="en-US" dirty="0"/>
          </a:p>
          <a:p>
            <a:r>
              <a:rPr lang="en-US" dirty="0" smtClean="0"/>
              <a:t>Email: </a:t>
            </a:r>
            <a:r>
              <a:rPr lang="en-US" dirty="0" smtClean="0">
                <a:solidFill>
                  <a:srgbClr val="0070C0"/>
                </a:solidFill>
              </a:rPr>
              <a:t>gary.lichtenstein@asu.edu</a:t>
            </a:r>
            <a:endParaRPr lang="en-US" dirty="0">
              <a:solidFill>
                <a:srgbClr val="0070C0"/>
              </a:solidFill>
            </a:endParaRPr>
          </a:p>
        </p:txBody>
      </p:sp>
      <p:pic>
        <p:nvPicPr>
          <p:cNvPr id="11" name="Picture 10"/>
          <p:cNvPicPr>
            <a:picLocks noChangeAspect="1"/>
          </p:cNvPicPr>
          <p:nvPr/>
        </p:nvPicPr>
        <p:blipFill>
          <a:blip r:embed="rId2"/>
          <a:stretch>
            <a:fillRect/>
          </a:stretch>
        </p:blipFill>
        <p:spPr>
          <a:xfrm>
            <a:off x="9120203" y="340243"/>
            <a:ext cx="2915853" cy="3572538"/>
          </a:xfrm>
          <a:prstGeom prst="rect">
            <a:avLst/>
          </a:prstGeom>
        </p:spPr>
      </p:pic>
      <p:sp>
        <p:nvSpPr>
          <p:cNvPr id="3" name="TextBox 2"/>
          <p:cNvSpPr txBox="1"/>
          <p:nvPr/>
        </p:nvSpPr>
        <p:spPr>
          <a:xfrm>
            <a:off x="9813851" y="6142565"/>
            <a:ext cx="1350335" cy="707886"/>
          </a:xfrm>
          <a:prstGeom prst="rect">
            <a:avLst/>
          </a:prstGeom>
          <a:solidFill>
            <a:schemeClr val="bg1"/>
          </a:solidFill>
        </p:spPr>
        <p:txBody>
          <a:bodyPr wrap="square" rtlCol="0">
            <a:spAutoFit/>
          </a:bodyPr>
          <a:lstStyle/>
          <a:p>
            <a:endParaRPr lang="en-US" sz="4000" dirty="0" smtClean="0">
              <a:solidFill>
                <a:schemeClr val="bg1"/>
              </a:solidFill>
              <a:latin typeface="Arial" panose="020B0604020202020204" pitchFamily="34" charset="0"/>
              <a:cs typeface="Arial" panose="020B0604020202020204" pitchFamily="34" charset="0"/>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7806424" y="5662029"/>
            <a:ext cx="3453455" cy="961071"/>
          </a:xfrm>
          <a:prstGeom prst="rect">
            <a:avLst/>
          </a:prstGeom>
          <a:noFill/>
          <a:ln>
            <a:noFill/>
          </a:ln>
        </p:spPr>
      </p:pic>
    </p:spTree>
    <p:extLst>
      <p:ext uri="{BB962C8B-B14F-4D97-AF65-F5344CB8AC3E}">
        <p14:creationId xmlns:p14="http://schemas.microsoft.com/office/powerpoint/2010/main" val="4209882256"/>
      </p:ext>
    </p:extLst>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3" y="132849"/>
            <a:ext cx="10915048" cy="6826216"/>
          </a:xfrm>
          <a:prstGeom prst="rect">
            <a:avLst/>
          </a:prstGeom>
        </p:spPr>
      </p:pic>
      <p:sp>
        <p:nvSpPr>
          <p:cNvPr id="5" name="TextBox 4"/>
          <p:cNvSpPr txBox="1"/>
          <p:nvPr/>
        </p:nvSpPr>
        <p:spPr>
          <a:xfrm>
            <a:off x="3962400" y="441434"/>
            <a:ext cx="3794234" cy="523220"/>
          </a:xfrm>
          <a:prstGeom prst="rect">
            <a:avLst/>
          </a:prstGeom>
          <a:solidFill>
            <a:schemeClr val="bg1"/>
          </a:solidFill>
        </p:spPr>
        <p:txBody>
          <a:bodyPr wrap="square" rtlCol="0">
            <a:spAutoFit/>
          </a:bodyPr>
          <a:lstStyle/>
          <a:p>
            <a:pPr algn="ctr"/>
            <a:r>
              <a:rPr lang="en-US" sz="2800" b="1" dirty="0" smtClean="0">
                <a:solidFill>
                  <a:srgbClr val="8C1D40"/>
                </a:solidFill>
              </a:rPr>
              <a:t>EM@FSE Indicators</a:t>
            </a:r>
            <a:endParaRPr lang="en-US" sz="2800" b="1" dirty="0">
              <a:solidFill>
                <a:srgbClr val="8C1D40"/>
              </a:solidFill>
            </a:endParaRPr>
          </a:p>
        </p:txBody>
      </p:sp>
    </p:spTree>
    <p:extLst>
      <p:ext uri="{BB962C8B-B14F-4D97-AF65-F5344CB8AC3E}">
        <p14:creationId xmlns:p14="http://schemas.microsoft.com/office/powerpoint/2010/main" val="122710052"/>
      </p:ext>
    </p:extLst>
  </p:cSld>
  <p:clrMapOvr>
    <a:masterClrMapping/>
  </p:clrMapOvr>
  <p:transition>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028" y="93957"/>
            <a:ext cx="10515600" cy="1399896"/>
          </a:xfrm>
        </p:spPr>
        <p:txBody>
          <a:bodyPr>
            <a:noAutofit/>
          </a:bodyPr>
          <a:lstStyle/>
          <a:p>
            <a:pPr algn="ctr"/>
            <a:r>
              <a:rPr lang="en-US" sz="3600" i="1" dirty="0" smtClean="0">
                <a:solidFill>
                  <a:srgbClr val="8C1D40"/>
                </a:solidFill>
                <a:latin typeface="Arial Rounded MT Bold" panose="020F0704030504030204" pitchFamily="34" charset="0"/>
              </a:rPr>
              <a:t>EM Classroom Assessment </a:t>
            </a:r>
            <a:r>
              <a:rPr lang="en-US" sz="3600" i="1" dirty="0" smtClean="0">
                <a:solidFill>
                  <a:srgbClr val="8C1D40"/>
                </a:solidFill>
                <a:latin typeface="Arial Rounded MT Bold" panose="020F0704030504030204" pitchFamily="34" charset="0"/>
              </a:rPr>
              <a:t>Best Practices </a:t>
            </a:r>
            <a:r>
              <a:rPr lang="en-US" sz="3600" i="1" dirty="0" smtClean="0">
                <a:solidFill>
                  <a:srgbClr val="8C1D40"/>
                </a:solidFill>
                <a:latin typeface="Arial Rounded MT Bold" panose="020F0704030504030204" pitchFamily="34" charset="0"/>
              </a:rPr>
              <a:t>for </a:t>
            </a:r>
            <a:r>
              <a:rPr lang="en-US" sz="4000" i="1" dirty="0" smtClean="0">
                <a:solidFill>
                  <a:srgbClr val="8C1D40"/>
                </a:solidFill>
                <a:latin typeface="Arial Rounded MT Bold" panose="020F0704030504030204" pitchFamily="34" charset="0"/>
              </a:rPr>
              <a:t>Robust EM Assessment</a:t>
            </a:r>
            <a:endParaRPr lang="en-US" sz="4000" i="1" dirty="0">
              <a:latin typeface="Arial Rounded MT Bold" panose="020F0704030504030204" pitchFamily="34" charset="0"/>
            </a:endParaRPr>
          </a:p>
        </p:txBody>
      </p:sp>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graphicFrame>
        <p:nvGraphicFramePr>
          <p:cNvPr id="3" name="Table 2"/>
          <p:cNvGraphicFramePr>
            <a:graphicFrameLocks noGrp="1"/>
          </p:cNvGraphicFramePr>
          <p:nvPr>
            <p:extLst/>
          </p:nvPr>
        </p:nvGraphicFramePr>
        <p:xfrm>
          <a:off x="159488" y="1684261"/>
          <a:ext cx="11908465" cy="5124507"/>
        </p:xfrm>
        <a:graphic>
          <a:graphicData uri="http://schemas.openxmlformats.org/drawingml/2006/table">
            <a:tbl>
              <a:tblPr firstRow="1" bandRow="1">
                <a:tableStyleId>{5C22544A-7EE6-4342-B048-85BDC9FD1C3A}</a:tableStyleId>
              </a:tblPr>
              <a:tblGrid>
                <a:gridCol w="11908465">
                  <a:extLst>
                    <a:ext uri="{9D8B030D-6E8A-4147-A177-3AD203B41FA5}">
                      <a16:colId xmlns:a16="http://schemas.microsoft.com/office/drawing/2014/main" val="699449321"/>
                    </a:ext>
                  </a:extLst>
                </a:gridCol>
              </a:tblGrid>
              <a:tr h="541931">
                <a:tc>
                  <a:txBody>
                    <a:bodyPr/>
                    <a:lstStyle/>
                    <a:p>
                      <a:pPr algn="ctr"/>
                      <a:r>
                        <a:rPr lang="en-US" sz="2400" dirty="0" smtClean="0"/>
                        <a:t>EM@FSE</a:t>
                      </a:r>
                      <a:r>
                        <a:rPr lang="en-US" sz="2400" baseline="0" dirty="0" smtClean="0"/>
                        <a:t> Classroom Assessment Best Practices</a:t>
                      </a:r>
                      <a:endParaRPr lang="en-US" sz="2400" dirty="0"/>
                    </a:p>
                  </a:txBody>
                  <a:tcPr/>
                </a:tc>
                <a:extLst>
                  <a:ext uri="{0D108BD9-81ED-4DB2-BD59-A6C34878D82A}">
                    <a16:rowId xmlns:a16="http://schemas.microsoft.com/office/drawing/2014/main" val="336523094"/>
                  </a:ext>
                </a:extLst>
              </a:tr>
              <a:tr h="505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1. The</a:t>
                      </a:r>
                      <a:r>
                        <a:rPr lang="en-US" sz="2200" baseline="0" dirty="0" smtClean="0">
                          <a:solidFill>
                            <a:schemeClr val="tx1"/>
                          </a:solidFill>
                        </a:rPr>
                        <a:t> assessment requires students to demonstrate curiosity, make connections, and/or create value.</a:t>
                      </a:r>
                      <a:endParaRPr lang="en-US" sz="2200" dirty="0" smtClean="0">
                        <a:solidFill>
                          <a:schemeClr val="tx1"/>
                        </a:solidFill>
                      </a:endParaRPr>
                    </a:p>
                  </a:txBody>
                  <a:tcPr/>
                </a:tc>
                <a:extLst>
                  <a:ext uri="{0D108BD9-81ED-4DB2-BD59-A6C34878D82A}">
                    <a16:rowId xmlns:a16="http://schemas.microsoft.com/office/drawing/2014/main" val="4023302584"/>
                  </a:ext>
                </a:extLst>
              </a:tr>
              <a:tr h="505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2. Assess the EM@FSE 2.0 indicators</a:t>
                      </a:r>
                    </a:p>
                  </a:txBody>
                  <a:tcPr/>
                </a:tc>
                <a:extLst>
                  <a:ext uri="{0D108BD9-81ED-4DB2-BD59-A6C34878D82A}">
                    <a16:rowId xmlns:a16="http://schemas.microsoft.com/office/drawing/2014/main" val="2101456335"/>
                  </a:ext>
                </a:extLst>
              </a:tr>
              <a:tr h="903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3. Assess each indicator</a:t>
                      </a:r>
                      <a:r>
                        <a:rPr lang="en-US" sz="2200" baseline="0" dirty="0" smtClean="0">
                          <a:solidFill>
                            <a:schemeClr val="tx1"/>
                          </a:solidFill>
                        </a:rPr>
                        <a:t> EM@FSE </a:t>
                      </a:r>
                      <a:r>
                        <a:rPr lang="en-US" sz="2200" dirty="0" smtClean="0">
                          <a:solidFill>
                            <a:schemeClr val="tx1"/>
                          </a:solidFill>
                        </a:rPr>
                        <a:t>indicator</a:t>
                      </a:r>
                      <a:r>
                        <a:rPr lang="en-US" sz="2200" baseline="0" dirty="0" smtClean="0">
                          <a:solidFill>
                            <a:schemeClr val="tx1"/>
                          </a:solidFill>
                        </a:rPr>
                        <a:t> assessed </a:t>
                      </a:r>
                      <a:r>
                        <a:rPr lang="en-US" sz="2200" i="1" baseline="0" dirty="0" smtClean="0">
                          <a:solidFill>
                            <a:schemeClr val="tx1"/>
                          </a:solidFill>
                        </a:rPr>
                        <a:t>explicitly</a:t>
                      </a:r>
                      <a:r>
                        <a:rPr lang="en-US" sz="2200" baseline="0" dirty="0" smtClean="0">
                          <a:solidFill>
                            <a:schemeClr val="tx1"/>
                          </a:solidFill>
                        </a:rPr>
                        <a:t>—identify it using the language of the indicator and/or the letter (e.g., </a:t>
                      </a:r>
                      <a:r>
                        <a:rPr lang="en-US" sz="2200" baseline="0" dirty="0" err="1" smtClean="0">
                          <a:solidFill>
                            <a:schemeClr val="tx1"/>
                          </a:solidFill>
                        </a:rPr>
                        <a:t>EM@FSE.a</a:t>
                      </a:r>
                      <a:r>
                        <a:rPr lang="en-US" sz="2200" baseline="0" dirty="0" smtClean="0">
                          <a:solidFill>
                            <a:schemeClr val="tx1"/>
                          </a:solidFill>
                        </a:rPr>
                        <a:t>)</a:t>
                      </a:r>
                      <a:endParaRPr lang="en-US" sz="2200" dirty="0" smtClean="0">
                        <a:solidFill>
                          <a:schemeClr val="tx1"/>
                        </a:solidFill>
                      </a:endParaRPr>
                    </a:p>
                  </a:txBody>
                  <a:tcPr/>
                </a:tc>
                <a:extLst>
                  <a:ext uri="{0D108BD9-81ED-4DB2-BD59-A6C34878D82A}">
                    <a16:rowId xmlns:a16="http://schemas.microsoft.com/office/drawing/2014/main" val="3804656500"/>
                  </a:ext>
                </a:extLst>
              </a:tr>
              <a:tr h="903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4. Assess each EM@FSE indicator </a:t>
                      </a:r>
                      <a:r>
                        <a:rPr lang="en-US" sz="2200" i="1" dirty="0" smtClean="0">
                          <a:solidFill>
                            <a:schemeClr val="tx1"/>
                          </a:solidFill>
                        </a:rPr>
                        <a:t>individually</a:t>
                      </a:r>
                      <a:r>
                        <a:rPr lang="en-US" sz="2200" dirty="0" smtClean="0">
                          <a:solidFill>
                            <a:schemeClr val="tx1"/>
                          </a:solidFill>
                        </a:rPr>
                        <a:t> –One</a:t>
                      </a:r>
                      <a:r>
                        <a:rPr lang="en-US" sz="2200" baseline="0" dirty="0" smtClean="0">
                          <a:solidFill>
                            <a:schemeClr val="tx1"/>
                          </a:solidFill>
                        </a:rPr>
                        <a:t> s</a:t>
                      </a:r>
                      <a:r>
                        <a:rPr lang="en-US" sz="2200" dirty="0" smtClean="0">
                          <a:solidFill>
                            <a:schemeClr val="tx1"/>
                          </a:solidFill>
                        </a:rPr>
                        <a:t>core per indicator as opposed to one score for multiple indicators at once </a:t>
                      </a:r>
                    </a:p>
                  </a:txBody>
                  <a:tcPr/>
                </a:tc>
                <a:extLst>
                  <a:ext uri="{0D108BD9-81ED-4DB2-BD59-A6C34878D82A}">
                    <a16:rowId xmlns:a16="http://schemas.microsoft.com/office/drawing/2014/main" val="4264265163"/>
                  </a:ext>
                </a:extLst>
              </a:tr>
              <a:tr h="605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5. Each assessment indicates a level of performance </a:t>
                      </a:r>
                      <a:r>
                        <a:rPr lang="en-US" sz="2200" i="1" dirty="0" smtClean="0">
                          <a:solidFill>
                            <a:schemeClr val="tx1"/>
                          </a:solidFill>
                        </a:rPr>
                        <a:t>at, above</a:t>
                      </a:r>
                      <a:r>
                        <a:rPr lang="en-US" sz="2200" dirty="0" smtClean="0">
                          <a:solidFill>
                            <a:schemeClr val="tx1"/>
                          </a:solidFill>
                        </a:rPr>
                        <a:t>, and </a:t>
                      </a:r>
                      <a:r>
                        <a:rPr lang="en-US" sz="2200" i="1" dirty="0" smtClean="0">
                          <a:solidFill>
                            <a:schemeClr val="tx1"/>
                          </a:solidFill>
                        </a:rPr>
                        <a:t>below</a:t>
                      </a:r>
                      <a:r>
                        <a:rPr lang="en-US" sz="2200" dirty="0" smtClean="0">
                          <a:solidFill>
                            <a:schemeClr val="tx1"/>
                          </a:solidFill>
                        </a:rPr>
                        <a:t> proficient</a:t>
                      </a:r>
                    </a:p>
                  </a:txBody>
                  <a:tcPr/>
                </a:tc>
                <a:extLst>
                  <a:ext uri="{0D108BD9-81ED-4DB2-BD59-A6C34878D82A}">
                    <a16:rowId xmlns:a16="http://schemas.microsoft.com/office/drawing/2014/main" val="4278775394"/>
                  </a:ext>
                </a:extLst>
              </a:tr>
              <a:tr h="903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rPr>
                        <a:t>6. When</a:t>
                      </a:r>
                      <a:r>
                        <a:rPr lang="en-US" sz="2200" baseline="0" dirty="0" smtClean="0">
                          <a:solidFill>
                            <a:schemeClr val="tx1"/>
                          </a:solidFill>
                        </a:rPr>
                        <a:t> possible, assess </a:t>
                      </a:r>
                      <a:r>
                        <a:rPr lang="en-US" sz="2200" dirty="0" smtClean="0">
                          <a:solidFill>
                            <a:schemeClr val="tx1"/>
                          </a:solidFill>
                        </a:rPr>
                        <a:t>EM indicators  multiple times during the term—at</a:t>
                      </a:r>
                      <a:r>
                        <a:rPr lang="en-US" sz="2200" baseline="0" dirty="0" smtClean="0">
                          <a:solidFill>
                            <a:schemeClr val="tx1"/>
                          </a:solidFill>
                        </a:rPr>
                        <a:t> least 2x, up to 4x)</a:t>
                      </a:r>
                      <a:endParaRPr lang="en-US" sz="2200" dirty="0" smtClean="0">
                        <a:solidFill>
                          <a:schemeClr val="tx1"/>
                        </a:solidFill>
                      </a:endParaRPr>
                    </a:p>
                  </a:txBody>
                  <a:tcPr/>
                </a:tc>
                <a:extLst>
                  <a:ext uri="{0D108BD9-81ED-4DB2-BD59-A6C34878D82A}">
                    <a16:rowId xmlns:a16="http://schemas.microsoft.com/office/drawing/2014/main" val="1944037711"/>
                  </a:ext>
                </a:extLst>
              </a:tr>
            </a:tbl>
          </a:graphicData>
        </a:graphic>
      </p:graphicFrame>
    </p:spTree>
    <p:extLst>
      <p:ext uri="{BB962C8B-B14F-4D97-AF65-F5344CB8AC3E}">
        <p14:creationId xmlns:p14="http://schemas.microsoft.com/office/powerpoint/2010/main" val="2570186143"/>
      </p:ext>
    </p:extLst>
  </p:cSld>
  <p:clrMapOvr>
    <a:masterClrMapping/>
  </p:clrMapOvr>
  <p:transition>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5125"/>
            <a:ext cx="9365512" cy="1158875"/>
          </a:xfrm>
        </p:spPr>
        <p:txBody>
          <a:bodyPr>
            <a:normAutofit fontScale="90000"/>
          </a:bodyPr>
          <a:lstStyle/>
          <a:p>
            <a:pPr algn="ctr"/>
            <a:r>
              <a:rPr lang="en-US" sz="4000" b="1" dirty="0" smtClean="0">
                <a:solidFill>
                  <a:srgbClr val="8C1D40"/>
                </a:solidFill>
                <a:latin typeface="Arial Rounded MT Bold" panose="020F0704030504030204" pitchFamily="34" charset="0"/>
              </a:rPr>
              <a:t>EM@FSE Assessment Best Practice: Example #1</a:t>
            </a:r>
            <a:endParaRPr lang="en-US" sz="4000" b="1" dirty="0">
              <a:solidFill>
                <a:srgbClr val="8C1D40"/>
              </a:solidFill>
              <a:latin typeface="Arial Rounded MT Bold" panose="020F0704030504030204" pitchFamily="34" charset="0"/>
            </a:endParaRPr>
          </a:p>
        </p:txBody>
      </p:sp>
      <p:sp>
        <p:nvSpPr>
          <p:cNvPr id="4" name="Content Placeholder 2"/>
          <p:cNvSpPr txBox="1">
            <a:spLocks/>
          </p:cNvSpPr>
          <p:nvPr/>
        </p:nvSpPr>
        <p:spPr>
          <a:xfrm>
            <a:off x="3902577" y="1690700"/>
            <a:ext cx="4303558" cy="16479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smtClean="0"/>
              <a:t>By Dr. Timothy Takahashi</a:t>
            </a:r>
          </a:p>
          <a:p>
            <a:pPr marL="0" indent="0" algn="ctr">
              <a:lnSpc>
                <a:spcPct val="100000"/>
              </a:lnSpc>
              <a:buFont typeface="Arial" panose="020B0604020202020204" pitchFamily="34" charset="0"/>
              <a:buNone/>
            </a:pPr>
            <a:r>
              <a:rPr lang="en-US" sz="2400" dirty="0" smtClean="0"/>
              <a:t> AEE 468, Aircraft Systems Design</a:t>
            </a:r>
          </a:p>
          <a:p>
            <a:pPr marL="0" indent="0" algn="ctr">
              <a:lnSpc>
                <a:spcPct val="100000"/>
              </a:lnSpc>
              <a:buFont typeface="Arial" panose="020B0604020202020204" pitchFamily="34" charset="0"/>
              <a:buNone/>
            </a:pPr>
            <a:r>
              <a:rPr lang="en-US" sz="2400" dirty="0" smtClean="0"/>
              <a:t>Aerospace Engineering</a:t>
            </a:r>
          </a:p>
          <a:p>
            <a:pPr marL="0" indent="0" algn="ctr">
              <a:lnSpc>
                <a:spcPct val="100000"/>
              </a:lnSpc>
              <a:buFont typeface="Arial" panose="020B0604020202020204" pitchFamily="34" charset="0"/>
              <a:buNone/>
            </a:pPr>
            <a:r>
              <a:rPr lang="en-US" sz="2400" dirty="0" smtClean="0"/>
              <a:t>SEMTE</a:t>
            </a:r>
            <a:endParaRPr lang="en-US" sz="2400" dirty="0"/>
          </a:p>
        </p:txBody>
      </p:sp>
      <p:sp>
        <p:nvSpPr>
          <p:cNvPr id="7" name="Content Placeholder 2"/>
          <p:cNvSpPr txBox="1">
            <a:spLocks/>
          </p:cNvSpPr>
          <p:nvPr/>
        </p:nvSpPr>
        <p:spPr>
          <a:xfrm>
            <a:off x="1190694" y="3505323"/>
            <a:ext cx="10265979" cy="107205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Assignment objectives are assessed using EM@FSE indicators </a:t>
            </a:r>
            <a:r>
              <a:rPr lang="en-US" i="1" dirty="0" smtClean="0"/>
              <a:t>explicitly</a:t>
            </a:r>
            <a:r>
              <a:rPr lang="en-US" dirty="0" smtClean="0"/>
              <a:t> and </a:t>
            </a:r>
            <a:r>
              <a:rPr lang="en-US" i="1" dirty="0" smtClean="0"/>
              <a:t>individually</a:t>
            </a:r>
            <a:r>
              <a:rPr lang="en-US" dirty="0" smtClean="0"/>
              <a:t>—Performance is rated.</a:t>
            </a:r>
          </a:p>
          <a:p>
            <a:pPr marL="0" indent="0">
              <a:buNone/>
            </a:pPr>
            <a:endParaRPr lang="en-US" dirty="0" smtClean="0"/>
          </a:p>
        </p:txBody>
      </p:sp>
    </p:spTree>
    <p:extLst>
      <p:ext uri="{BB962C8B-B14F-4D97-AF65-F5344CB8AC3E}">
        <p14:creationId xmlns:p14="http://schemas.microsoft.com/office/powerpoint/2010/main" val="2086709894"/>
      </p:ext>
    </p:extLst>
  </p:cSld>
  <p:clrMapOvr>
    <a:masterClrMapping/>
  </p:clrMapOvr>
  <p:transition>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5" name="Title 4"/>
          <p:cNvSpPr>
            <a:spLocks noGrp="1"/>
          </p:cNvSpPr>
          <p:nvPr>
            <p:ph type="title"/>
          </p:nvPr>
        </p:nvSpPr>
        <p:spPr>
          <a:xfrm>
            <a:off x="917028" y="270778"/>
            <a:ext cx="10515600" cy="486212"/>
          </a:xfrm>
        </p:spPr>
        <p:txBody>
          <a:bodyPr>
            <a:noAutofit/>
          </a:bodyPr>
          <a:lstStyle/>
          <a:p>
            <a:pPr algn="ctr"/>
            <a:r>
              <a:rPr lang="en-US" sz="3600" b="1" dirty="0" smtClean="0"/>
              <a:t>EM Assessment </a:t>
            </a:r>
            <a:r>
              <a:rPr lang="en-US" sz="3600" b="1" i="1" dirty="0" smtClean="0">
                <a:solidFill>
                  <a:srgbClr val="8C1D40"/>
                </a:solidFill>
              </a:rPr>
              <a:t>Before</a:t>
            </a:r>
            <a:r>
              <a:rPr lang="en-US" sz="3600" b="1" dirty="0" smtClean="0"/>
              <a:t> Assessment Lab</a:t>
            </a:r>
            <a:endParaRPr lang="en-US" sz="3600" b="1" dirty="0"/>
          </a:p>
        </p:txBody>
      </p:sp>
      <p:sp>
        <p:nvSpPr>
          <p:cNvPr id="6" name="Content Placeholder 5"/>
          <p:cNvSpPr>
            <a:spLocks noGrp="1"/>
          </p:cNvSpPr>
          <p:nvPr>
            <p:ph sz="half" idx="1"/>
          </p:nvPr>
        </p:nvSpPr>
        <p:spPr>
          <a:xfrm>
            <a:off x="762000" y="1445849"/>
            <a:ext cx="10825655" cy="4857980"/>
          </a:xfrm>
          <a:ln>
            <a:solidFill>
              <a:srgbClr val="C00000"/>
            </a:solidFill>
          </a:ln>
        </p:spPr>
        <p:txBody>
          <a:bodyPr>
            <a:normAutofit lnSpcReduction="10000"/>
          </a:bodyPr>
          <a:lstStyle/>
          <a:p>
            <a:pPr marL="0" indent="0">
              <a:buNone/>
            </a:pPr>
            <a:r>
              <a:rPr lang="en-US" b="1" dirty="0" smtClean="0"/>
              <a:t>Exit Criteria: Have they shown requirements?</a:t>
            </a:r>
          </a:p>
          <a:p>
            <a:r>
              <a:rPr lang="en-US" dirty="0" smtClean="0"/>
              <a:t>	Instructor Supplied (# </a:t>
            </a:r>
            <a:r>
              <a:rPr lang="en-US" dirty="0" err="1" smtClean="0"/>
              <a:t>pax</a:t>
            </a:r>
            <a:r>
              <a:rPr lang="en-US" dirty="0" smtClean="0"/>
              <a:t>, basic mission </a:t>
            </a:r>
            <a:r>
              <a:rPr lang="en-US" dirty="0" err="1" smtClean="0"/>
              <a:t>conops</a:t>
            </a:r>
            <a:r>
              <a:rPr lang="en-US" dirty="0" smtClean="0"/>
              <a:t>) 	</a:t>
            </a:r>
          </a:p>
          <a:p>
            <a:pPr marL="0" indent="0">
              <a:buNone/>
            </a:pPr>
            <a:r>
              <a:rPr lang="en-US" dirty="0"/>
              <a:t>	</a:t>
            </a:r>
            <a:r>
              <a:rPr lang="en-US" dirty="0" smtClean="0"/>
              <a:t>					</a:t>
            </a:r>
            <a:r>
              <a:rPr lang="en-US" dirty="0" smtClean="0">
                <a:solidFill>
                  <a:srgbClr val="C00000"/>
                </a:solidFill>
              </a:rPr>
              <a:t>EXEC / GOOD / FAIR / POOR</a:t>
            </a:r>
          </a:p>
          <a:p>
            <a:r>
              <a:rPr lang="en-US" dirty="0" smtClean="0"/>
              <a:t>	Customer derived (evidence of outside research)	</a:t>
            </a:r>
          </a:p>
          <a:p>
            <a:pPr marL="457200" lvl="1" indent="0">
              <a:buNone/>
            </a:pPr>
            <a:r>
              <a:rPr lang="en-US" dirty="0"/>
              <a:t>	</a:t>
            </a:r>
            <a:r>
              <a:rPr lang="en-US" dirty="0" smtClean="0"/>
              <a:t>					EXEC / GOOD / FAIR / POOR 	</a:t>
            </a:r>
          </a:p>
          <a:p>
            <a:r>
              <a:rPr lang="en-US" dirty="0" smtClean="0">
                <a:solidFill>
                  <a:srgbClr val="C00000"/>
                </a:solidFill>
              </a:rPr>
              <a:t>14 CFR 25 </a:t>
            </a:r>
            <a:r>
              <a:rPr lang="en-US" dirty="0" smtClean="0"/>
              <a:t>– Performance &amp; </a:t>
            </a:r>
            <a:r>
              <a:rPr lang="en-US" dirty="0" smtClean="0">
                <a:solidFill>
                  <a:srgbClr val="C00000"/>
                </a:solidFill>
              </a:rPr>
              <a:t>14 CFR 91/121 Ops </a:t>
            </a:r>
            <a:r>
              <a:rPr lang="en-US" dirty="0" smtClean="0"/>
              <a:t>		</a:t>
            </a:r>
          </a:p>
          <a:p>
            <a:pPr marL="914400" lvl="2" indent="0">
              <a:buNone/>
            </a:pPr>
            <a:r>
              <a:rPr lang="en-US" dirty="0"/>
              <a:t>	</a:t>
            </a:r>
            <a:r>
              <a:rPr lang="en-US" dirty="0" smtClean="0"/>
              <a:t>					EXEC / GOOD / FAIR / POOR</a:t>
            </a:r>
          </a:p>
          <a:p>
            <a:r>
              <a:rPr lang="en-US" dirty="0" smtClean="0"/>
              <a:t>	</a:t>
            </a:r>
            <a:r>
              <a:rPr lang="en-US" dirty="0" smtClean="0">
                <a:solidFill>
                  <a:srgbClr val="C00000"/>
                </a:solidFill>
              </a:rPr>
              <a:t>14 CFR 25 </a:t>
            </a:r>
            <a:r>
              <a:rPr lang="en-US" dirty="0" smtClean="0"/>
              <a:t>– Structural Design				</a:t>
            </a:r>
          </a:p>
          <a:p>
            <a:pPr marL="457200" lvl="1" indent="0">
              <a:buNone/>
            </a:pPr>
            <a:r>
              <a:rPr lang="en-US" dirty="0"/>
              <a:t>	</a:t>
            </a:r>
            <a:r>
              <a:rPr lang="en-US" dirty="0" smtClean="0"/>
              <a:t>					EXEC / GOOD / FAIR / POOR</a:t>
            </a:r>
          </a:p>
          <a:p>
            <a:r>
              <a:rPr lang="en-US" dirty="0" smtClean="0"/>
              <a:t>	</a:t>
            </a:r>
            <a:r>
              <a:rPr lang="en-US" dirty="0" smtClean="0">
                <a:solidFill>
                  <a:srgbClr val="C00000"/>
                </a:solidFill>
              </a:rPr>
              <a:t>14 CFR 25 </a:t>
            </a:r>
            <a:r>
              <a:rPr lang="en-US" dirty="0" smtClean="0"/>
              <a:t>– Interior					</a:t>
            </a:r>
            <a:endParaRPr lang="en-US" dirty="0"/>
          </a:p>
          <a:p>
            <a:pPr marL="914400" lvl="2" indent="0">
              <a:buNone/>
            </a:pPr>
            <a:r>
              <a:rPr lang="en-US" dirty="0" smtClean="0"/>
              <a:t>					EXEC / GOOD / FAIR / POOR</a:t>
            </a:r>
          </a:p>
          <a:p>
            <a:endParaRPr lang="en-US" dirty="0"/>
          </a:p>
        </p:txBody>
      </p:sp>
      <p:sp>
        <p:nvSpPr>
          <p:cNvPr id="2" name="TextBox 1"/>
          <p:cNvSpPr txBox="1"/>
          <p:nvPr/>
        </p:nvSpPr>
        <p:spPr>
          <a:xfrm>
            <a:off x="9348646" y="2165671"/>
            <a:ext cx="2083982" cy="3416320"/>
          </a:xfrm>
          <a:prstGeom prst="rect">
            <a:avLst/>
          </a:prstGeom>
          <a:solidFill>
            <a:srgbClr val="FFC000"/>
          </a:solidFill>
        </p:spPr>
        <p:txBody>
          <a:bodyPr wrap="square" rtlCol="0">
            <a:spAutoFit/>
          </a:bodyPr>
          <a:lstStyle/>
          <a:p>
            <a:r>
              <a:rPr lang="en-US" sz="2400" dirty="0" smtClean="0">
                <a:solidFill>
                  <a:srgbClr val="8C1D40"/>
                </a:solidFill>
                <a:latin typeface="Arial" panose="020B0604020202020204" pitchFamily="34" charset="0"/>
                <a:cs typeface="Arial" panose="020B0604020202020204" pitchFamily="34" charset="0"/>
              </a:rPr>
              <a:t>In this example, the Exit Criteria cover EM, but not in an obvious way and not linked to EM@FSE indicators.</a:t>
            </a:r>
          </a:p>
        </p:txBody>
      </p:sp>
      <p:sp>
        <p:nvSpPr>
          <p:cNvPr id="3" name="TextBox 2"/>
          <p:cNvSpPr txBox="1"/>
          <p:nvPr/>
        </p:nvSpPr>
        <p:spPr>
          <a:xfrm>
            <a:off x="3870250" y="906120"/>
            <a:ext cx="4455043" cy="369332"/>
          </a:xfrm>
          <a:prstGeom prst="rect">
            <a:avLst/>
          </a:prstGeom>
          <a:solidFill>
            <a:schemeClr val="accent2"/>
          </a:solidFill>
        </p:spPr>
        <p:txBody>
          <a:bodyPr wrap="square" rtlCol="0">
            <a:spAutoFit/>
          </a:bodyPr>
          <a:lstStyle/>
          <a:p>
            <a:r>
              <a:rPr lang="en-US" i="1" dirty="0" smtClean="0">
                <a:solidFill>
                  <a:srgbClr val="8C1D40"/>
                </a:solidFill>
                <a:latin typeface="Arial" panose="020B0604020202020204" pitchFamily="34" charset="0"/>
                <a:cs typeface="Arial" panose="020B0604020202020204" pitchFamily="34" charset="0"/>
              </a:rPr>
              <a:t>Excerpt of grading rubric for TA/Grader</a:t>
            </a:r>
          </a:p>
        </p:txBody>
      </p:sp>
    </p:spTree>
    <p:extLst>
      <p:ext uri="{BB962C8B-B14F-4D97-AF65-F5344CB8AC3E}">
        <p14:creationId xmlns:p14="http://schemas.microsoft.com/office/powerpoint/2010/main" val="2519752418"/>
      </p:ext>
    </p:extLst>
  </p:cSld>
  <p:clrMapOvr>
    <a:masterClrMapping/>
  </p:clrMapOvr>
  <p:transition>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5" name="Title 4"/>
          <p:cNvSpPr>
            <a:spLocks noGrp="1"/>
          </p:cNvSpPr>
          <p:nvPr>
            <p:ph type="title"/>
          </p:nvPr>
        </p:nvSpPr>
        <p:spPr>
          <a:xfrm>
            <a:off x="917028" y="143186"/>
            <a:ext cx="10515600" cy="590460"/>
          </a:xfrm>
        </p:spPr>
        <p:txBody>
          <a:bodyPr>
            <a:noAutofit/>
          </a:bodyPr>
          <a:lstStyle/>
          <a:p>
            <a:pPr algn="ctr"/>
            <a:r>
              <a:rPr lang="en-US" sz="3600" b="1" dirty="0" smtClean="0"/>
              <a:t>EM Assessment </a:t>
            </a:r>
            <a:r>
              <a:rPr lang="en-US" sz="3600" b="1" i="1" dirty="0" smtClean="0">
                <a:solidFill>
                  <a:srgbClr val="8C1D40"/>
                </a:solidFill>
              </a:rPr>
              <a:t>AFTER</a:t>
            </a:r>
            <a:r>
              <a:rPr lang="en-US" sz="3600" b="1" i="1" dirty="0" smtClean="0"/>
              <a:t> </a:t>
            </a:r>
            <a:r>
              <a:rPr lang="en-US" sz="3600" b="1" dirty="0" smtClean="0"/>
              <a:t>Assessment Lab</a:t>
            </a:r>
            <a:endParaRPr lang="en-US" sz="3600" b="1" dirty="0"/>
          </a:p>
        </p:txBody>
      </p:sp>
      <p:sp>
        <p:nvSpPr>
          <p:cNvPr id="6" name="Content Placeholder 5"/>
          <p:cNvSpPr>
            <a:spLocks noGrp="1"/>
          </p:cNvSpPr>
          <p:nvPr>
            <p:ph sz="half" idx="1"/>
          </p:nvPr>
        </p:nvSpPr>
        <p:spPr>
          <a:xfrm>
            <a:off x="917028" y="1005545"/>
            <a:ext cx="10741572" cy="3247480"/>
          </a:xfrm>
          <a:ln>
            <a:solidFill>
              <a:srgbClr val="C00000"/>
            </a:solidFill>
          </a:ln>
        </p:spPr>
        <p:txBody>
          <a:bodyPr>
            <a:normAutofit/>
          </a:bodyPr>
          <a:lstStyle/>
          <a:p>
            <a:r>
              <a:rPr lang="en-US" sz="2400" dirty="0" smtClean="0"/>
              <a:t>Exit Criteria: Have they shown requirements?</a:t>
            </a:r>
          </a:p>
          <a:p>
            <a:pPr marL="0" indent="0">
              <a:buNone/>
            </a:pPr>
            <a:r>
              <a:rPr lang="en-US" sz="2400" b="1" dirty="0" smtClean="0">
                <a:solidFill>
                  <a:srgbClr val="C00000"/>
                </a:solidFill>
              </a:rPr>
              <a:t>EM@FSE – Can the team define market opportunities? </a:t>
            </a:r>
            <a:r>
              <a:rPr lang="en-US" sz="2400" b="1" dirty="0" smtClean="0"/>
              <a:t>- # </a:t>
            </a:r>
            <a:r>
              <a:rPr lang="en-US" sz="2400" b="1" dirty="0" err="1" smtClean="0"/>
              <a:t>pax</a:t>
            </a:r>
            <a:r>
              <a:rPr lang="en-US" sz="2400" b="1" dirty="0" smtClean="0"/>
              <a:t>, </a:t>
            </a:r>
            <a:r>
              <a:rPr lang="en-US" sz="2400" b="1" dirty="0" err="1" smtClean="0"/>
              <a:t>conops</a:t>
            </a:r>
            <a:r>
              <a:rPr lang="en-US" sz="2400" b="1" dirty="0" smtClean="0"/>
              <a:t> 						</a:t>
            </a:r>
            <a:r>
              <a:rPr lang="en-US" sz="2400" b="1" dirty="0" smtClean="0">
                <a:solidFill>
                  <a:srgbClr val="C00000"/>
                </a:solidFill>
              </a:rPr>
              <a:t>EXEC / GOOD / FAIR / POOR</a:t>
            </a:r>
          </a:p>
          <a:p>
            <a:r>
              <a:rPr lang="en-US" sz="2400" dirty="0" smtClean="0"/>
              <a:t>i.e. Evidence of market research for more than 1 airline	</a:t>
            </a:r>
            <a:r>
              <a:rPr lang="en-US" sz="2400" dirty="0"/>
              <a:t> </a:t>
            </a:r>
            <a:r>
              <a:rPr lang="en-US" sz="1400" dirty="0" smtClean="0"/>
              <a:t>EXEC / GOOD / FAIR / POOR</a:t>
            </a:r>
          </a:p>
          <a:p>
            <a:r>
              <a:rPr lang="en-US" sz="2400" dirty="0" smtClean="0"/>
              <a:t>i.e. Evidence of </a:t>
            </a:r>
            <a:r>
              <a:rPr lang="en-US" sz="2400" dirty="0" smtClean="0">
                <a:solidFill>
                  <a:srgbClr val="C00000"/>
                </a:solidFill>
              </a:rPr>
              <a:t>14 CFR 25, 91 &amp; 191 operations req</a:t>
            </a:r>
            <a:r>
              <a:rPr lang="en-US" sz="2400" dirty="0" smtClean="0"/>
              <a:t>. 	</a:t>
            </a:r>
            <a:r>
              <a:rPr lang="en-US" sz="1400" dirty="0" smtClean="0"/>
              <a:t>EXEC / GOOD / FAIR / POOR</a:t>
            </a:r>
          </a:p>
          <a:p>
            <a:r>
              <a:rPr lang="en-US" sz="2400" dirty="0" smtClean="0"/>
              <a:t>i.e. Evidence of </a:t>
            </a:r>
            <a:r>
              <a:rPr lang="en-US" sz="2400" dirty="0" smtClean="0">
                <a:solidFill>
                  <a:srgbClr val="C00000"/>
                </a:solidFill>
              </a:rPr>
              <a:t>14 CFR 25 structural design req</a:t>
            </a:r>
            <a:r>
              <a:rPr lang="en-US" sz="2400" dirty="0" smtClean="0"/>
              <a:t>. </a:t>
            </a:r>
            <a:r>
              <a:rPr lang="en-US" sz="1400" dirty="0" smtClean="0"/>
              <a:t>EXEC / GOOD / FAIR / POOR</a:t>
            </a:r>
          </a:p>
          <a:p>
            <a:r>
              <a:rPr lang="en-US" sz="2400" dirty="0" smtClean="0"/>
              <a:t>i.e. Evidence of </a:t>
            </a:r>
            <a:r>
              <a:rPr lang="en-US" sz="2400" dirty="0" smtClean="0">
                <a:solidFill>
                  <a:srgbClr val="C00000"/>
                </a:solidFill>
              </a:rPr>
              <a:t>14 CFR 25 – Interior req</a:t>
            </a:r>
            <a:r>
              <a:rPr lang="en-US" sz="2400" dirty="0" smtClean="0"/>
              <a:t>. 	</a:t>
            </a:r>
            <a:r>
              <a:rPr lang="en-US" sz="1400" dirty="0" smtClean="0"/>
              <a:t>EXEC / GOOD / FAIR / POOR</a:t>
            </a:r>
          </a:p>
          <a:p>
            <a:endParaRPr lang="en-US" dirty="0"/>
          </a:p>
        </p:txBody>
      </p:sp>
      <p:sp>
        <p:nvSpPr>
          <p:cNvPr id="7" name="Title 4"/>
          <p:cNvSpPr txBox="1">
            <a:spLocks/>
          </p:cNvSpPr>
          <p:nvPr/>
        </p:nvSpPr>
        <p:spPr bwMode="auto">
          <a:xfrm>
            <a:off x="917028" y="4476308"/>
            <a:ext cx="10515600" cy="1641821"/>
          </a:xfrm>
          <a:prstGeom prst="rect">
            <a:avLst/>
          </a:prstGeom>
          <a:solidFill>
            <a:srgbClr val="FFC000"/>
          </a:solidFill>
          <a:ln>
            <a:noFill/>
          </a:ln>
          <a:extLst/>
        </p:spPr>
        <p:txBody>
          <a:bodyPr vert="horz" wrap="square" lIns="91440" tIns="45720" rIns="91440" bIns="45720" numCol="1" anchor="ctr" anchorCtr="0" compatLnSpc="1">
            <a:prstTxWarp prst="textNoShape">
              <a:avLst/>
            </a:prstTxWarp>
            <a:noAutofit/>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2400" dirty="0" smtClean="0">
                <a:solidFill>
                  <a:srgbClr val="8C1D40"/>
                </a:solidFill>
                <a:latin typeface="+mn-lt"/>
              </a:rPr>
              <a:t>Note that the outcomes are the same as BEFORE, but now the CFR </a:t>
            </a:r>
            <a:r>
              <a:rPr lang="en-US" sz="2400" dirty="0" err="1" smtClean="0">
                <a:solidFill>
                  <a:srgbClr val="8C1D40"/>
                </a:solidFill>
                <a:latin typeface="+mn-lt"/>
              </a:rPr>
              <a:t>regs</a:t>
            </a:r>
            <a:r>
              <a:rPr lang="en-US" sz="2400" dirty="0" smtClean="0">
                <a:solidFill>
                  <a:srgbClr val="8C1D40"/>
                </a:solidFill>
                <a:latin typeface="+mn-lt"/>
              </a:rPr>
              <a:t> provide evidence of an EM@FSE indicator.  No change in the assignment requirements, but now the link to EM@FSE is explicit. </a:t>
            </a:r>
          </a:p>
          <a:p>
            <a:r>
              <a:rPr lang="en-US" sz="2400" i="1" dirty="0" smtClean="0">
                <a:solidFill>
                  <a:srgbClr val="8C1D40"/>
                </a:solidFill>
                <a:latin typeface="+mn-lt"/>
              </a:rPr>
              <a:t>See Next Slide</a:t>
            </a:r>
            <a:endParaRPr lang="en-US" sz="2400" i="1" dirty="0">
              <a:solidFill>
                <a:srgbClr val="8C1D40"/>
              </a:solidFill>
              <a:latin typeface="+mn-lt"/>
            </a:endParaRPr>
          </a:p>
        </p:txBody>
      </p:sp>
    </p:spTree>
    <p:extLst>
      <p:ext uri="{BB962C8B-B14F-4D97-AF65-F5344CB8AC3E}">
        <p14:creationId xmlns:p14="http://schemas.microsoft.com/office/powerpoint/2010/main" val="298951593"/>
      </p:ext>
    </p:extLst>
  </p:cSld>
  <p:clrMapOvr>
    <a:masterClrMapping/>
  </p:clrMapOvr>
  <p:transition>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7028" y="3647091"/>
            <a:ext cx="10515600" cy="3151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5" name="Title 4"/>
          <p:cNvSpPr>
            <a:spLocks noGrp="1"/>
          </p:cNvSpPr>
          <p:nvPr>
            <p:ph type="title"/>
          </p:nvPr>
        </p:nvSpPr>
        <p:spPr>
          <a:xfrm>
            <a:off x="917028" y="120652"/>
            <a:ext cx="10515600" cy="486212"/>
          </a:xfrm>
        </p:spPr>
        <p:txBody>
          <a:bodyPr>
            <a:noAutofit/>
          </a:bodyPr>
          <a:lstStyle/>
          <a:p>
            <a:pPr algn="ctr"/>
            <a:r>
              <a:rPr lang="en-US" sz="3600" b="1" dirty="0" smtClean="0">
                <a:solidFill>
                  <a:schemeClr val="bg1">
                    <a:lumMod val="65000"/>
                  </a:schemeClr>
                </a:solidFill>
              </a:rPr>
              <a:t>EM Assessment </a:t>
            </a:r>
            <a:r>
              <a:rPr lang="en-US" sz="3600" b="1" dirty="0" smtClean="0">
                <a:solidFill>
                  <a:srgbClr val="8C1D40"/>
                </a:solidFill>
              </a:rPr>
              <a:t>AFTER</a:t>
            </a:r>
            <a:r>
              <a:rPr lang="en-US" sz="3600" b="1" dirty="0" smtClean="0">
                <a:solidFill>
                  <a:schemeClr val="bg1">
                    <a:lumMod val="65000"/>
                  </a:schemeClr>
                </a:solidFill>
              </a:rPr>
              <a:t> Assessment Lab</a:t>
            </a:r>
            <a:endParaRPr lang="en-US" sz="3600" b="1"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118791" y="603138"/>
            <a:ext cx="10907172" cy="6195847"/>
          </a:xfrm>
          <a:prstGeom prst="rect">
            <a:avLst/>
          </a:prstGeom>
        </p:spPr>
      </p:pic>
      <p:sp>
        <p:nvSpPr>
          <p:cNvPr id="3" name="TextBox 2"/>
          <p:cNvSpPr txBox="1"/>
          <p:nvPr/>
        </p:nvSpPr>
        <p:spPr>
          <a:xfrm>
            <a:off x="10079665" y="1066575"/>
            <a:ext cx="1998921" cy="3785652"/>
          </a:xfrm>
          <a:prstGeom prst="rect">
            <a:avLst/>
          </a:prstGeom>
          <a:solidFill>
            <a:schemeClr val="accent2"/>
          </a:solidFill>
        </p:spPr>
        <p:txBody>
          <a:bodyPr wrap="square" rtlCol="0">
            <a:spAutoFit/>
          </a:bodyPr>
          <a:lstStyle/>
          <a:p>
            <a:r>
              <a:rPr lang="en-US" sz="2400" dirty="0" smtClean="0">
                <a:solidFill>
                  <a:srgbClr val="8C1D40"/>
                </a:solidFill>
                <a:latin typeface="Arial" panose="020B0604020202020204" pitchFamily="34" charset="0"/>
                <a:cs typeface="Arial" panose="020B0604020202020204" pitchFamily="34" charset="0"/>
              </a:rPr>
              <a:t>The prior example reflects one of many assignment outcomes re-framed to highlight EM@FSE indicators.</a:t>
            </a:r>
          </a:p>
        </p:txBody>
      </p:sp>
    </p:spTree>
    <p:extLst>
      <p:ext uri="{BB962C8B-B14F-4D97-AF65-F5344CB8AC3E}">
        <p14:creationId xmlns:p14="http://schemas.microsoft.com/office/powerpoint/2010/main" val="3193153701"/>
      </p:ext>
    </p:extLst>
  </p:cSld>
  <p:clrMapOvr>
    <a:masterClrMapping/>
  </p:clrMapOvr>
  <p:transition>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58875"/>
          </a:xfrm>
        </p:spPr>
        <p:txBody>
          <a:bodyPr>
            <a:normAutofit fontScale="90000"/>
          </a:bodyPr>
          <a:lstStyle/>
          <a:p>
            <a:pPr algn="ctr"/>
            <a:r>
              <a:rPr lang="en-US" sz="4000" b="1" dirty="0" smtClean="0">
                <a:solidFill>
                  <a:srgbClr val="8C1D40"/>
                </a:solidFill>
                <a:latin typeface="Arial Rounded MT Bold" panose="020F0704030504030204" pitchFamily="34" charset="0"/>
              </a:rPr>
              <a:t>EM@FSE Assessment Best Practice:    Example #2</a:t>
            </a:r>
            <a:endParaRPr lang="en-US" sz="4000" b="1" dirty="0">
              <a:solidFill>
                <a:srgbClr val="8C1D40"/>
              </a:solidFill>
              <a:latin typeface="Arial Rounded MT Bold" panose="020F0704030504030204" pitchFamily="34" charset="0"/>
            </a:endParaRPr>
          </a:p>
        </p:txBody>
      </p:sp>
      <p:sp>
        <p:nvSpPr>
          <p:cNvPr id="4" name="Content Placeholder 2"/>
          <p:cNvSpPr txBox="1">
            <a:spLocks/>
          </p:cNvSpPr>
          <p:nvPr/>
        </p:nvSpPr>
        <p:spPr>
          <a:xfrm>
            <a:off x="917028" y="3647091"/>
            <a:ext cx="10515600" cy="233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7" name="Content Placeholder 2"/>
          <p:cNvSpPr txBox="1">
            <a:spLocks/>
          </p:cNvSpPr>
          <p:nvPr/>
        </p:nvSpPr>
        <p:spPr>
          <a:xfrm>
            <a:off x="1531088" y="3496280"/>
            <a:ext cx="9822712" cy="2273778"/>
          </a:xfrm>
          <a:prstGeom prst="rect">
            <a:avLst/>
          </a:prstGeom>
          <a:ln>
            <a:solidFill>
              <a:srgbClr val="8C1D4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Assignment objectives are assessed using EM@FSE indicators </a:t>
            </a:r>
            <a:r>
              <a:rPr lang="en-US" i="1" dirty="0" smtClean="0"/>
              <a:t>explicitly</a:t>
            </a:r>
            <a:r>
              <a:rPr lang="en-US" dirty="0" smtClean="0"/>
              <a:t> and </a:t>
            </a:r>
            <a:r>
              <a:rPr lang="en-US" i="1" dirty="0" smtClean="0"/>
              <a:t>individually</a:t>
            </a:r>
            <a:r>
              <a:rPr lang="en-US" dirty="0" smtClean="0"/>
              <a:t>—Performance is rated.</a:t>
            </a:r>
          </a:p>
          <a:p>
            <a:pPr marL="0" indent="0">
              <a:buNone/>
            </a:pPr>
            <a:r>
              <a:rPr lang="en-US" dirty="0" smtClean="0"/>
              <a:t>Use of peer grading relieves the burden of grading and reinforces to students the value of providing constructive, discerning feedback to colleagues. </a:t>
            </a:r>
          </a:p>
        </p:txBody>
      </p:sp>
      <p:sp>
        <p:nvSpPr>
          <p:cNvPr id="5" name="Content Placeholder 2"/>
          <p:cNvSpPr txBox="1">
            <a:spLocks/>
          </p:cNvSpPr>
          <p:nvPr/>
        </p:nvSpPr>
        <p:spPr>
          <a:xfrm>
            <a:off x="3902577" y="1690700"/>
            <a:ext cx="4303558" cy="164792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smtClean="0"/>
              <a:t>By Dr. Steve Trimble</a:t>
            </a:r>
          </a:p>
          <a:p>
            <a:pPr marL="0" indent="0" algn="ctr">
              <a:lnSpc>
                <a:spcPct val="100000"/>
              </a:lnSpc>
              <a:buFont typeface="Arial" panose="020B0604020202020204" pitchFamily="34" charset="0"/>
              <a:buNone/>
            </a:pPr>
            <a:r>
              <a:rPr lang="en-US" sz="2400" dirty="0" smtClean="0"/>
              <a:t> MEE 488/489, Mechanical Engineering Design Capstone</a:t>
            </a:r>
          </a:p>
          <a:p>
            <a:pPr marL="0" indent="0" algn="ctr">
              <a:lnSpc>
                <a:spcPct val="100000"/>
              </a:lnSpc>
              <a:buFont typeface="Arial" panose="020B0604020202020204" pitchFamily="34" charset="0"/>
              <a:buNone/>
            </a:pPr>
            <a:r>
              <a:rPr lang="en-US" sz="2400" dirty="0" smtClean="0"/>
              <a:t>Mechanical Engineering</a:t>
            </a:r>
          </a:p>
          <a:p>
            <a:pPr marL="0" indent="0" algn="ctr">
              <a:lnSpc>
                <a:spcPct val="100000"/>
              </a:lnSpc>
              <a:buFont typeface="Arial" panose="020B0604020202020204" pitchFamily="34" charset="0"/>
              <a:buNone/>
            </a:pPr>
            <a:r>
              <a:rPr lang="en-US" sz="2400" dirty="0" smtClean="0"/>
              <a:t>SEMTE</a:t>
            </a:r>
            <a:endParaRPr lang="en-US" sz="2400" dirty="0"/>
          </a:p>
        </p:txBody>
      </p:sp>
    </p:spTree>
    <p:extLst>
      <p:ext uri="{BB962C8B-B14F-4D97-AF65-F5344CB8AC3E}">
        <p14:creationId xmlns:p14="http://schemas.microsoft.com/office/powerpoint/2010/main" val="1171232868"/>
      </p:ext>
    </p:extLst>
  </p:cSld>
  <p:clrMapOvr>
    <a:masterClrMapping/>
  </p:clrMapOvr>
  <p:transition>
    <p:push/>
  </p:transition>
  <p:timing>
    <p:tnLst>
      <p:par>
        <p:cTn id="1" dur="indefinite" restart="never" nodeType="tmRoot"/>
      </p:par>
    </p:tnLst>
  </p:timing>
</p:sld>
</file>

<file path=ppt/theme/theme1.xml><?xml version="1.0" encoding="utf-8"?>
<a:theme xmlns:a="http://schemas.openxmlformats.org/drawingml/2006/main" name="ASU-BrandColors">
  <a:themeElements>
    <a:clrScheme name="ASU Brand colors">
      <a:dk1>
        <a:sysClr val="windowText" lastClr="000000"/>
      </a:dk1>
      <a:lt1>
        <a:sysClr val="window" lastClr="FFFFFF"/>
      </a:lt1>
      <a:dk2>
        <a:srgbClr val="000000"/>
      </a:dk2>
      <a:lt2>
        <a:srgbClr val="FFFFFF"/>
      </a:lt2>
      <a:accent1>
        <a:srgbClr val="8C1D40"/>
      </a:accent1>
      <a:accent2>
        <a:srgbClr val="FFC627"/>
      </a:accent2>
      <a:accent3>
        <a:srgbClr val="78BE20"/>
      </a:accent3>
      <a:accent4>
        <a:srgbClr val="00A3E0"/>
      </a:accent4>
      <a:accent5>
        <a:srgbClr val="FF7F32"/>
      </a:accent5>
      <a:accent6>
        <a:srgbClr val="5C6670"/>
      </a:accent6>
      <a:hlink>
        <a:srgbClr val="8C1D40"/>
      </a:hlink>
      <a:folHlink>
        <a:srgbClr val="FFC627"/>
      </a:folHlink>
    </a:clrScheme>
    <a:fontScheme name="ASU Brand fo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SU Template and Guide PowerPoint v.1 (16x9).potx" id="{DD6C1EAC-8256-4A99-9515-3C9C1F264C25}" vid="{B930B6B1-98E7-4329-83C0-D8E191677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ASU Guide for PowerPoint v.1 (16x9)</Template>
  <TotalTime>3580</TotalTime>
  <Words>1666</Words>
  <Application>Microsoft Office PowerPoint</Application>
  <PresentationFormat>Widescreen</PresentationFormat>
  <Paragraphs>165</Paragraphs>
  <Slides>21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ＭＳ Ｐゴシック</vt:lpstr>
      <vt:lpstr>ＭＳ Ｐゴシック</vt:lpstr>
      <vt:lpstr>Arial</vt:lpstr>
      <vt:lpstr>Arial Black</vt:lpstr>
      <vt:lpstr>Arial Rounded MT Bold</vt:lpstr>
      <vt:lpstr>Calibri</vt:lpstr>
      <vt:lpstr>Calibri Light</vt:lpstr>
      <vt:lpstr>Questrial</vt:lpstr>
      <vt:lpstr>Times New Roman</vt:lpstr>
      <vt:lpstr>ASU-BrandColors</vt:lpstr>
      <vt:lpstr>EM@FSE EM Classroom Assessment Best Practices: Robust EM Assessment Examples</vt:lpstr>
      <vt:lpstr>PowerPoint Presentation</vt:lpstr>
      <vt:lpstr>PowerPoint Presentation</vt:lpstr>
      <vt:lpstr>EM Classroom Assessment Best Practices for Robust EM Assessment</vt:lpstr>
      <vt:lpstr>EM@FSE Assessment Best Practice: Example #1</vt:lpstr>
      <vt:lpstr>EM Assessment Before Assessment Lab</vt:lpstr>
      <vt:lpstr>EM Assessment AFTER Assessment Lab</vt:lpstr>
      <vt:lpstr>EM Assessment AFTER Assessment Lab</vt:lpstr>
      <vt:lpstr>EM@FSE Assessment Best Practice:    Example #2</vt:lpstr>
      <vt:lpstr>EM@FSE Checklist Assignment (Capstone)</vt:lpstr>
      <vt:lpstr>PowerPoint Presentation</vt:lpstr>
      <vt:lpstr>Peer Review Rigor &amp; Accountability</vt:lpstr>
      <vt:lpstr>Peer Review Rigor</vt:lpstr>
      <vt:lpstr>Peer Review Accountability</vt:lpstr>
      <vt:lpstr>PowerPoint Presentation</vt:lpstr>
      <vt:lpstr>EM Assessment Multiple Times/Term, Performance is rated.</vt:lpstr>
      <vt:lpstr>EM Assessment Multiple Times/Term, Performance is rated.</vt:lpstr>
      <vt:lpstr>EM Robust: Example #4</vt:lpstr>
      <vt:lpstr>EM Robust: Example# 4</vt:lpstr>
      <vt:lpstr>Bonus Material: Six Qualities of Effective Assessment</vt:lpstr>
      <vt:lpstr>FSE promotes robust classroom assessment of Entrepreneurial Mindset. The 6 Best Practice strategies listed in this presentation promote effective EM assessment. The 4 examples reflect strategies that several FSE faculty are using to instill and reinforce EM. These assessment strategies are not difficult to implement.  And, we are still learning.  New approaches emerge as we continue working together.  If you have an assessment that meets the 6 Best Practices, please let me know so others can benefit.  If you have new ideas for EM assessment, please share!  Thank you for your efforts, insights, and support of the EM initiative at Fulton Schools of Engineering.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Finden</dc:creator>
  <cp:lastModifiedBy>Gary Lichtenstein</cp:lastModifiedBy>
  <cp:revision>180</cp:revision>
  <cp:lastPrinted>2018-06-06T22:01:06Z</cp:lastPrinted>
  <dcterms:created xsi:type="dcterms:W3CDTF">2017-04-25T16:06:11Z</dcterms:created>
  <dcterms:modified xsi:type="dcterms:W3CDTF">2020-05-18T00:51:20Z</dcterms:modified>
</cp:coreProperties>
</file>