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18" r:id="rId3"/>
    <p:sldId id="317" r:id="rId4"/>
    <p:sldId id="260" r:id="rId5"/>
    <p:sldId id="273" r:id="rId6"/>
    <p:sldId id="268" r:id="rId7"/>
    <p:sldId id="261" r:id="rId8"/>
    <p:sldId id="265" r:id="rId9"/>
    <p:sldId id="263" r:id="rId10"/>
    <p:sldId id="262" r:id="rId11"/>
    <p:sldId id="274" r:id="rId12"/>
    <p:sldId id="269" r:id="rId13"/>
    <p:sldId id="310" r:id="rId14"/>
    <p:sldId id="311" r:id="rId15"/>
    <p:sldId id="312" r:id="rId16"/>
    <p:sldId id="313" r:id="rId17"/>
    <p:sldId id="314" r:id="rId18"/>
    <p:sldId id="315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800"/>
    <a:srgbClr val="937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0447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D9B8C-358B-4242-B899-03509EBF001A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5C085B-33FD-4C7B-A16D-24E02FE67288}">
      <dgm:prSet phldrT="[Text]" custT="1"/>
      <dgm:spPr/>
      <dgm:t>
        <a:bodyPr/>
        <a:lstStyle/>
        <a:p>
          <a:r>
            <a:rPr lang="en-US" sz="4800" dirty="0">
              <a:latin typeface="Century Gothic" panose="020B0502020202020204" pitchFamily="34" charset="0"/>
            </a:rPr>
            <a:t>Character</a:t>
          </a:r>
        </a:p>
      </dgm:t>
    </dgm:pt>
    <dgm:pt modelId="{22553ACB-9D0D-4916-92B3-A78E5D4852E9}" type="parTrans" cxnId="{8C79B67D-5088-4548-9B77-F8633E72E371}">
      <dgm:prSet/>
      <dgm:spPr/>
      <dgm:t>
        <a:bodyPr/>
        <a:lstStyle/>
        <a:p>
          <a:endParaRPr lang="en-US"/>
        </a:p>
      </dgm:t>
    </dgm:pt>
    <dgm:pt modelId="{91B1510C-9FA9-4132-A0BD-814AEE61ACAB}" type="sibTrans" cxnId="{8C79B67D-5088-4548-9B77-F8633E72E371}">
      <dgm:prSet/>
      <dgm:spPr/>
      <dgm:t>
        <a:bodyPr/>
        <a:lstStyle/>
        <a:p>
          <a:endParaRPr lang="en-US"/>
        </a:p>
      </dgm:t>
    </dgm:pt>
    <dgm:pt modelId="{43A23578-DF89-4DFE-BA42-7B1242F65C6E}" type="asst">
      <dgm:prSet phldrT="[Text]" custT="1"/>
      <dgm:spPr/>
      <dgm:t>
        <a:bodyPr/>
        <a:lstStyle/>
        <a:p>
          <a:r>
            <a:rPr lang="en-US" sz="4800" dirty="0">
              <a:latin typeface="Century Gothic" panose="020B0502020202020204" pitchFamily="34" charset="0"/>
            </a:rPr>
            <a:t>Virtues</a:t>
          </a:r>
        </a:p>
      </dgm:t>
    </dgm:pt>
    <dgm:pt modelId="{237BC5CF-A173-4A32-ACE8-1D7FCF6927BE}" type="parTrans" cxnId="{8B839D5D-CC88-4817-B395-C69717E5C7F1}">
      <dgm:prSet/>
      <dgm:spPr/>
      <dgm:t>
        <a:bodyPr/>
        <a:lstStyle/>
        <a:p>
          <a:endParaRPr lang="en-US"/>
        </a:p>
      </dgm:t>
    </dgm:pt>
    <dgm:pt modelId="{1B41071F-EA92-438D-8329-911FED63F68D}" type="sibTrans" cxnId="{8B839D5D-CC88-4817-B395-C69717E5C7F1}">
      <dgm:prSet/>
      <dgm:spPr/>
      <dgm:t>
        <a:bodyPr/>
        <a:lstStyle/>
        <a:p>
          <a:endParaRPr lang="en-US"/>
        </a:p>
      </dgm:t>
    </dgm:pt>
    <dgm:pt modelId="{9D2A2D17-1569-4464-AE7E-3BD7DC639F4D}" type="asst">
      <dgm:prSet custT="1"/>
      <dgm:spPr/>
      <dgm:t>
        <a:bodyPr/>
        <a:lstStyle/>
        <a:p>
          <a:r>
            <a:rPr lang="en-US" sz="4800" dirty="0">
              <a:latin typeface="Century Gothic" panose="020B0502020202020204" pitchFamily="34" charset="0"/>
            </a:rPr>
            <a:t>Vices</a:t>
          </a:r>
        </a:p>
      </dgm:t>
    </dgm:pt>
    <dgm:pt modelId="{63D23782-9256-4ED0-9FAE-7995FB550287}" type="parTrans" cxnId="{01C90A16-3854-46FC-A8F2-B84E3CE8F98A}">
      <dgm:prSet/>
      <dgm:spPr/>
      <dgm:t>
        <a:bodyPr/>
        <a:lstStyle/>
        <a:p>
          <a:endParaRPr lang="en-US"/>
        </a:p>
      </dgm:t>
    </dgm:pt>
    <dgm:pt modelId="{C2AA6900-7441-4A7C-B7A3-C102C97112A0}" type="sibTrans" cxnId="{01C90A16-3854-46FC-A8F2-B84E3CE8F98A}">
      <dgm:prSet/>
      <dgm:spPr/>
      <dgm:t>
        <a:bodyPr/>
        <a:lstStyle/>
        <a:p>
          <a:endParaRPr lang="en-US"/>
        </a:p>
      </dgm:t>
    </dgm:pt>
    <dgm:pt modelId="{71833BBB-1418-4A00-B3D0-09352EA4886B}" type="pres">
      <dgm:prSet presAssocID="{E36D9B8C-358B-4242-B899-03509EBF00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DEA4E8-8B01-464B-82BF-7D6B0ACC6CF1}" type="pres">
      <dgm:prSet presAssocID="{725C085B-33FD-4C7B-A16D-24E02FE67288}" presName="hierRoot1" presStyleCnt="0">
        <dgm:presLayoutVars>
          <dgm:hierBranch val="init"/>
        </dgm:presLayoutVars>
      </dgm:prSet>
      <dgm:spPr/>
    </dgm:pt>
    <dgm:pt modelId="{D21F2C06-6EE0-4D1B-BDB5-057C5B73B7AF}" type="pres">
      <dgm:prSet presAssocID="{725C085B-33FD-4C7B-A16D-24E02FE67288}" presName="rootComposite1" presStyleCnt="0"/>
      <dgm:spPr/>
    </dgm:pt>
    <dgm:pt modelId="{527359B6-D292-41F7-B5DC-A3996F28B9A6}" type="pres">
      <dgm:prSet presAssocID="{725C085B-33FD-4C7B-A16D-24E02FE67288}" presName="rootText1" presStyleLbl="node0" presStyleIdx="0" presStyleCnt="1" custLinFactNeighborX="0" custLinFactNeighborY="603">
        <dgm:presLayoutVars>
          <dgm:chPref val="3"/>
        </dgm:presLayoutVars>
      </dgm:prSet>
      <dgm:spPr/>
    </dgm:pt>
    <dgm:pt modelId="{2E9C226B-E25E-4339-9A33-6FB3CAB552B1}" type="pres">
      <dgm:prSet presAssocID="{725C085B-33FD-4C7B-A16D-24E02FE67288}" presName="rootConnector1" presStyleLbl="node1" presStyleIdx="0" presStyleCnt="0"/>
      <dgm:spPr/>
    </dgm:pt>
    <dgm:pt modelId="{37C53FB1-67A9-448D-95DC-7253DAE9B07C}" type="pres">
      <dgm:prSet presAssocID="{725C085B-33FD-4C7B-A16D-24E02FE67288}" presName="hierChild2" presStyleCnt="0"/>
      <dgm:spPr/>
    </dgm:pt>
    <dgm:pt modelId="{DA556235-FA15-4C5C-A91A-D13DF8188174}" type="pres">
      <dgm:prSet presAssocID="{725C085B-33FD-4C7B-A16D-24E02FE67288}" presName="hierChild3" presStyleCnt="0"/>
      <dgm:spPr/>
    </dgm:pt>
    <dgm:pt modelId="{C2335D5D-E372-48E7-BB91-74D1727E19AF}" type="pres">
      <dgm:prSet presAssocID="{237BC5CF-A173-4A32-ACE8-1D7FCF6927BE}" presName="Name111" presStyleLbl="parChTrans1D2" presStyleIdx="0" presStyleCnt="2"/>
      <dgm:spPr/>
    </dgm:pt>
    <dgm:pt modelId="{7882E2B7-EC5E-426D-879E-BF671DA5AB6C}" type="pres">
      <dgm:prSet presAssocID="{43A23578-DF89-4DFE-BA42-7B1242F65C6E}" presName="hierRoot3" presStyleCnt="0">
        <dgm:presLayoutVars>
          <dgm:hierBranch val="init"/>
        </dgm:presLayoutVars>
      </dgm:prSet>
      <dgm:spPr/>
    </dgm:pt>
    <dgm:pt modelId="{52DE73A9-A7FA-46D0-A419-5C44F0991324}" type="pres">
      <dgm:prSet presAssocID="{43A23578-DF89-4DFE-BA42-7B1242F65C6E}" presName="rootComposite3" presStyleCnt="0"/>
      <dgm:spPr/>
    </dgm:pt>
    <dgm:pt modelId="{B3B0B98D-43A3-4CCE-B32F-E26964B4DAFC}" type="pres">
      <dgm:prSet presAssocID="{43A23578-DF89-4DFE-BA42-7B1242F65C6E}" presName="rootText3" presStyleLbl="asst1" presStyleIdx="0" presStyleCnt="2">
        <dgm:presLayoutVars>
          <dgm:chPref val="3"/>
        </dgm:presLayoutVars>
      </dgm:prSet>
      <dgm:spPr/>
    </dgm:pt>
    <dgm:pt modelId="{1E7DD9B0-766B-4354-B715-24CCC9160A5E}" type="pres">
      <dgm:prSet presAssocID="{43A23578-DF89-4DFE-BA42-7B1242F65C6E}" presName="rootConnector3" presStyleLbl="asst1" presStyleIdx="0" presStyleCnt="2"/>
      <dgm:spPr/>
    </dgm:pt>
    <dgm:pt modelId="{75A8A4A3-D34E-4BF9-BB9F-2CD7CB28E112}" type="pres">
      <dgm:prSet presAssocID="{43A23578-DF89-4DFE-BA42-7B1242F65C6E}" presName="hierChild6" presStyleCnt="0"/>
      <dgm:spPr/>
    </dgm:pt>
    <dgm:pt modelId="{0836EED9-4DAD-4499-96F4-C40FC9BD6919}" type="pres">
      <dgm:prSet presAssocID="{43A23578-DF89-4DFE-BA42-7B1242F65C6E}" presName="hierChild7" presStyleCnt="0"/>
      <dgm:spPr/>
    </dgm:pt>
    <dgm:pt modelId="{952A097B-0E0C-42BD-B2D9-C17BB18787B8}" type="pres">
      <dgm:prSet presAssocID="{63D23782-9256-4ED0-9FAE-7995FB550287}" presName="Name111" presStyleLbl="parChTrans1D2" presStyleIdx="1" presStyleCnt="2"/>
      <dgm:spPr/>
    </dgm:pt>
    <dgm:pt modelId="{4D454F9E-DAE8-4313-BC80-4BE7407BA8BB}" type="pres">
      <dgm:prSet presAssocID="{9D2A2D17-1569-4464-AE7E-3BD7DC639F4D}" presName="hierRoot3" presStyleCnt="0">
        <dgm:presLayoutVars>
          <dgm:hierBranch val="init"/>
        </dgm:presLayoutVars>
      </dgm:prSet>
      <dgm:spPr/>
    </dgm:pt>
    <dgm:pt modelId="{610938B9-829F-442C-A349-276DEA792DA4}" type="pres">
      <dgm:prSet presAssocID="{9D2A2D17-1569-4464-AE7E-3BD7DC639F4D}" presName="rootComposite3" presStyleCnt="0"/>
      <dgm:spPr/>
    </dgm:pt>
    <dgm:pt modelId="{A6C461A1-6C2A-472A-8F23-C22768B6B1F4}" type="pres">
      <dgm:prSet presAssocID="{9D2A2D17-1569-4464-AE7E-3BD7DC639F4D}" presName="rootText3" presStyleLbl="asst1" presStyleIdx="1" presStyleCnt="2">
        <dgm:presLayoutVars>
          <dgm:chPref val="3"/>
        </dgm:presLayoutVars>
      </dgm:prSet>
      <dgm:spPr/>
    </dgm:pt>
    <dgm:pt modelId="{8875635D-1E6B-4455-A020-6C1840768266}" type="pres">
      <dgm:prSet presAssocID="{9D2A2D17-1569-4464-AE7E-3BD7DC639F4D}" presName="rootConnector3" presStyleLbl="asst1" presStyleIdx="1" presStyleCnt="2"/>
      <dgm:spPr/>
    </dgm:pt>
    <dgm:pt modelId="{F8132684-E40C-4C54-9680-7B2A46BCA288}" type="pres">
      <dgm:prSet presAssocID="{9D2A2D17-1569-4464-AE7E-3BD7DC639F4D}" presName="hierChild6" presStyleCnt="0"/>
      <dgm:spPr/>
    </dgm:pt>
    <dgm:pt modelId="{09B160E9-F1C2-4596-BD38-CC351F655C1A}" type="pres">
      <dgm:prSet presAssocID="{9D2A2D17-1569-4464-AE7E-3BD7DC639F4D}" presName="hierChild7" presStyleCnt="0"/>
      <dgm:spPr/>
    </dgm:pt>
  </dgm:ptLst>
  <dgm:cxnLst>
    <dgm:cxn modelId="{00B29809-FA1A-48C5-8015-5E8974C141B3}" type="presOf" srcId="{63D23782-9256-4ED0-9FAE-7995FB550287}" destId="{952A097B-0E0C-42BD-B2D9-C17BB18787B8}" srcOrd="0" destOrd="0" presId="urn:microsoft.com/office/officeart/2005/8/layout/orgChart1"/>
    <dgm:cxn modelId="{01C90A16-3854-46FC-A8F2-B84E3CE8F98A}" srcId="{725C085B-33FD-4C7B-A16D-24E02FE67288}" destId="{9D2A2D17-1569-4464-AE7E-3BD7DC639F4D}" srcOrd="1" destOrd="0" parTransId="{63D23782-9256-4ED0-9FAE-7995FB550287}" sibTransId="{C2AA6900-7441-4A7C-B7A3-C102C97112A0}"/>
    <dgm:cxn modelId="{F3FC4E17-0E7D-4365-B38F-E48D6D5E31E0}" type="presOf" srcId="{237BC5CF-A173-4A32-ACE8-1D7FCF6927BE}" destId="{C2335D5D-E372-48E7-BB91-74D1727E19AF}" srcOrd="0" destOrd="0" presId="urn:microsoft.com/office/officeart/2005/8/layout/orgChart1"/>
    <dgm:cxn modelId="{156AB527-7836-4BFD-9E65-A20433AD3A54}" type="presOf" srcId="{9D2A2D17-1569-4464-AE7E-3BD7DC639F4D}" destId="{8875635D-1E6B-4455-A020-6C1840768266}" srcOrd="1" destOrd="0" presId="urn:microsoft.com/office/officeart/2005/8/layout/orgChart1"/>
    <dgm:cxn modelId="{8B839D5D-CC88-4817-B395-C69717E5C7F1}" srcId="{725C085B-33FD-4C7B-A16D-24E02FE67288}" destId="{43A23578-DF89-4DFE-BA42-7B1242F65C6E}" srcOrd="0" destOrd="0" parTransId="{237BC5CF-A173-4A32-ACE8-1D7FCF6927BE}" sibTransId="{1B41071F-EA92-438D-8329-911FED63F68D}"/>
    <dgm:cxn modelId="{9C19FA50-60D7-4812-972E-0A0B845189AB}" type="presOf" srcId="{725C085B-33FD-4C7B-A16D-24E02FE67288}" destId="{2E9C226B-E25E-4339-9A33-6FB3CAB552B1}" srcOrd="1" destOrd="0" presId="urn:microsoft.com/office/officeart/2005/8/layout/orgChart1"/>
    <dgm:cxn modelId="{035A8658-0F46-48D5-9498-384D64EA937B}" type="presOf" srcId="{725C085B-33FD-4C7B-A16D-24E02FE67288}" destId="{527359B6-D292-41F7-B5DC-A3996F28B9A6}" srcOrd="0" destOrd="0" presId="urn:microsoft.com/office/officeart/2005/8/layout/orgChart1"/>
    <dgm:cxn modelId="{8C79B67D-5088-4548-9B77-F8633E72E371}" srcId="{E36D9B8C-358B-4242-B899-03509EBF001A}" destId="{725C085B-33FD-4C7B-A16D-24E02FE67288}" srcOrd="0" destOrd="0" parTransId="{22553ACB-9D0D-4916-92B3-A78E5D4852E9}" sibTransId="{91B1510C-9FA9-4132-A0BD-814AEE61ACAB}"/>
    <dgm:cxn modelId="{E6785E8B-45E0-4FE3-AAB0-9B4CB5447566}" type="presOf" srcId="{E36D9B8C-358B-4242-B899-03509EBF001A}" destId="{71833BBB-1418-4A00-B3D0-09352EA4886B}" srcOrd="0" destOrd="0" presId="urn:microsoft.com/office/officeart/2005/8/layout/orgChart1"/>
    <dgm:cxn modelId="{A87BF599-6B74-4FF0-B6DC-AF88EA37EB8B}" type="presOf" srcId="{9D2A2D17-1569-4464-AE7E-3BD7DC639F4D}" destId="{A6C461A1-6C2A-472A-8F23-C22768B6B1F4}" srcOrd="0" destOrd="0" presId="urn:microsoft.com/office/officeart/2005/8/layout/orgChart1"/>
    <dgm:cxn modelId="{C10546B3-E03B-44F8-B778-D6873E7C767B}" type="presOf" srcId="{43A23578-DF89-4DFE-BA42-7B1242F65C6E}" destId="{1E7DD9B0-766B-4354-B715-24CCC9160A5E}" srcOrd="1" destOrd="0" presId="urn:microsoft.com/office/officeart/2005/8/layout/orgChart1"/>
    <dgm:cxn modelId="{09B8B0EA-02BC-4EC5-A6F2-FFEF2AF94331}" type="presOf" srcId="{43A23578-DF89-4DFE-BA42-7B1242F65C6E}" destId="{B3B0B98D-43A3-4CCE-B32F-E26964B4DAFC}" srcOrd="0" destOrd="0" presId="urn:microsoft.com/office/officeart/2005/8/layout/orgChart1"/>
    <dgm:cxn modelId="{92B39E59-A9D1-4B73-B111-FF4F8BD49C23}" type="presParOf" srcId="{71833BBB-1418-4A00-B3D0-09352EA4886B}" destId="{BBDEA4E8-8B01-464B-82BF-7D6B0ACC6CF1}" srcOrd="0" destOrd="0" presId="urn:microsoft.com/office/officeart/2005/8/layout/orgChart1"/>
    <dgm:cxn modelId="{6721670D-5EC6-4608-883F-CD075B090DCC}" type="presParOf" srcId="{BBDEA4E8-8B01-464B-82BF-7D6B0ACC6CF1}" destId="{D21F2C06-6EE0-4D1B-BDB5-057C5B73B7AF}" srcOrd="0" destOrd="0" presId="urn:microsoft.com/office/officeart/2005/8/layout/orgChart1"/>
    <dgm:cxn modelId="{F9C291DD-F5E7-4B66-A43E-B4664E609160}" type="presParOf" srcId="{D21F2C06-6EE0-4D1B-BDB5-057C5B73B7AF}" destId="{527359B6-D292-41F7-B5DC-A3996F28B9A6}" srcOrd="0" destOrd="0" presId="urn:microsoft.com/office/officeart/2005/8/layout/orgChart1"/>
    <dgm:cxn modelId="{0642AF25-4A03-4965-BBB0-78D33498376F}" type="presParOf" srcId="{D21F2C06-6EE0-4D1B-BDB5-057C5B73B7AF}" destId="{2E9C226B-E25E-4339-9A33-6FB3CAB552B1}" srcOrd="1" destOrd="0" presId="urn:microsoft.com/office/officeart/2005/8/layout/orgChart1"/>
    <dgm:cxn modelId="{7A942E04-3ACD-4431-9D3E-1D89059BA921}" type="presParOf" srcId="{BBDEA4E8-8B01-464B-82BF-7D6B0ACC6CF1}" destId="{37C53FB1-67A9-448D-95DC-7253DAE9B07C}" srcOrd="1" destOrd="0" presId="urn:microsoft.com/office/officeart/2005/8/layout/orgChart1"/>
    <dgm:cxn modelId="{40C3C873-4402-4460-AAA2-2F8D5526A766}" type="presParOf" srcId="{BBDEA4E8-8B01-464B-82BF-7D6B0ACC6CF1}" destId="{DA556235-FA15-4C5C-A91A-D13DF8188174}" srcOrd="2" destOrd="0" presId="urn:microsoft.com/office/officeart/2005/8/layout/orgChart1"/>
    <dgm:cxn modelId="{BBFA6A3A-AB34-424C-AA82-4674CE5553FD}" type="presParOf" srcId="{DA556235-FA15-4C5C-A91A-D13DF8188174}" destId="{C2335D5D-E372-48E7-BB91-74D1727E19AF}" srcOrd="0" destOrd="0" presId="urn:microsoft.com/office/officeart/2005/8/layout/orgChart1"/>
    <dgm:cxn modelId="{CD527AAF-F255-4738-95E5-B0818A0E4B09}" type="presParOf" srcId="{DA556235-FA15-4C5C-A91A-D13DF8188174}" destId="{7882E2B7-EC5E-426D-879E-BF671DA5AB6C}" srcOrd="1" destOrd="0" presId="urn:microsoft.com/office/officeart/2005/8/layout/orgChart1"/>
    <dgm:cxn modelId="{41DEDDB6-A8A8-458B-994F-9F686808D6CB}" type="presParOf" srcId="{7882E2B7-EC5E-426D-879E-BF671DA5AB6C}" destId="{52DE73A9-A7FA-46D0-A419-5C44F0991324}" srcOrd="0" destOrd="0" presId="urn:microsoft.com/office/officeart/2005/8/layout/orgChart1"/>
    <dgm:cxn modelId="{4A39C0E9-5C64-4635-99E8-96FFAF5FC4EC}" type="presParOf" srcId="{52DE73A9-A7FA-46D0-A419-5C44F0991324}" destId="{B3B0B98D-43A3-4CCE-B32F-E26964B4DAFC}" srcOrd="0" destOrd="0" presId="urn:microsoft.com/office/officeart/2005/8/layout/orgChart1"/>
    <dgm:cxn modelId="{F3B72996-D2EF-4A2F-869A-AD9A60FEB9CC}" type="presParOf" srcId="{52DE73A9-A7FA-46D0-A419-5C44F0991324}" destId="{1E7DD9B0-766B-4354-B715-24CCC9160A5E}" srcOrd="1" destOrd="0" presId="urn:microsoft.com/office/officeart/2005/8/layout/orgChart1"/>
    <dgm:cxn modelId="{D53F8BFA-B5BC-48E0-B99C-47294182E33C}" type="presParOf" srcId="{7882E2B7-EC5E-426D-879E-BF671DA5AB6C}" destId="{75A8A4A3-D34E-4BF9-BB9F-2CD7CB28E112}" srcOrd="1" destOrd="0" presId="urn:microsoft.com/office/officeart/2005/8/layout/orgChart1"/>
    <dgm:cxn modelId="{4EDFDD0D-7AFF-43DA-8875-107EF24689CB}" type="presParOf" srcId="{7882E2B7-EC5E-426D-879E-BF671DA5AB6C}" destId="{0836EED9-4DAD-4499-96F4-C40FC9BD6919}" srcOrd="2" destOrd="0" presId="urn:microsoft.com/office/officeart/2005/8/layout/orgChart1"/>
    <dgm:cxn modelId="{DA496887-3848-4310-8918-6FB48CDBD4BB}" type="presParOf" srcId="{DA556235-FA15-4C5C-A91A-D13DF8188174}" destId="{952A097B-0E0C-42BD-B2D9-C17BB18787B8}" srcOrd="2" destOrd="0" presId="urn:microsoft.com/office/officeart/2005/8/layout/orgChart1"/>
    <dgm:cxn modelId="{61D84470-070E-4722-BCBB-89F21AEA65A1}" type="presParOf" srcId="{DA556235-FA15-4C5C-A91A-D13DF8188174}" destId="{4D454F9E-DAE8-4313-BC80-4BE7407BA8BB}" srcOrd="3" destOrd="0" presId="urn:microsoft.com/office/officeart/2005/8/layout/orgChart1"/>
    <dgm:cxn modelId="{CBC8A297-1EDE-41E3-B33B-3E425128D64F}" type="presParOf" srcId="{4D454F9E-DAE8-4313-BC80-4BE7407BA8BB}" destId="{610938B9-829F-442C-A349-276DEA792DA4}" srcOrd="0" destOrd="0" presId="urn:microsoft.com/office/officeart/2005/8/layout/orgChart1"/>
    <dgm:cxn modelId="{9ECDA648-D382-44EC-B2BA-417F84A66FF8}" type="presParOf" srcId="{610938B9-829F-442C-A349-276DEA792DA4}" destId="{A6C461A1-6C2A-472A-8F23-C22768B6B1F4}" srcOrd="0" destOrd="0" presId="urn:microsoft.com/office/officeart/2005/8/layout/orgChart1"/>
    <dgm:cxn modelId="{10D316F9-7F4F-4645-8465-9B261EF80C45}" type="presParOf" srcId="{610938B9-829F-442C-A349-276DEA792DA4}" destId="{8875635D-1E6B-4455-A020-6C1840768266}" srcOrd="1" destOrd="0" presId="urn:microsoft.com/office/officeart/2005/8/layout/orgChart1"/>
    <dgm:cxn modelId="{9DAD7C5B-890E-4B40-8D6E-6DC3511A275D}" type="presParOf" srcId="{4D454F9E-DAE8-4313-BC80-4BE7407BA8BB}" destId="{F8132684-E40C-4C54-9680-7B2A46BCA288}" srcOrd="1" destOrd="0" presId="urn:microsoft.com/office/officeart/2005/8/layout/orgChart1"/>
    <dgm:cxn modelId="{6D1C115A-772C-4F4E-BD4C-ABCF9FADB28E}" type="presParOf" srcId="{4D454F9E-DAE8-4313-BC80-4BE7407BA8BB}" destId="{09B160E9-F1C2-4596-BD38-CC351F655C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A097B-0E0C-42BD-B2D9-C17BB18787B8}">
      <dsp:nvSpPr>
        <dsp:cNvPr id="0" name=""/>
        <dsp:cNvSpPr/>
      </dsp:nvSpPr>
      <dsp:spPr>
        <a:xfrm>
          <a:off x="4063999" y="2334431"/>
          <a:ext cx="385985" cy="1679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01"/>
              </a:lnTo>
              <a:lnTo>
                <a:pt x="385985" y="16799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35D5D-E372-48E7-BB91-74D1727E19AF}">
      <dsp:nvSpPr>
        <dsp:cNvPr id="0" name=""/>
        <dsp:cNvSpPr/>
      </dsp:nvSpPr>
      <dsp:spPr>
        <a:xfrm>
          <a:off x="3678014" y="2334431"/>
          <a:ext cx="385985" cy="1679901"/>
        </a:xfrm>
        <a:custGeom>
          <a:avLst/>
          <a:gdLst/>
          <a:ahLst/>
          <a:cxnLst/>
          <a:rect l="0" t="0" r="0" b="0"/>
          <a:pathLst>
            <a:path>
              <a:moveTo>
                <a:pt x="385985" y="0"/>
              </a:moveTo>
              <a:lnTo>
                <a:pt x="385985" y="1679901"/>
              </a:lnTo>
              <a:lnTo>
                <a:pt x="0" y="16799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359B6-D292-41F7-B5DC-A3996F28B9A6}">
      <dsp:nvSpPr>
        <dsp:cNvPr id="0" name=""/>
        <dsp:cNvSpPr/>
      </dsp:nvSpPr>
      <dsp:spPr>
        <a:xfrm>
          <a:off x="2225972" y="496403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Century Gothic" panose="020B0502020202020204" pitchFamily="34" charset="0"/>
            </a:rPr>
            <a:t>Character</a:t>
          </a:r>
        </a:p>
      </dsp:txBody>
      <dsp:txXfrm>
        <a:off x="2225972" y="496403"/>
        <a:ext cx="3676054" cy="1838027"/>
      </dsp:txXfrm>
    </dsp:sp>
    <dsp:sp modelId="{B3B0B98D-43A3-4CCE-B32F-E26964B4DAFC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Century Gothic" panose="020B0502020202020204" pitchFamily="34" charset="0"/>
            </a:rPr>
            <a:t>Virtues</a:t>
          </a:r>
        </a:p>
      </dsp:txBody>
      <dsp:txXfrm>
        <a:off x="1959" y="3095319"/>
        <a:ext cx="3676054" cy="1838027"/>
      </dsp:txXfrm>
    </dsp:sp>
    <dsp:sp modelId="{A6C461A1-6C2A-472A-8F23-C22768B6B1F4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Century Gothic" panose="020B0502020202020204" pitchFamily="34" charset="0"/>
            </a:rPr>
            <a:t>Vices</a:t>
          </a: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30CE-232D-4510-AC55-B6B33E017A0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CAEF-8615-4E45-A271-0C07E40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>
                <a:cs typeface="Calibri" panose="020F0502020204030204"/>
              </a:rPr>
              <a:t>1 Min: Situate in overall agenda for the class session:</a:t>
            </a:r>
          </a:p>
          <a:p>
            <a:pPr marL="171450" indent="-171450" algn="just">
              <a:buFont typeface="Arial"/>
              <a:buChar char="•"/>
            </a:pPr>
            <a:r>
              <a:rPr lang="en-US" b="1" dirty="0"/>
              <a:t>1. Introduction and open question (Melissa): Why does character matter to an engineer? </a:t>
            </a:r>
            <a:endParaRPr lang="en-US" dirty="0"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b="1" dirty="0"/>
              <a:t>2. Activity: What kinds of character traits are most important for engineers? (We use sticky notes, compile a list and walk around the classroom) </a:t>
            </a:r>
            <a:endParaRPr lang="en-US" dirty="0"/>
          </a:p>
          <a:p>
            <a:pPr marL="171450" indent="-171450" algn="just">
              <a:buFont typeface="Arial"/>
              <a:buChar char="•"/>
            </a:pPr>
            <a:r>
              <a:rPr lang="en-US" b="1" dirty="0"/>
              <a:t>3. Debrief of themes (why each team thought their themes were important)</a:t>
            </a:r>
            <a:endParaRPr lang="en-US" dirty="0"/>
          </a:p>
          <a:p>
            <a:pPr marL="171450" indent="-171450" algn="just">
              <a:buFont typeface="Arial"/>
              <a:buChar char="•"/>
            </a:pPr>
            <a:r>
              <a:rPr lang="en-US" b="1" dirty="0"/>
              <a:t>4. Presentation (Adetoun): </a:t>
            </a:r>
            <a:endParaRPr lang="en-US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Revisit allusions to character in EGR 111 and the vision of the whole engineer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What is character?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What are virtues? 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Examples of what students might see in the curriculum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Summary of the relevance of character and character education in engineering</a:t>
            </a:r>
            <a:endParaRPr lang="en-US" dirty="0"/>
          </a:p>
          <a:p>
            <a:pPr marL="171450" indent="-171450" algn="just">
              <a:buFont typeface="Arial"/>
              <a:buChar char="•"/>
            </a:pPr>
            <a:r>
              <a:rPr lang="en-US" b="1" dirty="0"/>
              <a:t>5. Explanation of Take-home Reflections (Melisaa):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A timeline of what your engineering trajectory could look like and where issues of character may come up/where different character traits might be relevant? 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One trait 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Exemplar 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r>
              <a:rPr lang="en-US" b="1" dirty="0"/>
              <a:t>One virtue/character trait you would like to develop/further develop during your undergraduate career </a:t>
            </a:r>
            <a:endParaRPr lang="en-US" dirty="0"/>
          </a:p>
          <a:p>
            <a:pPr marL="628650" lvl="1" indent="-171450" algn="just">
              <a:buFont typeface="Arial"/>
              <a:buChar char="•"/>
            </a:pPr>
            <a:endParaRPr lang="en-US" b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74F98-BE32-4216-AB30-9AB36AFDBB0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BCAEF-8615-4E45-A271-0C07E40EE6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are less obvious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BCAEF-8615-4E45-A271-0C07E40EE6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,Sans-Serif"/>
              <a:buChar char="•"/>
            </a:pPr>
            <a:r>
              <a:rPr lang="en-US" b="1" dirty="0"/>
              <a:t>By practicing virtues, people are likely to make the right choice when faced with ethical challenges. </a:t>
            </a:r>
            <a:endParaRPr lang="en-US" dirty="0"/>
          </a:p>
          <a:p>
            <a:pPr marL="342900" indent="-342900">
              <a:buFont typeface="Arial,Sans-Serif"/>
              <a:buChar char="•"/>
            </a:pPr>
            <a:endParaRPr lang="en-US" dirty="0"/>
          </a:p>
          <a:p>
            <a:pPr marL="342900" indent="-342900">
              <a:buFont typeface="Arial,Sans-Serif"/>
              <a:buChar char="•"/>
            </a:pPr>
            <a:r>
              <a:rPr lang="en-US" b="1" dirty="0"/>
              <a:t>Character education offers us the language and tools to understand virtues in the context of practicing engineering</a:t>
            </a:r>
            <a:endParaRPr lang="en-US" dirty="0"/>
          </a:p>
          <a:p>
            <a:pPr marL="342900" indent="-342900">
              <a:buFont typeface="Arial,Sans-Serif"/>
              <a:buChar char="•"/>
            </a:pPr>
            <a:endParaRPr lang="en-US" dirty="0"/>
          </a:p>
          <a:p>
            <a:pPr marL="342900" indent="-342900">
              <a:buFont typeface="Arial,Sans-Serif"/>
              <a:buChar char="•"/>
            </a:pPr>
            <a:r>
              <a:rPr lang="en-US" b="1" dirty="0"/>
              <a:t>Character education supports deliberate practice of good character in engineering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74F98-BE32-4216-AB30-9AB36AFDBB0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Emboldened ones are reflected in our 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74F98-BE32-4216-AB30-9AB36AFDB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0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E50D-5922-4A00-8BD1-7759029BD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EBFEA-6C98-4FEA-8568-79F88439D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5D9D9-DBCD-4A3B-BFF3-E298600C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B242C-6327-48B9-9DA0-A7544532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0A69-B56B-4843-A944-F5785CD6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3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3FEB-31FE-4A58-89BB-9F8B252C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DC195-1A92-4E1B-AF4F-188EB303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2E0A-9C5F-424B-BA70-E3D7461A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45E7-6566-4B8B-B302-C800DF0D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A8FB-7EEF-4D1B-ACA1-F03E2904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FFB39-ECBA-4C73-A8DE-D4705F5A7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C30DA-0925-4B4B-90A9-81B939E4C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E0468-5D42-4DB3-A4DA-359D819A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C33-5190-4E84-9570-D445C3E9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7BF4-CDCC-428A-B9E5-D3672044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ADEA7A-48AD-E94B-953C-121AA8787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57" y="6394784"/>
            <a:ext cx="2851484" cy="21386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F7BBC8-BAE8-714E-89C5-91FCB6EC12C4}"/>
              </a:ext>
            </a:extLst>
          </p:cNvPr>
          <p:cNvCxnSpPr>
            <a:cxnSpLocks/>
          </p:cNvCxnSpPr>
          <p:nvPr userDrawn="1"/>
        </p:nvCxnSpPr>
        <p:spPr>
          <a:xfrm>
            <a:off x="4146884" y="3777915"/>
            <a:ext cx="3898232" cy="0"/>
          </a:xfrm>
          <a:prstGeom prst="line">
            <a:avLst/>
          </a:prstGeom>
          <a:ln w="19050">
            <a:solidFill>
              <a:srgbClr val="937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D53D3ECA-9D11-3043-B486-72994C63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9" y="467139"/>
            <a:ext cx="6019800" cy="287280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93773A"/>
                </a:solidFill>
              </a:defRPr>
            </a:lvl1pPr>
          </a:lstStyle>
          <a:p>
            <a:r>
              <a:rPr lang="en-US" dirty="0">
                <a:solidFill>
                  <a:srgbClr val="93773A"/>
                </a:solidFill>
                <a:latin typeface="Cormorant" pitchFamily="2" charset="77"/>
              </a:rPr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AF3E63-E40F-4D44-8E4D-0220759B0B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850" y="4175125"/>
            <a:ext cx="6210300" cy="406400"/>
          </a:xfrm>
          <a:prstGeom prst="rect">
            <a:avLst/>
          </a:pr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spc="300">
                <a:solidFill>
                  <a:srgbClr val="93773A"/>
                </a:solidFill>
                <a:latin typeface="Nunito Sans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93773A"/>
                </a:solidFill>
              </a:rPr>
              <a:t>SUBHEAD GOES HERE, PREFERABLY ALL CAPS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680D2F-CBA1-8740-8ECE-6F1FC96930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0850" y="4701279"/>
            <a:ext cx="6210300" cy="377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i="1">
                <a:solidFill>
                  <a:srgbClr val="93773A"/>
                </a:solidFill>
                <a:latin typeface="Cormorant" pitchFamily="2" charset="77"/>
              </a:defRPr>
            </a:lvl1pPr>
          </a:lstStyle>
          <a:p>
            <a:pPr lvl="0"/>
            <a:r>
              <a:rPr lang="en-US" dirty="0"/>
              <a:t>Subtitle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84186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E220-FBF2-44CB-A31E-5421A85D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21554-DF7C-488B-876A-838D1F3DF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F7EBD-5F9E-4DE1-AD01-3AE4B262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D6F09-BE0E-4D81-AE29-1E373CBA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9242C-F8D9-4156-969C-D34C0C1E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5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E5C6-8176-4DD1-BB40-A659D4F0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9585E-A038-4F2B-A6B0-D7EB158E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935D8-E23B-44A2-841E-97385B6B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E865E-E0B3-4677-A3E7-1FFCDE0F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C9D1D-A0C1-4544-88E9-F5B26F5E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5F08-843C-4AD2-BF97-56C35BFF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A0D6-71FA-4EA7-AA09-E5A9C9A5A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630E3-C7C5-4100-8594-538D86AC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65343-D443-4291-B78F-41ACC26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E64EB-FC5B-473A-9B60-C45759C1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092B-A0FF-43D9-B5F9-767A8A16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4BD4-3B67-4EBC-B5D2-ACB14F58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DE2E8-66AF-4CDA-9405-8F0B219C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AFD43-3B5C-428A-9700-97CA6F46F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2BD45-7E9F-4B4E-857B-93B48225F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2BC95-A231-452B-88A9-DDB50825E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1E04A-4F64-4854-A2FF-09FDDD0D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D04D3-D4A6-40B1-94A9-93D2E4B7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DB0CD-38D5-432B-9D82-79D0CDAC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BF35-F2D0-4087-8820-67DDC831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CB1DB-333E-4A72-81A8-74CB94F1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1BB71-0D16-47AF-8CA1-06437ECA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1D95E-D330-4F7A-B4DB-EBD5D9AF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7592E-EA9E-40F5-B6FB-E1A7CDF2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18824-2DE4-4937-8272-DC1FDD52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14D3E-203B-4441-8416-D8BD541F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9A8-1DF8-43A5-8868-E29CB65A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83146-9E9B-41B6-A905-4B501194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07A02-427B-4A9F-BBC9-0C51B6D9F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0C305-542F-4FDE-9E09-972B945B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F500C-3770-4E7D-A0E8-149AD41A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69955-0124-4433-8B3E-47D056C8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A101-FFE8-492A-9191-16FE2AB2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95CE6-43CF-4291-9F86-AE90B317D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D6326-F1EE-4A7C-BEAA-32796BF4E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26CEC-4C7B-42D3-9689-909789B2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246CE-8D48-4FA0-BACE-13895E48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CA7B5-2414-4AC7-9502-E655DA5D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AA17F-F984-494D-B9BC-BC055971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65219-E849-415F-9C9B-3D87C3078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6C2FB-D363-4E32-816C-446227CAB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AAF6-ED62-476B-96B1-FC2CDB1F1D2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A1AD5-52AB-41A7-B470-469FB21C5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9CEDB-D406-4BA5-81E7-3C1242C3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3A345-9528-4932-95D0-D0FCADDC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msgather.blogspot.com/2016/03/how-to-motivate-your-child-to-practic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ydia-arnold.com/2020/12/13/enabling-reflective-writi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noughgood.com/2011/07/nelson-mandela-and-youth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l4ed/3610649656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stavos52093/1295312564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2C37-1E18-FE4B-AB63-222AA131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Century Gothic" panose="020B0502020202020204" pitchFamily="34" charset="0"/>
              </a:rPr>
              <a:t>Character Discovery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9CCCE-B0FE-2C4B-A1A1-FA286594F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0850" y="4146550"/>
            <a:ext cx="6210300" cy="406400"/>
          </a:xfrm>
        </p:spPr>
        <p:txBody>
          <a:bodyPr lIns="91440" tIns="45720" rIns="91440" bIns="45720" anchor="ctr"/>
          <a:lstStyle/>
          <a:p>
            <a:r>
              <a:rPr lang="en-US" dirty="0">
                <a:latin typeface="Century Gothic" panose="020B0502020202020204" pitchFamily="34" charset="0"/>
              </a:rPr>
              <a:t>EGR 111 – November 8,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7F1A-2911-2A45-A5A4-F0C4CCAE0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entury Gothic" panose="020B0502020202020204" pitchFamily="34" charset="0"/>
              </a:rPr>
              <a:t>Dr. Adetoun Yeaman</a:t>
            </a:r>
          </a:p>
        </p:txBody>
      </p:sp>
    </p:spTree>
    <p:extLst>
      <p:ext uri="{BB962C8B-B14F-4D97-AF65-F5344CB8AC3E}">
        <p14:creationId xmlns:p14="http://schemas.microsoft.com/office/powerpoint/2010/main" val="69909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13E7-8159-401E-AB87-30BA3D96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347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Examples of Virtues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C5D0D-34E4-46AC-BAAB-93C29DE62297}"/>
              </a:ext>
            </a:extLst>
          </p:cNvPr>
          <p:cNvSpPr/>
          <p:nvPr/>
        </p:nvSpPr>
        <p:spPr>
          <a:xfrm>
            <a:off x="2078943" y="6231569"/>
            <a:ext cx="80387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i="1" dirty="0">
                <a:latin typeface="Century Gothic" panose="020B0502020202020204" pitchFamily="34" charset="0"/>
              </a:rPr>
              <a:t>Jubilee Centre for Character and Virtues 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16948B7D-CB15-43A0-A9EB-D424FE005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27615"/>
              </p:ext>
            </p:extLst>
          </p:nvPr>
        </p:nvGraphicFramePr>
        <p:xfrm>
          <a:off x="1710928" y="1214818"/>
          <a:ext cx="8770143" cy="48867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37">
                  <a:extLst>
                    <a:ext uri="{9D8B030D-6E8A-4147-A177-3AD203B41FA5}">
                      <a16:colId xmlns:a16="http://schemas.microsoft.com/office/drawing/2014/main" val="1013473146"/>
                    </a:ext>
                  </a:extLst>
                </a:gridCol>
                <a:gridCol w="2178843">
                  <a:extLst>
                    <a:ext uri="{9D8B030D-6E8A-4147-A177-3AD203B41FA5}">
                      <a16:colId xmlns:a16="http://schemas.microsoft.com/office/drawing/2014/main" val="2173794974"/>
                    </a:ext>
                  </a:extLst>
                </a:gridCol>
                <a:gridCol w="1982390">
                  <a:extLst>
                    <a:ext uri="{9D8B030D-6E8A-4147-A177-3AD203B41FA5}">
                      <a16:colId xmlns:a16="http://schemas.microsoft.com/office/drawing/2014/main" val="3232259368"/>
                    </a:ext>
                  </a:extLst>
                </a:gridCol>
                <a:gridCol w="1679973">
                  <a:extLst>
                    <a:ext uri="{9D8B030D-6E8A-4147-A177-3AD203B41FA5}">
                      <a16:colId xmlns:a16="http://schemas.microsoft.com/office/drawing/2014/main" val="567711328"/>
                    </a:ext>
                  </a:extLst>
                </a:gridCol>
              </a:tblGrid>
              <a:tr h="628650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Virtues​</a:t>
                      </a:r>
                      <a:endParaRPr lang="en-US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27118161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Intellectual​</a:t>
                      </a:r>
                      <a:endParaRPr lang="en-US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Moral​</a:t>
                      </a:r>
                      <a:endParaRPr lang="en-US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Performance​</a:t>
                      </a:r>
                      <a:endParaRPr lang="en-US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Civic​</a:t>
                      </a:r>
                      <a:endParaRPr lang="en-US" b="1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938105"/>
                  </a:ext>
                </a:extLst>
              </a:tr>
              <a:tr h="31623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Practical Wisdom​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Curiosity​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Creativity​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Intellectual Humility​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Critical Thinking​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Empathy​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Courage​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Honesty​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Authenticity​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Justice​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Generosity​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Temperance​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Gratitude​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Hope​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Resilience​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Teamwork​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Zest​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Diligence​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Followership​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Service​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Citizenship​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ctr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Civility​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3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9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DA7D-DCD2-4489-989C-491DCCED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What are some active ways of developing good character?</a:t>
            </a:r>
          </a:p>
        </p:txBody>
      </p:sp>
    </p:spTree>
    <p:extLst>
      <p:ext uri="{BB962C8B-B14F-4D97-AF65-F5344CB8AC3E}">
        <p14:creationId xmlns:p14="http://schemas.microsoft.com/office/powerpoint/2010/main" val="344701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2F6E82-432D-464B-87EB-17BD3D5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2006703"/>
            <a:ext cx="4441092" cy="284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Habituation through practice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EDE4B2-783C-42BD-8566-9EC75D704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215" r="1896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38182-8E1F-4ABA-A4FB-95370B47186C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umsgather.blogspot.com/2016/03/how-to-motivate-your-child-to-practi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19065-0B80-4150-91ED-A4D5F5B3601D}"/>
              </a:ext>
            </a:extLst>
          </p:cNvPr>
          <p:cNvSpPr txBox="1"/>
          <p:nvPr/>
        </p:nvSpPr>
        <p:spPr>
          <a:xfrm>
            <a:off x="257175" y="5752868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M. Lamb, J. Brant, &amp; E. Brooks, “How Is Virtue Cultivated? Seven Strategies for Postgraduate Character Development,” Journal of Character Education 17, no. 1 (2021), 81–108. </a:t>
            </a:r>
          </a:p>
        </p:txBody>
      </p:sp>
    </p:spTree>
    <p:extLst>
      <p:ext uri="{BB962C8B-B14F-4D97-AF65-F5344CB8AC3E}">
        <p14:creationId xmlns:p14="http://schemas.microsoft.com/office/powerpoint/2010/main" val="80987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C44847-875B-42BF-BADF-F84D426E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8A2D1-FA2C-4FAB-87C5-913CB5A6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335" y="2479044"/>
            <a:ext cx="3822189" cy="1899912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Reflection on personal experience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EE365-C177-4164-9337-11E53B95916A}"/>
              </a:ext>
            </a:extLst>
          </p:cNvPr>
          <p:cNvSpPr txBox="1"/>
          <p:nvPr/>
        </p:nvSpPr>
        <p:spPr>
          <a:xfrm>
            <a:off x="7349777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ydia-arnold.com/2020/12/13/enabling-reflective-writ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E4D3D-599F-414F-A729-C680461FD6B9}"/>
              </a:ext>
            </a:extLst>
          </p:cNvPr>
          <p:cNvSpPr txBox="1"/>
          <p:nvPr/>
        </p:nvSpPr>
        <p:spPr>
          <a:xfrm>
            <a:off x="6096000" y="5924318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M. Lamb, J. Brant, &amp; E. Brooks, “How Is Virtue Cultivated? Seven Strategies for Postgraduate Character Development,” Journal of Character Education 17, no. 1 (2021), 81–108. </a:t>
            </a:r>
          </a:p>
        </p:txBody>
      </p:sp>
    </p:spTree>
    <p:extLst>
      <p:ext uri="{BB962C8B-B14F-4D97-AF65-F5344CB8AC3E}">
        <p14:creationId xmlns:p14="http://schemas.microsoft.com/office/powerpoint/2010/main" val="279385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0725-957E-4BC4-BA96-7E7E641C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19" y="2143126"/>
            <a:ext cx="3838574" cy="3114674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Engagement with virtuous exemplars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EF712-EA4E-4419-8AA6-BA618E9A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1074" y="1590675"/>
            <a:ext cx="6871607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E9BC3-C9AA-446C-91A0-A7A896238A7F}"/>
              </a:ext>
            </a:extLst>
          </p:cNvPr>
          <p:cNvSpPr txBox="1"/>
          <p:nvPr/>
        </p:nvSpPr>
        <p:spPr>
          <a:xfrm>
            <a:off x="6200774" y="5438775"/>
            <a:ext cx="5019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notenoughgood.com/2011/07/nelson-mandela-and-youth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D1323-B168-4120-871B-42F35BB77E83}"/>
              </a:ext>
            </a:extLst>
          </p:cNvPr>
          <p:cNvSpPr txBox="1"/>
          <p:nvPr/>
        </p:nvSpPr>
        <p:spPr>
          <a:xfrm>
            <a:off x="257175" y="5752868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M. Lamb, J. Brant, &amp; E. Brooks, “How Is Virtue Cultivated? Seven Strategies for Postgraduate Character Development,” Journal of Character Education 17, no. 1 (2021), 81–108. </a:t>
            </a:r>
          </a:p>
        </p:txBody>
      </p:sp>
    </p:spTree>
    <p:extLst>
      <p:ext uri="{BB962C8B-B14F-4D97-AF65-F5344CB8AC3E}">
        <p14:creationId xmlns:p14="http://schemas.microsoft.com/office/powerpoint/2010/main" val="402887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ve square speech bubbles in color">
            <a:extLst>
              <a:ext uri="{FF2B5EF4-FFF2-40B4-BE49-F238E27FC236}">
                <a16:creationId xmlns:a16="http://schemas.microsoft.com/office/drawing/2014/main" id="{A7BE75E3-CB9E-4A35-ADC4-6767F747D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55771-6FE9-4062-B882-9F41F14A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879" y="2191709"/>
            <a:ext cx="3848479" cy="22650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dirty="0">
                <a:latin typeface="Century Gothic" panose="020B0502020202020204" pitchFamily="34" charset="0"/>
              </a:rPr>
              <a:t>Dialogue to increase virtue literacy</a:t>
            </a:r>
            <a:br>
              <a:rPr lang="en-US" sz="3400" dirty="0">
                <a:latin typeface="Century Gothic" panose="020B0502020202020204" pitchFamily="34" charset="0"/>
              </a:rPr>
            </a:br>
            <a:endParaRPr lang="en-US" sz="34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57DC7-23A5-4B5A-B915-98BD5D07D799}"/>
              </a:ext>
            </a:extLst>
          </p:cNvPr>
          <p:cNvSpPr txBox="1"/>
          <p:nvPr/>
        </p:nvSpPr>
        <p:spPr>
          <a:xfrm>
            <a:off x="8355330" y="5589269"/>
            <a:ext cx="3669030" cy="81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latin typeface="Century Gothic" panose="020B0502020202020204" pitchFamily="34" charset="0"/>
              </a:rPr>
              <a:t>M. Lamb, J. Brant, &amp; E. Brooks, “How Is Virtue Cultivated? Seven Strategies for Postgraduate Character Development,” Journal of Character Education 17, no. 1 (2021), 81–108. </a:t>
            </a:r>
          </a:p>
        </p:txBody>
      </p:sp>
    </p:spTree>
    <p:extLst>
      <p:ext uri="{BB962C8B-B14F-4D97-AF65-F5344CB8AC3E}">
        <p14:creationId xmlns:p14="http://schemas.microsoft.com/office/powerpoint/2010/main" val="7779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25A0E924-AB09-6D1D-E630-EA945EFF3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r="6039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18060-E634-4962-B944-4547CE47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1931037"/>
            <a:ext cx="3791709" cy="2995926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  <a:ea typeface="ＭＳ Ｐゴシック"/>
              </a:rPr>
              <a:t>Awareness of situational variables and biases</a:t>
            </a:r>
            <a:br>
              <a:rPr lang="en-US" dirty="0">
                <a:latin typeface="Century Gothic" panose="020B0502020202020204" pitchFamily="34" charset="0"/>
                <a:ea typeface="ＭＳ Ｐゴシック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B30DA-62C6-4B4C-82AE-BE2473301830}"/>
              </a:ext>
            </a:extLst>
          </p:cNvPr>
          <p:cNvSpPr txBox="1"/>
          <p:nvPr/>
        </p:nvSpPr>
        <p:spPr>
          <a:xfrm>
            <a:off x="257175" y="5752868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M. Lamb, J. Brant, &amp; E. Brooks, “How Is Virtue Cultivated? Seven Strategies for Postgraduate Character Development,” Journal of Character Education 17, no. 1 (2021), 81–108. </a:t>
            </a:r>
          </a:p>
        </p:txBody>
      </p:sp>
    </p:spTree>
    <p:extLst>
      <p:ext uri="{BB962C8B-B14F-4D97-AF65-F5344CB8AC3E}">
        <p14:creationId xmlns:p14="http://schemas.microsoft.com/office/powerpoint/2010/main" val="82988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58FC-7408-49F1-8772-BC468C3A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0" y="1016952"/>
            <a:ext cx="4309110" cy="482409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ＭＳ Ｐゴシック"/>
              </a:rPr>
              <a:t>Moral reminders to make norms salient</a:t>
            </a:r>
            <a:endParaRPr lang="en-US" dirty="0"/>
          </a:p>
        </p:txBody>
      </p:sp>
      <p:pic>
        <p:nvPicPr>
          <p:cNvPr id="5" name="Picture 4" descr="Adhesive notes on glass wall">
            <a:extLst>
              <a:ext uri="{FF2B5EF4-FFF2-40B4-BE49-F238E27FC236}">
                <a16:creationId xmlns:a16="http://schemas.microsoft.com/office/drawing/2014/main" id="{5917C302-6234-4E6A-AD74-D684E159B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8023"/>
          <a:stretch/>
        </p:blipFill>
        <p:spPr>
          <a:xfrm>
            <a:off x="0" y="0"/>
            <a:ext cx="739521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A5A36-0DE2-459E-A6E9-9AA12F61327C}"/>
              </a:ext>
            </a:extLst>
          </p:cNvPr>
          <p:cNvSpPr txBox="1"/>
          <p:nvPr/>
        </p:nvSpPr>
        <p:spPr>
          <a:xfrm>
            <a:off x="7395209" y="5657850"/>
            <a:ext cx="47967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M. Lamb, J. Brant, &amp; E. Brooks, “How Is Virtue Cultivated? Seven Strategies for Postgraduate Character Development,” Journal of Character Education 17, no. 1 (2021), 81–108. </a:t>
            </a:r>
          </a:p>
        </p:txBody>
      </p:sp>
    </p:spTree>
    <p:extLst>
      <p:ext uri="{BB962C8B-B14F-4D97-AF65-F5344CB8AC3E}">
        <p14:creationId xmlns:p14="http://schemas.microsoft.com/office/powerpoint/2010/main" val="1085737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B91C-AD50-4AB1-8FC7-68ABE657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1503045"/>
            <a:ext cx="4263390" cy="3851910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  <a:ea typeface="ＭＳ Ｐゴシック"/>
              </a:rPr>
              <a:t>Friendships of mutual support and accountability</a:t>
            </a:r>
            <a:br>
              <a:rPr lang="en-US" dirty="0">
                <a:latin typeface="Century Gothic" panose="020B0502020202020204" pitchFamily="34" charset="0"/>
                <a:ea typeface="ＭＳ Ｐゴシック"/>
              </a:rPr>
            </a:br>
            <a:endParaRPr lang="en-US" dirty="0"/>
          </a:p>
        </p:txBody>
      </p:sp>
      <p:pic>
        <p:nvPicPr>
          <p:cNvPr id="5" name="Picture 4" descr="Friends laughing">
            <a:extLst>
              <a:ext uri="{FF2B5EF4-FFF2-40B4-BE49-F238E27FC236}">
                <a16:creationId xmlns:a16="http://schemas.microsoft.com/office/drawing/2014/main" id="{8546B204-2B39-4983-BDFC-54B75C9A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75" y="754380"/>
            <a:ext cx="7673325" cy="51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07AEDB-95DF-4282-BF6A-AD1A0EC829C5}"/>
              </a:ext>
            </a:extLst>
          </p:cNvPr>
          <p:cNvSpPr txBox="1"/>
          <p:nvPr/>
        </p:nvSpPr>
        <p:spPr>
          <a:xfrm>
            <a:off x="125730" y="5875020"/>
            <a:ext cx="62865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M. Lamb, J. Brant, &amp; E. Brooks, “How Is Virtue Cultivated? Seven Strategies for Postgraduate Character Development,” Journal of Character Education 17, no. 1 (2021), 81–108. </a:t>
            </a:r>
          </a:p>
        </p:txBody>
      </p:sp>
    </p:spTree>
    <p:extLst>
      <p:ext uri="{BB962C8B-B14F-4D97-AF65-F5344CB8AC3E}">
        <p14:creationId xmlns:p14="http://schemas.microsoft.com/office/powerpoint/2010/main" val="253135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AE86-FFAF-40D5-93AD-8701580F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In what ways do you want your own character to grow?</a:t>
            </a:r>
          </a:p>
        </p:txBody>
      </p:sp>
    </p:spTree>
    <p:extLst>
      <p:ext uri="{BB962C8B-B14F-4D97-AF65-F5344CB8AC3E}">
        <p14:creationId xmlns:p14="http://schemas.microsoft.com/office/powerpoint/2010/main" val="284166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655C-52ED-4679-B3DC-F213429F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The Wake Engineer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9C48-FC93-4358-94E0-5C658C70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The WHOLE engineer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A1FAE-A2B4-ABB8-7099-3A8564DF4AE1}"/>
              </a:ext>
            </a:extLst>
          </p:cNvPr>
          <p:cNvSpPr txBox="1"/>
          <p:nvPr/>
        </p:nvSpPr>
        <p:spPr>
          <a:xfrm>
            <a:off x="1201479" y="5263116"/>
            <a:ext cx="99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yo-NG" b="1" dirty="0">
                <a:latin typeface="Century Gothic" panose="020B0502020202020204" pitchFamily="34" charset="0"/>
              </a:rPr>
              <a:t>P.S.: This slide can be used to highlight aspects of the institutions vision, mission and/or initiatives that align with the concept f holistic engineering and character development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3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3120-3196-4612-883F-F2E0FB92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65125"/>
            <a:ext cx="11921490" cy="1325563"/>
          </a:xfrm>
        </p:spPr>
        <p:txBody>
          <a:bodyPr/>
          <a:lstStyle/>
          <a:p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So far: various perspectives on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D790-5041-4417-849C-C1EF9A1A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1180719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History of engineering and Engineering Cultures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Engineering in the Renaissance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The history of engineering education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Silicon Valley and </a:t>
            </a:r>
            <a:r>
              <a:rPr lang="en-US" sz="3200">
                <a:latin typeface="Century Gothic" panose="020B0502020202020204" pitchFamily="34" charset="0"/>
              </a:rPr>
              <a:t>the ethics of investing</a:t>
            </a:r>
            <a:endParaRPr lang="en-US" sz="3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One-on-one with professors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Interview an engineer</a:t>
            </a:r>
          </a:p>
        </p:txBody>
      </p:sp>
    </p:spTree>
    <p:extLst>
      <p:ext uri="{BB962C8B-B14F-4D97-AF65-F5344CB8AC3E}">
        <p14:creationId xmlns:p14="http://schemas.microsoft.com/office/powerpoint/2010/main" val="239988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CA0C-2D8D-43CC-B00B-0ED82ECF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3773A"/>
                </a:solidFill>
                <a:latin typeface="Century Gothic" panose="020B0502020202020204" pitchFamily="34" charset="0"/>
              </a:rPr>
              <a:t>What is Character?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45B8F-67C7-4302-BBA9-E39F2B1A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0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08000" lvl="1" indent="0">
              <a:lnSpc>
                <a:spcPct val="150000"/>
              </a:lnSpc>
              <a:spcBef>
                <a:spcPts val="560"/>
              </a:spcBef>
              <a:buNone/>
            </a:pPr>
            <a:r>
              <a:rPr lang="en-US" sz="4000" b="1" dirty="0">
                <a:latin typeface="Century Gothic" panose="020B0502020202020204" pitchFamily="34" charset="0"/>
              </a:rPr>
              <a:t>Character is…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508000" lvl="1" indent="0">
              <a:lnSpc>
                <a:spcPct val="150000"/>
              </a:lnSpc>
              <a:spcBef>
                <a:spcPts val="560"/>
              </a:spcBef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...the set of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 stable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deep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, and 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enduring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 dispositions that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 define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 who we are and 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shape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cs typeface="Arial"/>
              </a:rPr>
              <a:t> how we characteristically think, feel, and act. 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B8B55-79D8-400D-81CC-F914621F65D8}"/>
              </a:ext>
            </a:extLst>
          </p:cNvPr>
          <p:cNvSpPr txBox="1"/>
          <p:nvPr/>
        </p:nvSpPr>
        <p:spPr>
          <a:xfrm>
            <a:off x="3931785" y="6012180"/>
            <a:ext cx="4328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Lamb et al., 2021; Annas, 2011; Aristole, 1999; Zagzebski, 1996</a:t>
            </a:r>
          </a:p>
        </p:txBody>
      </p:sp>
    </p:spTree>
    <p:extLst>
      <p:ext uri="{BB962C8B-B14F-4D97-AF65-F5344CB8AC3E}">
        <p14:creationId xmlns:p14="http://schemas.microsoft.com/office/powerpoint/2010/main" val="124874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2B97-18C3-4093-9DFE-311B252B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255"/>
            <a:ext cx="118872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E7800"/>
                </a:solidFill>
                <a:latin typeface="Century Gothic" panose="020B0502020202020204" pitchFamily="34" charset="0"/>
              </a:rPr>
              <a:t>Why do we care about character in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741B-72B8-4542-885C-FC38F67E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292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Think about some takeaways from our activity earlier…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Think about some engineers you have interviewed…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Why does character matter in engineering?</a:t>
            </a:r>
          </a:p>
        </p:txBody>
      </p:sp>
      <p:pic>
        <p:nvPicPr>
          <p:cNvPr id="5" name="Picture 4" descr="Doubtful man in pink background">
            <a:extLst>
              <a:ext uri="{FF2B5EF4-FFF2-40B4-BE49-F238E27FC236}">
                <a16:creationId xmlns:a16="http://schemas.microsoft.com/office/drawing/2014/main" id="{FCFDA2B5-F3AC-4262-B737-FB64E5E19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1246" b="6205"/>
          <a:stretch/>
        </p:blipFill>
        <p:spPr>
          <a:xfrm>
            <a:off x="5974789" y="1327150"/>
            <a:ext cx="6064811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B5AB5-68F1-4847-8A29-70E48487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Two kinds of moral character traits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75501B-C6B3-40A9-8EB0-AC7CDA9B4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348745"/>
              </p:ext>
            </p:extLst>
          </p:nvPr>
        </p:nvGraphicFramePr>
        <p:xfrm>
          <a:off x="2032000" y="10945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6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B15-51AD-4DA0-A687-52A943BC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Virtues…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EDF55-D06C-4765-866F-C67127AC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863600" lvl="1" indent="-355600">
              <a:spcBef>
                <a:spcPts val="560"/>
              </a:spcBef>
              <a:buFont typeface="Arial,Sans-Serif" panose="020B0604020202020204" pitchFamily="34" charset="0"/>
            </a:pPr>
            <a:endParaRPr lang="en-US" sz="2000" b="1" u="sng" dirty="0">
              <a:latin typeface="Century Gothic" panose="020B0502020202020204" pitchFamily="34" charset="0"/>
              <a:cs typeface="Arial"/>
            </a:endParaRPr>
          </a:p>
          <a:p>
            <a:pPr marL="508000" lvl="1" indent="0">
              <a:spcBef>
                <a:spcPts val="560"/>
              </a:spcBef>
              <a:buNone/>
            </a:pPr>
            <a:r>
              <a:rPr lang="en-US" sz="2000" b="1" dirty="0">
                <a:latin typeface="Century Gothic" panose="020B0502020202020204" pitchFamily="34" charset="0"/>
                <a:cs typeface="Arial"/>
              </a:rPr>
              <a:t>…</a:t>
            </a:r>
            <a:r>
              <a:rPr lang="en-US" sz="2000" dirty="0">
                <a:latin typeface="Century Gothic" panose="020B0502020202020204" pitchFamily="34" charset="0"/>
                <a:cs typeface="Arial"/>
              </a:rPr>
              <a:t>are habits that dispose us to think, feel, or act ‘at the </a:t>
            </a:r>
            <a:r>
              <a:rPr lang="en-US" sz="2000" b="1" dirty="0">
                <a:latin typeface="Century Gothic" panose="020B0502020202020204" pitchFamily="34" charset="0"/>
                <a:cs typeface="Arial"/>
              </a:rPr>
              <a:t>right </a:t>
            </a:r>
            <a:r>
              <a:rPr lang="en-US" sz="2000" dirty="0">
                <a:latin typeface="Century Gothic" panose="020B0502020202020204" pitchFamily="34" charset="0"/>
                <a:cs typeface="Arial"/>
              </a:rPr>
              <a:t>times, about the right things, toward the right people, for the right end, and in the right way.’</a:t>
            </a:r>
          </a:p>
          <a:p>
            <a:pPr marL="508000" lvl="1" indent="0">
              <a:spcBef>
                <a:spcPts val="560"/>
              </a:spcBef>
              <a:buNone/>
            </a:pPr>
            <a:endParaRPr lang="en-US" sz="2000" dirty="0">
              <a:latin typeface="Century Gothic" panose="020B0502020202020204" pitchFamily="34" charset="0"/>
              <a:cs typeface="Arial"/>
            </a:endParaRPr>
          </a:p>
          <a:p>
            <a:pPr marL="508000" lvl="1" indent="0">
              <a:spcBef>
                <a:spcPts val="560"/>
              </a:spcBef>
              <a:buNone/>
            </a:pPr>
            <a:r>
              <a:rPr lang="en-US" sz="2000" dirty="0">
                <a:latin typeface="Century Gothic" panose="020B0502020202020204" pitchFamily="34" charset="0"/>
                <a:cs typeface="Arial"/>
              </a:rPr>
              <a:t>Also known as </a:t>
            </a:r>
            <a:r>
              <a:rPr lang="en-US" sz="2000" b="1" dirty="0">
                <a:latin typeface="Century Gothic" panose="020B0502020202020204" pitchFamily="34" charset="0"/>
                <a:cs typeface="Arial"/>
              </a:rPr>
              <a:t>character strengths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lvl="1">
              <a:spcBef>
                <a:spcPts val="560"/>
              </a:spcBef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01C69CA3-3A44-5507-B13C-FBDB2F1A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77911" y="1239546"/>
            <a:ext cx="6565158" cy="4378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CA2723-6A79-A1AB-D5D5-CB86AC9358F3}"/>
              </a:ext>
            </a:extLst>
          </p:cNvPr>
          <p:cNvSpPr txBox="1"/>
          <p:nvPr/>
        </p:nvSpPr>
        <p:spPr>
          <a:xfrm>
            <a:off x="4977911" y="5810107"/>
            <a:ext cx="65651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all4ed/3610649656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6572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D8645-4468-4086-8227-AC95A977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Vices…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1EBB-207A-4F9D-8476-3DA2F931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508000" lvl="1" indent="0">
              <a:spcBef>
                <a:spcPts val="560"/>
              </a:spcBef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508000" lvl="1" indent="0">
              <a:spcBef>
                <a:spcPts val="560"/>
              </a:spcBef>
              <a:buNone/>
            </a:pPr>
            <a:r>
              <a:rPr lang="en-US" sz="2000" dirty="0">
                <a:latin typeface="Century Gothic" panose="020B0502020202020204" pitchFamily="34" charset="0"/>
                <a:cs typeface="Arial"/>
              </a:rPr>
              <a:t>…are habits that dispose us to think, feel, or act at the </a:t>
            </a:r>
            <a:r>
              <a:rPr lang="en-US" sz="2000" b="1" dirty="0">
                <a:latin typeface="Century Gothic" panose="020B0502020202020204" pitchFamily="34" charset="0"/>
                <a:cs typeface="Arial"/>
              </a:rPr>
              <a:t>wrong </a:t>
            </a:r>
            <a:r>
              <a:rPr lang="en-US" sz="2000" dirty="0">
                <a:latin typeface="Century Gothic" panose="020B0502020202020204" pitchFamily="34" charset="0"/>
                <a:cs typeface="Arial"/>
              </a:rPr>
              <a:t>times, about the wrong things, toward the wrong people, for the wrong end, or in the wrong way.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indoor, toy, cluttered&#10;&#10;Description automatically generated">
            <a:extLst>
              <a:ext uri="{FF2B5EF4-FFF2-40B4-BE49-F238E27FC236}">
                <a16:creationId xmlns:a16="http://schemas.microsoft.com/office/drawing/2014/main" id="{AB33F155-B4A1-FF15-E7E0-E85F6883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7880" y="1859720"/>
            <a:ext cx="6175189" cy="3467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A51B40-028B-C6B5-05E6-5DC53115A9D3}"/>
              </a:ext>
            </a:extLst>
          </p:cNvPr>
          <p:cNvSpPr txBox="1"/>
          <p:nvPr/>
        </p:nvSpPr>
        <p:spPr>
          <a:xfrm>
            <a:off x="5367880" y="5380816"/>
            <a:ext cx="6175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stavos52093/1295312564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421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0294-94E1-42F3-B4CD-0C5DDA92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E7800"/>
                </a:solidFill>
                <a:latin typeface="Century Gothic" panose="020B0502020202020204" pitchFamily="34" charset="0"/>
              </a:rPr>
              <a:t>“The Golden Mean”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4A038-4F34-48E6-8BAC-E8302BE37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70865"/>
              </p:ext>
            </p:extLst>
          </p:nvPr>
        </p:nvGraphicFramePr>
        <p:xfrm>
          <a:off x="2789207" y="2060467"/>
          <a:ext cx="6807228" cy="425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76">
                  <a:extLst>
                    <a:ext uri="{9D8B030D-6E8A-4147-A177-3AD203B41FA5}">
                      <a16:colId xmlns:a16="http://schemas.microsoft.com/office/drawing/2014/main" val="1013681155"/>
                    </a:ext>
                  </a:extLst>
                </a:gridCol>
                <a:gridCol w="2388503">
                  <a:extLst>
                    <a:ext uri="{9D8B030D-6E8A-4147-A177-3AD203B41FA5}">
                      <a16:colId xmlns:a16="http://schemas.microsoft.com/office/drawing/2014/main" val="3403607477"/>
                    </a:ext>
                  </a:extLst>
                </a:gridCol>
                <a:gridCol w="2149649">
                  <a:extLst>
                    <a:ext uri="{9D8B030D-6E8A-4147-A177-3AD203B41FA5}">
                      <a16:colId xmlns:a16="http://schemas.microsoft.com/office/drawing/2014/main" val="3491609984"/>
                    </a:ext>
                  </a:extLst>
                </a:gridCol>
              </a:tblGrid>
              <a:tr h="56430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Virtues and Their Vices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4035"/>
                  </a:ext>
                </a:extLst>
              </a:tr>
              <a:tr h="7182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Vice of Deficiency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Virtue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Vice of Excess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16649"/>
                  </a:ext>
                </a:extLst>
              </a:tr>
              <a:tr h="297545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Cowardice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Apathy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Despair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Self-Deprecation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Insensitivity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Stinginess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Ingratitude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Injustice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Dishonesty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6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Courage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Persistence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Hope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Humility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Temperance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Generosity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Gratitude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Justice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Honesty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Rashness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Stubbornness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Presumption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Pride/Arrogance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Intemperance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Wastefulness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Ingratiation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94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1009</Words>
  <Application>Microsoft Office PowerPoint</Application>
  <PresentationFormat>Widescreen</PresentationFormat>
  <Paragraphs>146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Century Gothic</vt:lpstr>
      <vt:lpstr>Cormorant</vt:lpstr>
      <vt:lpstr>Nunito Sans</vt:lpstr>
      <vt:lpstr>Office Theme</vt:lpstr>
      <vt:lpstr>Character Discovery</vt:lpstr>
      <vt:lpstr>The Wake Engineer vision</vt:lpstr>
      <vt:lpstr>So far: various perspectives on engineering</vt:lpstr>
      <vt:lpstr>What is Character?</vt:lpstr>
      <vt:lpstr>Why do we care about character in engineering?</vt:lpstr>
      <vt:lpstr>Two kinds of moral character traits</vt:lpstr>
      <vt:lpstr>Virtues…</vt:lpstr>
      <vt:lpstr>Vices…</vt:lpstr>
      <vt:lpstr>“The Golden Mean”</vt:lpstr>
      <vt:lpstr>Examples of Virtues</vt:lpstr>
      <vt:lpstr>What are some active ways of developing good character?</vt:lpstr>
      <vt:lpstr>Habituation through practice</vt:lpstr>
      <vt:lpstr>Reflection on personal experience</vt:lpstr>
      <vt:lpstr>Engagement with virtuous exemplars</vt:lpstr>
      <vt:lpstr>Dialogue to increase virtue literacy </vt:lpstr>
      <vt:lpstr>Awareness of situational variables and biases </vt:lpstr>
      <vt:lpstr>Moral reminders to make norms salient</vt:lpstr>
      <vt:lpstr>Friendships of mutual support and accountability </vt:lpstr>
      <vt:lpstr>In what ways do you want your own character to grow?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Discovery</dc:title>
  <dc:creator>Yeaman, Adetoun</dc:creator>
  <cp:lastModifiedBy>Yeaman, Adetoun</cp:lastModifiedBy>
  <cp:revision>5</cp:revision>
  <dcterms:created xsi:type="dcterms:W3CDTF">2022-11-08T17:54:20Z</dcterms:created>
  <dcterms:modified xsi:type="dcterms:W3CDTF">2024-08-08T12:42:52Z</dcterms:modified>
</cp:coreProperties>
</file>