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3RVpzTKF8HEm8ZKp31WMY4551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76"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367EE52A-3386-4F0C-8E8C-7E937D7B35B1}"/>
    <pc:docChg chg="modSld">
      <pc:chgData name="Reizman, Irene" userId="a5f3eb73-a0c4-4a50-aea9-d3d6d1c9e86f" providerId="ADAL" clId="{367EE52A-3386-4F0C-8E8C-7E937D7B35B1}" dt="2023-11-14T18:10:03.649" v="52" actId="20577"/>
      <pc:docMkLst>
        <pc:docMk/>
      </pc:docMkLst>
      <pc:sldChg chg="modNotesTx">
        <pc:chgData name="Reizman, Irene" userId="a5f3eb73-a0c4-4a50-aea9-d3d6d1c9e86f" providerId="ADAL" clId="{367EE52A-3386-4F0C-8E8C-7E937D7B35B1}" dt="2023-11-14T18:09:14.262" v="46" actId="20577"/>
        <pc:sldMkLst>
          <pc:docMk/>
          <pc:sldMk cId="0" sldId="258"/>
        </pc:sldMkLst>
      </pc:sldChg>
      <pc:sldChg chg="modNotesTx">
        <pc:chgData name="Reizman, Irene" userId="a5f3eb73-a0c4-4a50-aea9-d3d6d1c9e86f" providerId="ADAL" clId="{367EE52A-3386-4F0C-8E8C-7E937D7B35B1}" dt="2023-11-14T18:09:35.424" v="47" actId="20577"/>
        <pc:sldMkLst>
          <pc:docMk/>
          <pc:sldMk cId="0" sldId="259"/>
        </pc:sldMkLst>
      </pc:sldChg>
      <pc:sldChg chg="modNotesTx">
        <pc:chgData name="Reizman, Irene" userId="a5f3eb73-a0c4-4a50-aea9-d3d6d1c9e86f" providerId="ADAL" clId="{367EE52A-3386-4F0C-8E8C-7E937D7B35B1}" dt="2023-11-14T18:08:31.022" v="29" actId="20577"/>
        <pc:sldMkLst>
          <pc:docMk/>
          <pc:sldMk cId="0" sldId="260"/>
        </pc:sldMkLst>
      </pc:sldChg>
      <pc:sldChg chg="modNotesTx">
        <pc:chgData name="Reizman, Irene" userId="a5f3eb73-a0c4-4a50-aea9-d3d6d1c9e86f" providerId="ADAL" clId="{367EE52A-3386-4F0C-8E8C-7E937D7B35B1}" dt="2023-11-14T18:10:03.649" v="52" actId="2057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Watch intro video [5 min]</a:t>
            </a:r>
            <a:endParaRPr/>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a:t>
            </a:r>
            <a:endParaRPr/>
          </a:p>
          <a:p>
            <a:pPr marL="0" lvl="0" indent="0" algn="l" rtl="0">
              <a:spcBef>
                <a:spcPts val="0"/>
              </a:spcBef>
              <a:spcAft>
                <a:spcPts val="0"/>
              </a:spcAft>
              <a:buNone/>
            </a:pPr>
            <a:r>
              <a:rPr lang="en-US"/>
              <a:t>“Even if your research falls closer to the category of basic science (curiosity-based research), there are still stakeholders and impacts to consider. Where does your research fall on this continuum? How can it drive development of new research areas?”</a:t>
            </a:r>
            <a:endParaRPr/>
          </a:p>
          <a:p>
            <a:pPr marL="0" lvl="0" indent="0" algn="l" rtl="0">
              <a:spcBef>
                <a:spcPts val="0"/>
              </a:spcBef>
              <a:spcAft>
                <a:spcPts val="0"/>
              </a:spcAft>
              <a:buNone/>
            </a:pPr>
            <a:endParaRPr/>
          </a:p>
          <a:p>
            <a:pPr marL="0" lvl="0" indent="0" algn="l" rtl="0">
              <a:spcBef>
                <a:spcPts val="0"/>
              </a:spcBef>
              <a:spcAft>
                <a:spcPts val="0"/>
              </a:spcAft>
              <a:buNone/>
            </a:pPr>
            <a:r>
              <a:rPr lang="en-US"/>
              <a:t>As time allows, the facilitator can include additional discussion.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[1 minute]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5" name="Google Shape;3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Facilitator: </a:t>
            </a:r>
            <a:endParaRPr dirty="0"/>
          </a:p>
          <a:p>
            <a:pPr marL="0" lvl="0" indent="0" algn="l" rtl="0">
              <a:spcBef>
                <a:spcPts val="0"/>
              </a:spcBef>
              <a:spcAft>
                <a:spcPts val="0"/>
              </a:spcAft>
              <a:buNone/>
            </a:pPr>
            <a:r>
              <a:rPr lang="en-US" dirty="0"/>
              <a:t>“Now that you’ve generated some ideas around the opportunity your research addresses and the possible stakeholders, let’s take some time to discuss. Your slides from this workshop are meant to be a living document that you can go back and edit as you learn more about your project. Keep reviewing your research direction and how it links to the impacts you ultimately want to achieve.”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Students then get into groups of 3-4 to discuss what they have generated so far in their portfolio slides, and concerns that they have in developing an understanding of their research opportunity.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Suggested structure for discussion time (~10 minutes):</a:t>
            </a:r>
            <a:endParaRPr dirty="0"/>
          </a:p>
          <a:p>
            <a:pPr marL="228600" lvl="0" indent="-228600" algn="l" rtl="0">
              <a:spcBef>
                <a:spcPts val="0"/>
              </a:spcBef>
              <a:spcAft>
                <a:spcPts val="0"/>
              </a:spcAft>
              <a:buClr>
                <a:schemeClr val="dk1"/>
              </a:buClr>
              <a:buSzPts val="1200"/>
              <a:buFont typeface="Calibri"/>
              <a:buAutoNum type="arabicPeriod"/>
            </a:pPr>
            <a:r>
              <a:rPr lang="en-US" dirty="0"/>
              <a:t>Introductions (name, department, what lab you’re working in, broad overview of your project)</a:t>
            </a:r>
            <a:endParaRPr dirty="0"/>
          </a:p>
          <a:p>
            <a:pPr marL="228600" lvl="0" indent="-228600" algn="l" rtl="0">
              <a:spcBef>
                <a:spcPts val="0"/>
              </a:spcBef>
              <a:spcAft>
                <a:spcPts val="0"/>
              </a:spcAft>
              <a:buClr>
                <a:schemeClr val="dk1"/>
              </a:buClr>
              <a:buSzPts val="1200"/>
              <a:buFont typeface="Calibri"/>
              <a:buAutoNum type="arabicPeriod"/>
            </a:pPr>
            <a:r>
              <a:rPr lang="en-US" dirty="0"/>
              <a:t>Take turns sharing key points from your concept map: What is the research question at the center of the concept map and why is it significant?</a:t>
            </a:r>
            <a:endParaRPr dirty="0"/>
          </a:p>
          <a:p>
            <a:pPr marL="228600" lvl="0" indent="-228600" algn="l" rtl="0">
              <a:spcBef>
                <a:spcPts val="0"/>
              </a:spcBef>
              <a:spcAft>
                <a:spcPts val="0"/>
              </a:spcAft>
              <a:buClr>
                <a:schemeClr val="dk1"/>
              </a:buClr>
              <a:buSzPts val="1200"/>
              <a:buFont typeface="Calibri"/>
              <a:buAutoNum type="arabicPeriod"/>
            </a:pPr>
            <a:r>
              <a:rPr lang="en-US" dirty="0"/>
              <a:t>Can you see any connections between the topics of each group member? Could there be some similar stakeholders or impacts to think about? There may not be any clear connections and that is ok too.</a:t>
            </a:r>
            <a:endParaRPr dirty="0"/>
          </a:p>
          <a:p>
            <a:pPr marL="228600" lvl="0" indent="-228600" algn="l" rtl="0">
              <a:spcBef>
                <a:spcPts val="0"/>
              </a:spcBef>
              <a:spcAft>
                <a:spcPts val="0"/>
              </a:spcAft>
              <a:buClr>
                <a:schemeClr val="dk1"/>
              </a:buClr>
              <a:buSzPts val="1200"/>
              <a:buFont typeface="Calibri"/>
              <a:buAutoNum type="arabicPeriod"/>
            </a:pPr>
            <a:r>
              <a:rPr lang="en-US" dirty="0"/>
              <a:t>Choose the research question of one group member as an example and discuss impact/stakeholders. Can group members think of any new stakeholders, beyond those identified in the initial brainstorming session? Continue with other research questions as time allows.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During the remaining time in the workshop, the facilitator can invite 1-2 student groups to report out on any concerns they had or questions where it was particularly difficult to identify significance or stakeholders. The facilitator and larger group can provide some feedback or ideas to address the concerns.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[15 minutes]</a:t>
            </a:r>
            <a:endParaRPr dirty="0"/>
          </a:p>
        </p:txBody>
      </p:sp>
      <p:sp>
        <p:nvSpPr>
          <p:cNvPr id="385" name="Google Shape;3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facilitator can show this slide during discussion time to remind groups of discussion topics.</a:t>
            </a:r>
            <a:endParaRPr/>
          </a:p>
        </p:txBody>
      </p:sp>
      <p:sp>
        <p:nvSpPr>
          <p:cNvPr id="434" name="Google Shape;4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a:t>
            </a:r>
            <a:endParaRPr/>
          </a:p>
          <a:p>
            <a:pPr marL="0" lvl="0" indent="0" algn="l" rtl="0">
              <a:spcBef>
                <a:spcPts val="0"/>
              </a:spcBef>
              <a:spcAft>
                <a:spcPts val="0"/>
              </a:spcAft>
              <a:buNone/>
            </a:pPr>
            <a:r>
              <a:rPr lang="en-US"/>
              <a:t>“When you started research, was the project topic what you expected? Could you see how it matched with the broader goals of the lab or the goals you had for your research experience? Before we talk about specific research questions and topics, let’s talk about what motivated you to do research. Feel free to give any motivation, ranging from societal impacts to personal ones, such as career goals.”</a:t>
            </a:r>
            <a:endParaRPr/>
          </a:p>
          <a:p>
            <a:pPr marL="0" lvl="0" indent="0" algn="l" rtl="0">
              <a:spcBef>
                <a:spcPts val="0"/>
              </a:spcBef>
              <a:spcAft>
                <a:spcPts val="0"/>
              </a:spcAft>
              <a:buNone/>
            </a:pPr>
            <a:endParaRPr/>
          </a:p>
          <a:p>
            <a:pPr marL="0" lvl="0" indent="0" algn="l" rtl="0">
              <a:spcBef>
                <a:spcPts val="0"/>
              </a:spcBef>
              <a:spcAft>
                <a:spcPts val="0"/>
              </a:spcAft>
              <a:buNone/>
            </a:pPr>
            <a:r>
              <a:rPr lang="en-US"/>
              <a:t>Collect ideas from students (on white board for a small group, Poll Everywhere or jam board for larger groups). Briefly discuss common themes. Some of the motivations may be personal (career advancement), some of it is curiosity, but likely there is also interest among students in the impact of their research on societal and technical challenges. </a:t>
            </a:r>
            <a:endParaRPr/>
          </a:p>
          <a:p>
            <a:pPr marL="0" lvl="0" indent="0" algn="l" rtl="0">
              <a:spcBef>
                <a:spcPts val="0"/>
              </a:spcBef>
              <a:spcAft>
                <a:spcPts val="0"/>
              </a:spcAft>
              <a:buNone/>
            </a:pPr>
            <a:endParaRPr/>
          </a:p>
          <a:p>
            <a:pPr marL="0" lvl="0" indent="0" algn="l" rtl="0">
              <a:spcBef>
                <a:spcPts val="0"/>
              </a:spcBef>
              <a:spcAft>
                <a:spcPts val="0"/>
              </a:spcAft>
              <a:buNone/>
            </a:pPr>
            <a:r>
              <a:rPr lang="en-US"/>
              <a:t>“Do you ever feel like Emma in the video, where you are having trouble seeing how your original motivation connects with your current project? We’ll take some time today to talk about how you can link your research questions to opportunities with a potential for broader impacts.”</a:t>
            </a:r>
            <a:endParaRPr/>
          </a:p>
          <a:p>
            <a:pPr marL="0" lvl="0" indent="0" algn="l" rtl="0">
              <a:spcBef>
                <a:spcPts val="0"/>
              </a:spcBef>
              <a:spcAft>
                <a:spcPts val="0"/>
              </a:spcAft>
              <a:buNone/>
            </a:pPr>
            <a:endParaRPr/>
          </a:p>
          <a:p>
            <a:pPr marL="0" lvl="0" indent="0" algn="l" rtl="0">
              <a:spcBef>
                <a:spcPts val="0"/>
              </a:spcBef>
              <a:spcAft>
                <a:spcPts val="0"/>
              </a:spcAft>
              <a:buNone/>
            </a:pPr>
            <a:r>
              <a:rPr lang="en-US"/>
              <a:t>[5 min]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marR="0" lvl="0" indent="0" algn="l" rtl="0">
              <a:lnSpc>
                <a:spcPct val="100000"/>
              </a:lnSpc>
              <a:spcBef>
                <a:spcPts val="0"/>
              </a:spcBef>
              <a:spcAft>
                <a:spcPts val="0"/>
              </a:spcAft>
              <a:buClr>
                <a:schemeClr val="dk1"/>
              </a:buClr>
              <a:buSzPts val="1200"/>
              <a:buFont typeface="Calibri"/>
              <a:buNone/>
            </a:pPr>
            <a:r>
              <a:rPr lang="en-US" dirty="0"/>
              <a:t>“When asked “What are you researching?”, we often have a one-liner for friends and family. This is our “broad statement”. As an example from the video, Emma’s one-line answer about what she is researching might be “machine learning algorithms”. That one-liner doesn’t give any information about the question we’re trying to answer or the problem we’re trying to solve though. Also, if you’re here because you’re working on an independent project or thesis, that short statement not going to be focused enough for a thesis topic. We need to narrow our topic to a focused statement where we can generate questions we want to answer.”</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[Click to show focused statement] “Here’s an example of a focused statement for Emma’s project. The focused statement is still not a research question though – this is a topic you might see for an academic review paper you read as you are starting a project. From this focused statement, you can generate questions you want to answer.”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[Click to show specific question] “Here’s an example of one of many questions you could generate around the focused statement. If you’re in a large lab, your question might be assigned based on preliminary data the lab has already collected that indicates a promising area for research.”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students to open the student slide deck and take about five minutes to fill out the first slide template with a broad statement, a focused statement, and one or two specific questions describing their research. Note that it is ok if they already have an assigned question in their lab – in that case, they may want to try to brainstorm a related question or work back to what they think the broad topic is to see the connection.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[7 minutes]</a:t>
            </a: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Facilitator: </a:t>
            </a:r>
            <a:endParaRPr dirty="0"/>
          </a:p>
          <a:p>
            <a:pPr marL="0" marR="0" lvl="0" indent="0" algn="l" rtl="0">
              <a:lnSpc>
                <a:spcPct val="100000"/>
              </a:lnSpc>
              <a:spcBef>
                <a:spcPts val="0"/>
              </a:spcBef>
              <a:spcAft>
                <a:spcPts val="0"/>
              </a:spcAft>
              <a:buClr>
                <a:schemeClr val="dk1"/>
              </a:buClr>
              <a:buSzPts val="1200"/>
              <a:buFont typeface="Calibri"/>
              <a:buNone/>
            </a:pPr>
            <a:r>
              <a:rPr lang="en-US" dirty="0"/>
              <a:t>“Once you have a research question, you typically think about working through the research framework above (performing experiments, analyzing data, maybe creating a prototype). But in framing your research, it’s important to think not only about WHAT do I want to know but WHO is interested in the work and HOW can it have a broader impact.”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[Click to show opportunity / impact part of slide] “Entrepreneurial mindset gives one framework for connecting your research question to its eventual impact. First, there are some steps to define the opportunity associated with your research. What unmet need do you see? How are others addressing it? Is anyone else interested (business case or academic use)? How can you evaluate the feasibility? First, we’ll focus on the opportunity, unmet need, or open question you hope to address through your research and the possible competing ways of doing this. Knowing this can help you structure your research work in a way that delivers a unique and valuable solution that can have an impact on the larger problem.”</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[3 minutes]</a:t>
            </a: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r>
              <a:rPr lang="en-US" dirty="0"/>
              <a:t>“It can be challenging to identify the “opportunity” or unmet need associated with your research. Consider that your research question may have practical significance, conceptual significance, or both.</a:t>
            </a:r>
            <a:endParaRPr dirty="0"/>
          </a:p>
          <a:p>
            <a:pPr marL="0" lvl="0" indent="0" algn="l" rtl="0">
              <a:spcBef>
                <a:spcPts val="0"/>
              </a:spcBef>
              <a:spcAft>
                <a:spcPts val="0"/>
              </a:spcAft>
              <a:buNone/>
            </a:pPr>
            <a:r>
              <a:rPr lang="en-US" dirty="0"/>
              <a:t>Practical Significance – what cost will be borne by society or other stakeholder groups by not solving the problem?</a:t>
            </a:r>
            <a:endParaRPr dirty="0"/>
          </a:p>
          <a:p>
            <a:pPr marL="0" lvl="0" indent="0" algn="l" rtl="0">
              <a:spcBef>
                <a:spcPts val="0"/>
              </a:spcBef>
              <a:spcAft>
                <a:spcPts val="0"/>
              </a:spcAft>
              <a:buNone/>
            </a:pPr>
            <a:r>
              <a:rPr lang="en-US" dirty="0"/>
              <a:t>Conceptual Significance – what is the larger thing that will remain unknown or unresolved without your work?”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“Identifying the opportunity associated with your research and possible competitive solutions will require some work on your part – whether it is talking to your advisor, doing a literature review, or connecting with stakeholders (as we’ll discuss in a minute). A great first step is to create a concept map to start to get your key questions down on paper. You don’t have to address them all at once, but it can give you a roadmap for something to work on in chunks throughout the summer or the semester.”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Take a couple minutes to highlight key questions on this example concept map. Also point at the more detailed example of a mind map for a literature review in the student resources handouts. Emphasize that you won’t answer all the questions on the mind map at once, but it starts to give a road map to branch out to more details. You could pick a single branch to work on each week over the summer. Give students about 7 minutes to start a concept map for their work in the student slides template.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[10 minutes]</a:t>
            </a:r>
            <a:endParaRPr dirty="0"/>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Facilitator: </a:t>
            </a:r>
            <a:endParaRPr/>
          </a:p>
          <a:p>
            <a:pPr marL="0" marR="0" lvl="0" indent="0" algn="l" rtl="0">
              <a:lnSpc>
                <a:spcPct val="100000"/>
              </a:lnSpc>
              <a:spcBef>
                <a:spcPts val="0"/>
              </a:spcBef>
              <a:spcAft>
                <a:spcPts val="0"/>
              </a:spcAft>
              <a:buClr>
                <a:schemeClr val="dk1"/>
              </a:buClr>
              <a:buSzPts val="1200"/>
              <a:buFont typeface="Calibri"/>
              <a:buNone/>
            </a:pPr>
            <a:r>
              <a:rPr lang="en-US"/>
              <a:t>“After identifying an opportunity and competitive solution, the framework of </a:t>
            </a:r>
            <a:r>
              <a:rPr lang="en-US" sz="1800" b="0" i="0" u="none" strike="noStrike">
                <a:solidFill>
                  <a:srgbClr val="000000"/>
                </a:solidFill>
                <a:latin typeface="Calibri"/>
                <a:ea typeface="Calibri"/>
                <a:cs typeface="Calibri"/>
                <a:sym typeface="Calibri"/>
              </a:rPr>
              <a:t>Entrepreneurial Mindset (EM)</a:t>
            </a:r>
            <a:r>
              <a:rPr lang="en-US"/>
              <a:t> includes creating a business case. In research, creating a business case doesn’t mean you are planning to make a product and sell it right away. However, it does mean that you should think about who the stakeholders in your research are (those who will fund, use, review, or be impacted by your research), and why they would care about it. It may seem like this is only the concern of your lab’s principal investigator as they prepare grant applications to fund their work. However, as an individual contributor in the lab, understanding this context and identifying stakeholders can help you make informed decisions about your project direction and lead you toward the path of being able to independently propose new ideas. In the research context, forming the business case usually involves conducting a stakeholder analysis for your research and considering benefits to stakeholders associated with using your technologies. This is closely linked with evaluating broader societal and/or economic benefits.”</a:t>
            </a:r>
            <a:endParaRPr/>
          </a:p>
          <a:p>
            <a:pPr marL="0" marR="0" lvl="0" indent="0" algn="l" rtl="0">
              <a:lnSpc>
                <a:spcPct val="100000"/>
              </a:lnSpc>
              <a:spcBef>
                <a:spcPts val="0"/>
              </a:spcBef>
              <a:spcAft>
                <a:spcPts val="0"/>
              </a:spcAft>
              <a:buClr>
                <a:schemeClr val="dk1"/>
              </a:buClr>
              <a:buSzPts val="1200"/>
              <a:buFont typeface="Calibri"/>
              <a:buNone/>
            </a:pPr>
            <a:r>
              <a:rPr lang="en-US"/>
              <a:t>[2 minutes]</a:t>
            </a:r>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a:t>
            </a:r>
            <a:endParaRPr dirty="0"/>
          </a:p>
          <a:p>
            <a:pPr marL="0" lvl="0" indent="0" algn="l" rtl="0">
              <a:spcBef>
                <a:spcPts val="0"/>
              </a:spcBef>
              <a:spcAft>
                <a:spcPts val="0"/>
              </a:spcAft>
              <a:buNone/>
            </a:pPr>
            <a:r>
              <a:rPr lang="en-US" dirty="0"/>
              <a:t>“Let’s go through a brief example. Consider a researcher in a chemical engineering lab focused on development of new materials for photovoltaic (PV) cells. Stakeholders could include PV manufacturers (is the material easier to work with/ cheaper), electric utilities implementing PV solar systems (how would this impact their efficiency / cost), as well as policy makers (US policy on renewables will influence demand for these materials). The stakeholders can also be other academic labs who might build on this work or use a new technique you developed. Can you think of any others?”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“Prof. Mark Reed has created a variety of materials to help researchers maximize the impact of their work (see the links on the student handout). He suggests three key questions for stakeholder analysis in research. </a:t>
            </a:r>
            <a:endParaRPr dirty="0"/>
          </a:p>
          <a:p>
            <a:pPr marL="228600" lvl="0" indent="-228600" algn="l" rtl="0">
              <a:spcBef>
                <a:spcPts val="0"/>
              </a:spcBef>
              <a:spcAft>
                <a:spcPts val="0"/>
              </a:spcAft>
              <a:buClr>
                <a:schemeClr val="lt1"/>
              </a:buClr>
              <a:buSzPts val="1200"/>
              <a:buFont typeface="Calibri"/>
              <a:buAutoNum type="arabicPeriod"/>
            </a:pPr>
            <a:r>
              <a:rPr lang="en-US" dirty="0"/>
              <a:t>Who is interested in my research? Could be interest from any direction, such as using the research directly or trying out a new technique you developed in the lab</a:t>
            </a:r>
            <a:endParaRPr dirty="0"/>
          </a:p>
          <a:p>
            <a:pPr marL="228600" lvl="0" indent="-228600" algn="l" rtl="0">
              <a:spcBef>
                <a:spcPts val="0"/>
              </a:spcBef>
              <a:spcAft>
                <a:spcPts val="0"/>
              </a:spcAft>
              <a:buClr>
                <a:schemeClr val="lt1"/>
              </a:buClr>
              <a:buSzPts val="1200"/>
              <a:buFont typeface="Calibri"/>
              <a:buAutoNum type="arabicPeriod"/>
            </a:pPr>
            <a:r>
              <a:rPr lang="en-US" dirty="0"/>
              <a:t>How might they influence my ability to achieve impact (indirectly)? Influence could be funding your research, lobbying for its use, publicizing it, etc.</a:t>
            </a:r>
            <a:endParaRPr dirty="0"/>
          </a:p>
          <a:p>
            <a:pPr marL="228600" lvl="0" indent="-228600" algn="l" rtl="0">
              <a:spcBef>
                <a:spcPts val="0"/>
              </a:spcBef>
              <a:spcAft>
                <a:spcPts val="0"/>
              </a:spcAft>
              <a:buClr>
                <a:schemeClr val="lt1"/>
              </a:buClr>
              <a:buSzPts val="1200"/>
              <a:buFont typeface="Calibri"/>
              <a:buAutoNum type="arabicPeriod"/>
            </a:pPr>
            <a:r>
              <a:rPr lang="en-US" dirty="0"/>
              <a:t>Who is impacted? There could be groups who are not currently interested in your research but could still be impacted by it (positively or negatively)”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Students have ~5 minutes to list possible stakeholders on the student slide template, along with the stakeholders’ interest in the research or its potential impact on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[8 minutes]</a:t>
            </a:r>
            <a:endParaRPr dirty="0"/>
          </a:p>
        </p:txBody>
      </p:sp>
      <p:sp>
        <p:nvSpPr>
          <p:cNvPr id="280" name="Google Shape;2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Facilitator: </a:t>
            </a:r>
            <a:endParaRPr/>
          </a:p>
          <a:p>
            <a:pPr marL="0" marR="0" lvl="0" indent="0" algn="l" rtl="0">
              <a:lnSpc>
                <a:spcPct val="100000"/>
              </a:lnSpc>
              <a:spcBef>
                <a:spcPts val="0"/>
              </a:spcBef>
              <a:spcAft>
                <a:spcPts val="0"/>
              </a:spcAft>
              <a:buClr>
                <a:schemeClr val="dk1"/>
              </a:buClr>
              <a:buSzPts val="1200"/>
              <a:buFont typeface="Calibri"/>
              <a:buNone/>
            </a:pPr>
            <a:r>
              <a:rPr lang="en-US"/>
              <a:t>“As an undergraduate researcher, you are already doing a great job if you have thought about the first few aspects of identifying a research opportunity. However, that doesn’t mean you should only stop there! As you are doing your technical work, continue thinking about how you can engage with stakeholders and integrate their input into your project. This can be as simple as visiting another lab that might use your work and talking to graduate students there. For some work, it could even mean a visit to a field site where the project will be implemented. Along the way, you can also identify how existing policies and regulations might impact implementation of your work.”</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Students take 2 minutes to brainstorm and jot down contacts, outside of their advisor, who could help them learn about stakeholder needs.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[3 minutes]</a:t>
            </a:r>
            <a:endParaRPr/>
          </a:p>
        </p:txBody>
      </p:sp>
      <p:sp>
        <p:nvSpPr>
          <p:cNvPr id="298" name="Google Shape;2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a:t>
            </a:r>
            <a:endParaRPr/>
          </a:p>
          <a:p>
            <a:pPr marL="0" lvl="0" indent="0" algn="l" rtl="0">
              <a:spcBef>
                <a:spcPts val="0"/>
              </a:spcBef>
              <a:spcAft>
                <a:spcPts val="0"/>
              </a:spcAft>
              <a:buNone/>
            </a:pPr>
            <a:r>
              <a:rPr lang="en-US"/>
              <a:t>“If you are excited about this area, there are some additional conceptual frameworks you can explore focused specifically on stakeholder engagement. A key aspect of both research for impact and transdisciplinary research is early engagement with stakeholders to shape project direction. You can use links here and on your additional resources handout to find out more.”</a:t>
            </a:r>
            <a:endParaRPr/>
          </a:p>
          <a:p>
            <a:pPr marL="0" lvl="0" indent="0" algn="l" rtl="0">
              <a:spcBef>
                <a:spcPts val="0"/>
              </a:spcBef>
              <a:spcAft>
                <a:spcPts val="0"/>
              </a:spcAft>
              <a:buNone/>
            </a:pPr>
            <a:endParaRPr/>
          </a:p>
          <a:p>
            <a:pPr marL="0" lvl="0" indent="0" algn="l" rtl="0">
              <a:spcBef>
                <a:spcPts val="0"/>
              </a:spcBef>
              <a:spcAft>
                <a:spcPts val="0"/>
              </a:spcAft>
              <a:buNone/>
            </a:pPr>
            <a:r>
              <a:rPr lang="en-US"/>
              <a:t>[1 minute]</a:t>
            </a:r>
            <a:endParaRPr/>
          </a:p>
        </p:txBody>
      </p:sp>
      <p:sp>
        <p:nvSpPr>
          <p:cNvPr id="348" name="Google Shape;3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u.nl/en/research/transdisciplinary-field-guide/get-started/what-is-transdisciplinary-resear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g"/><Relationship Id="rId7" Type="http://schemas.openxmlformats.org/officeDocument/2006/relationships/hyperlink" Target="https://plainbibleteaching.com/2008/09/01/the-divinely-given-role-of-civil-governmen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rsera.org/learn/research-for-impa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uu.nl/en/research/transdisciplinary-field-guide/get-started/what-is-transdisciplinary-r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Framing your research question with entrepreneurial mindset</a:t>
            </a:r>
            <a:endParaRPr/>
          </a:p>
        </p:txBody>
      </p:sp>
      <p:sp>
        <p:nvSpPr>
          <p:cNvPr id="102" name="Google Shape;102;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Program Name</a:t>
            </a:r>
            <a:endParaRPr/>
          </a:p>
          <a:p>
            <a:pPr marL="0" lvl="0" indent="0" algn="ctr" rtl="0">
              <a:lnSpc>
                <a:spcPct val="90000"/>
              </a:lnSpc>
              <a:spcBef>
                <a:spcPts val="1000"/>
              </a:spcBef>
              <a:spcAft>
                <a:spcPts val="0"/>
              </a:spcAft>
              <a:buClr>
                <a:schemeClr val="dk1"/>
              </a:buClr>
              <a:buSzPts val="2400"/>
              <a:buNone/>
            </a:pPr>
            <a:r>
              <a:rPr lang="en-US"/>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0"/>
          <p:cNvSpPr txBox="1"/>
          <p:nvPr/>
        </p:nvSpPr>
        <p:spPr>
          <a:xfrm>
            <a:off x="2821200" y="6303900"/>
            <a:ext cx="9370800" cy="554100"/>
          </a:xfrm>
          <a:prstGeom prst="rect">
            <a:avLst/>
          </a:prstGeom>
          <a:noFill/>
          <a:ln>
            <a:noFill/>
          </a:ln>
        </p:spPr>
        <p:txBody>
          <a:bodyPr spcFirstLastPara="1" wrap="square" lIns="91425" tIns="45700" rIns="91425" bIns="45700" anchor="t" anchorCtr="0">
            <a:spAutoFit/>
          </a:bodyPr>
          <a:lstStyle/>
          <a:p>
            <a:pPr marL="914400" marR="0" lvl="2" indent="0" algn="l" rtl="0">
              <a:spcBef>
                <a:spcPts val="0"/>
              </a:spcBef>
              <a:spcAft>
                <a:spcPts val="0"/>
              </a:spcAft>
              <a:buClr>
                <a:schemeClr val="dk1"/>
              </a:buClr>
              <a:buSzPts val="1800"/>
              <a:buFont typeface="Calibri"/>
              <a:buNone/>
            </a:pPr>
            <a:r>
              <a:rPr lang="en-US" sz="1500" b="0" i="0" u="none" strike="noStrike" cap="none">
                <a:solidFill>
                  <a:schemeClr val="dk1"/>
                </a:solidFill>
                <a:latin typeface="Calibri"/>
                <a:ea typeface="Calibri"/>
                <a:cs typeface="Calibri"/>
                <a:sym typeface="Calibri"/>
              </a:rPr>
              <a:t>Utrecht University: </a:t>
            </a:r>
            <a:r>
              <a:rPr lang="en-US" sz="15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https://www.uu.nl/en/research/transdisciplinary-field-guide/get-started/what-is-transdisciplinary-research</a:t>
            </a:r>
            <a:endParaRPr sz="1500" b="0" i="0" u="none" strike="noStrike" cap="none">
              <a:solidFill>
                <a:schemeClr val="dk1"/>
              </a:solidFill>
              <a:latin typeface="Calibri"/>
              <a:ea typeface="Calibri"/>
              <a:cs typeface="Calibri"/>
              <a:sym typeface="Calibri"/>
            </a:endParaRPr>
          </a:p>
        </p:txBody>
      </p:sp>
      <p:grpSp>
        <p:nvGrpSpPr>
          <p:cNvPr id="358" name="Google Shape;358;p10"/>
          <p:cNvGrpSpPr/>
          <p:nvPr/>
        </p:nvGrpSpPr>
        <p:grpSpPr>
          <a:xfrm>
            <a:off x="470159" y="979950"/>
            <a:ext cx="4815025" cy="5458029"/>
            <a:chOff x="470159" y="979950"/>
            <a:chExt cx="4815025" cy="5458029"/>
          </a:xfrm>
        </p:grpSpPr>
        <p:sp>
          <p:nvSpPr>
            <p:cNvPr id="359" name="Google Shape;359;p10"/>
            <p:cNvSpPr/>
            <p:nvPr/>
          </p:nvSpPr>
          <p:spPr>
            <a:xfrm>
              <a:off x="609600" y="1066800"/>
              <a:ext cx="3903785" cy="3727938"/>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0"/>
            <p:cNvSpPr/>
            <p:nvPr/>
          </p:nvSpPr>
          <p:spPr>
            <a:xfrm>
              <a:off x="1148861" y="1535723"/>
              <a:ext cx="2816469" cy="2751660"/>
            </a:xfrm>
            <a:prstGeom prst="ellipse">
              <a:avLst/>
            </a:prstGeom>
            <a:solidFill>
              <a:schemeClr val="accent4"/>
            </a:solidFill>
            <a:ln w="190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0"/>
            <p:cNvSpPr txBox="1"/>
            <p:nvPr/>
          </p:nvSpPr>
          <p:spPr>
            <a:xfrm>
              <a:off x="3479305" y="979950"/>
              <a:ext cx="1805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Applied Research</a:t>
              </a:r>
              <a:endParaRPr/>
            </a:p>
          </p:txBody>
        </p:sp>
        <p:sp>
          <p:nvSpPr>
            <p:cNvPr id="362" name="Google Shape;362;p10"/>
            <p:cNvSpPr txBox="1"/>
            <p:nvPr/>
          </p:nvSpPr>
          <p:spPr>
            <a:xfrm>
              <a:off x="1762277" y="2448123"/>
              <a:ext cx="1618376" cy="9268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Curiosity-based Research</a:t>
              </a:r>
              <a:endParaRPr/>
            </a:p>
          </p:txBody>
        </p:sp>
        <p:sp>
          <p:nvSpPr>
            <p:cNvPr id="363" name="Google Shape;363;p10"/>
            <p:cNvSpPr/>
            <p:nvPr/>
          </p:nvSpPr>
          <p:spPr>
            <a:xfrm rot="-3093998">
              <a:off x="457198" y="4648636"/>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0"/>
            <p:cNvSpPr/>
            <p:nvPr/>
          </p:nvSpPr>
          <p:spPr>
            <a:xfrm rot="-5400000">
              <a:off x="1951272" y="5131937"/>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0"/>
            <p:cNvSpPr/>
            <p:nvPr/>
          </p:nvSpPr>
          <p:spPr>
            <a:xfrm rot="-8087419">
              <a:off x="3495031" y="4627770"/>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0"/>
            <p:cNvSpPr txBox="1"/>
            <p:nvPr/>
          </p:nvSpPr>
          <p:spPr>
            <a:xfrm>
              <a:off x="1630014" y="6068647"/>
              <a:ext cx="18541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Societal Demands</a:t>
              </a:r>
              <a:endParaRPr/>
            </a:p>
          </p:txBody>
        </p:sp>
      </p:grpSp>
      <p:grpSp>
        <p:nvGrpSpPr>
          <p:cNvPr id="367" name="Google Shape;367;p10"/>
          <p:cNvGrpSpPr/>
          <p:nvPr/>
        </p:nvGrpSpPr>
        <p:grpSpPr>
          <a:xfrm>
            <a:off x="6597624" y="840490"/>
            <a:ext cx="4201183" cy="5371179"/>
            <a:chOff x="470159" y="1066800"/>
            <a:chExt cx="4201183" cy="5371179"/>
          </a:xfrm>
        </p:grpSpPr>
        <p:sp>
          <p:nvSpPr>
            <p:cNvPr id="368" name="Google Shape;368;p10"/>
            <p:cNvSpPr/>
            <p:nvPr/>
          </p:nvSpPr>
          <p:spPr>
            <a:xfrm>
              <a:off x="609600" y="1066800"/>
              <a:ext cx="3903785" cy="3727938"/>
            </a:xfrm>
            <a:prstGeom prst="ellipse">
              <a:avLst/>
            </a:prstGeom>
            <a:gradFill>
              <a:gsLst>
                <a:gs pos="0">
                  <a:schemeClr val="accent5"/>
                </a:gs>
                <a:gs pos="58999">
                  <a:schemeClr val="accent5"/>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0"/>
            <p:cNvSpPr/>
            <p:nvPr/>
          </p:nvSpPr>
          <p:spPr>
            <a:xfrm>
              <a:off x="950423" y="1331303"/>
              <a:ext cx="3276652" cy="3163627"/>
            </a:xfrm>
            <a:prstGeom prst="ellipse">
              <a:avLst/>
            </a:prstGeom>
            <a:gradFill>
              <a:gsLst>
                <a:gs pos="0">
                  <a:schemeClr val="accent4"/>
                </a:gs>
                <a:gs pos="47000">
                  <a:schemeClr val="accent4"/>
                </a:gs>
                <a:gs pos="75000">
                  <a:schemeClr val="accent5"/>
                </a:gs>
                <a:gs pos="100000">
                  <a:schemeClr val="accent5"/>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0"/>
            <p:cNvSpPr/>
            <p:nvPr/>
          </p:nvSpPr>
          <p:spPr>
            <a:xfrm rot="-3093998">
              <a:off x="457198" y="4648636"/>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0"/>
            <p:cNvSpPr/>
            <p:nvPr/>
          </p:nvSpPr>
          <p:spPr>
            <a:xfrm rot="-5400000">
              <a:off x="1951272" y="5131937"/>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0"/>
            <p:cNvSpPr/>
            <p:nvPr/>
          </p:nvSpPr>
          <p:spPr>
            <a:xfrm rot="-8087419">
              <a:off x="3495031" y="4627770"/>
              <a:ext cx="1160585" cy="527539"/>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0"/>
            <p:cNvSpPr txBox="1"/>
            <p:nvPr/>
          </p:nvSpPr>
          <p:spPr>
            <a:xfrm>
              <a:off x="1630014" y="6068647"/>
              <a:ext cx="18541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Societal Demands</a:t>
              </a:r>
              <a:endParaRPr/>
            </a:p>
          </p:txBody>
        </p:sp>
      </p:grpSp>
      <p:sp>
        <p:nvSpPr>
          <p:cNvPr id="374" name="Google Shape;374;p10"/>
          <p:cNvSpPr/>
          <p:nvPr/>
        </p:nvSpPr>
        <p:spPr>
          <a:xfrm rot="2478314">
            <a:off x="9782184" y="3601572"/>
            <a:ext cx="1035440" cy="440693"/>
          </a:xfrm>
          <a:prstGeom prst="rightArrow">
            <a:avLst>
              <a:gd name="adj1" fmla="val 50000"/>
              <a:gd name="adj2" fmla="val 50000"/>
            </a:avLst>
          </a:prstGeom>
          <a:solidFill>
            <a:schemeClr val="accent5">
              <a:alpha val="36862"/>
            </a:schemeClr>
          </a:solidFill>
          <a:ln w="12700" cap="flat" cmpd="sng">
            <a:solidFill>
              <a:srgbClr val="42719B">
                <a:alpha val="3686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0"/>
          <p:cNvSpPr/>
          <p:nvPr/>
        </p:nvSpPr>
        <p:spPr>
          <a:xfrm rot="8556290">
            <a:off x="6537292" y="3576614"/>
            <a:ext cx="1059964" cy="440693"/>
          </a:xfrm>
          <a:prstGeom prst="rightArrow">
            <a:avLst>
              <a:gd name="adj1" fmla="val 50000"/>
              <a:gd name="adj2" fmla="val 50000"/>
            </a:avLst>
          </a:prstGeom>
          <a:solidFill>
            <a:schemeClr val="accent5">
              <a:alpha val="36862"/>
            </a:schemeClr>
          </a:solidFill>
          <a:ln w="12700" cap="flat" cmpd="sng">
            <a:solidFill>
              <a:srgbClr val="42719B">
                <a:alpha val="3686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10"/>
          <p:cNvSpPr txBox="1"/>
          <p:nvPr/>
        </p:nvSpPr>
        <p:spPr>
          <a:xfrm>
            <a:off x="4962407" y="3137739"/>
            <a:ext cx="1838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Collaboration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with stakeholders</a:t>
            </a:r>
            <a:endParaRPr/>
          </a:p>
        </p:txBody>
      </p:sp>
      <p:sp>
        <p:nvSpPr>
          <p:cNvPr id="377" name="Google Shape;377;p10"/>
          <p:cNvSpPr txBox="1"/>
          <p:nvPr/>
        </p:nvSpPr>
        <p:spPr>
          <a:xfrm>
            <a:off x="1269849" y="137992"/>
            <a:ext cx="26954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Traditional model</a:t>
            </a:r>
            <a:endParaRPr/>
          </a:p>
        </p:txBody>
      </p:sp>
      <p:sp>
        <p:nvSpPr>
          <p:cNvPr id="378" name="Google Shape;378;p10"/>
          <p:cNvSpPr txBox="1"/>
          <p:nvPr/>
        </p:nvSpPr>
        <p:spPr>
          <a:xfrm>
            <a:off x="6919476" y="71396"/>
            <a:ext cx="38793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Transdisciplinary research</a:t>
            </a:r>
            <a:endParaRPr/>
          </a:p>
        </p:txBody>
      </p:sp>
      <p:sp>
        <p:nvSpPr>
          <p:cNvPr id="379" name="Google Shape;379;p10"/>
          <p:cNvSpPr txBox="1"/>
          <p:nvPr/>
        </p:nvSpPr>
        <p:spPr>
          <a:xfrm>
            <a:off x="7883723" y="2308325"/>
            <a:ext cx="1629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Curiosity-based Research</a:t>
            </a:r>
            <a:endParaRPr/>
          </a:p>
        </p:txBody>
      </p:sp>
      <p:sp>
        <p:nvSpPr>
          <p:cNvPr id="380" name="Google Shape;380;p10"/>
          <p:cNvSpPr txBox="1"/>
          <p:nvPr/>
        </p:nvSpPr>
        <p:spPr>
          <a:xfrm>
            <a:off x="10272112" y="999332"/>
            <a:ext cx="1805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Applied Research</a:t>
            </a:r>
            <a:endParaRPr/>
          </a:p>
        </p:txBody>
      </p:sp>
      <p:sp>
        <p:nvSpPr>
          <p:cNvPr id="381" name="Google Shape;381;p10"/>
          <p:cNvSpPr/>
          <p:nvPr/>
        </p:nvSpPr>
        <p:spPr>
          <a:xfrm rot="-2357177">
            <a:off x="9142801" y="1618234"/>
            <a:ext cx="1358654" cy="499682"/>
          </a:xfrm>
          <a:prstGeom prst="leftRightArrow">
            <a:avLst>
              <a:gd name="adj1" fmla="val 50000"/>
              <a:gd name="adj2" fmla="val 50000"/>
            </a:avLst>
          </a:prstGeom>
          <a:gradFill>
            <a:gsLst>
              <a:gs pos="0">
                <a:schemeClr val="accent4"/>
              </a:gs>
              <a:gs pos="47000">
                <a:schemeClr val="accent4"/>
              </a:gs>
              <a:gs pos="75000">
                <a:schemeClr val="accent5"/>
              </a:gs>
              <a:gs pos="100000">
                <a:schemeClr val="accent5"/>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11"/>
          <p:cNvGrpSpPr/>
          <p:nvPr/>
        </p:nvGrpSpPr>
        <p:grpSpPr>
          <a:xfrm>
            <a:off x="1061634" y="258193"/>
            <a:ext cx="10593535" cy="5946052"/>
            <a:chOff x="0" y="0"/>
            <a:chExt cx="10593535" cy="5946052"/>
          </a:xfrm>
        </p:grpSpPr>
        <p:sp>
          <p:nvSpPr>
            <p:cNvPr id="388" name="Google Shape;388;p11"/>
            <p:cNvSpPr/>
            <p:nvPr/>
          </p:nvSpPr>
          <p:spPr>
            <a:xfrm>
              <a:off x="0" y="0"/>
              <a:ext cx="3362616" cy="594605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txBox="1"/>
            <p:nvPr/>
          </p:nvSpPr>
          <p:spPr>
            <a:xfrm>
              <a:off x="0"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Opportunity</a:t>
              </a:r>
              <a:endParaRPr/>
            </a:p>
          </p:txBody>
        </p:sp>
        <p:sp>
          <p:nvSpPr>
            <p:cNvPr id="390" name="Google Shape;390;p11"/>
            <p:cNvSpPr/>
            <p:nvPr/>
          </p:nvSpPr>
          <p:spPr>
            <a:xfrm>
              <a:off x="337554" y="178410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txBox="1"/>
            <p:nvPr/>
          </p:nvSpPr>
          <p:spPr>
            <a:xfrm>
              <a:off x="354274"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an opportunity</a:t>
              </a:r>
              <a:endParaRPr/>
            </a:p>
          </p:txBody>
        </p:sp>
        <p:sp>
          <p:nvSpPr>
            <p:cNvPr id="392" name="Google Shape;392;p11"/>
            <p:cNvSpPr/>
            <p:nvPr/>
          </p:nvSpPr>
          <p:spPr>
            <a:xfrm>
              <a:off x="337554" y="244280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txBox="1"/>
            <p:nvPr/>
          </p:nvSpPr>
          <p:spPr>
            <a:xfrm>
              <a:off x="354274"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Investigate</a:t>
              </a:r>
              <a:r>
                <a:rPr lang="en-US" sz="1800">
                  <a:solidFill>
                    <a:schemeClr val="lt1"/>
                  </a:solidFill>
                  <a:latin typeface="Calibri"/>
                  <a:ea typeface="Calibri"/>
                  <a:cs typeface="Calibri"/>
                  <a:sym typeface="Calibri"/>
                </a:rPr>
                <a:t> competitive solutions</a:t>
              </a:r>
              <a:endParaRPr/>
            </a:p>
          </p:txBody>
        </p:sp>
        <p:sp>
          <p:nvSpPr>
            <p:cNvPr id="394" name="Google Shape;394;p11"/>
            <p:cNvSpPr/>
            <p:nvPr/>
          </p:nvSpPr>
          <p:spPr>
            <a:xfrm>
              <a:off x="337554" y="310149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txBox="1"/>
            <p:nvPr/>
          </p:nvSpPr>
          <p:spPr>
            <a:xfrm>
              <a:off x="354274"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preliminary business case</a:t>
              </a:r>
              <a:endParaRPr/>
            </a:p>
          </p:txBody>
        </p:sp>
        <p:sp>
          <p:nvSpPr>
            <p:cNvPr id="396" name="Google Shape;396;p11"/>
            <p:cNvSpPr/>
            <p:nvPr/>
          </p:nvSpPr>
          <p:spPr>
            <a:xfrm>
              <a:off x="337554" y="376019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txBox="1"/>
            <p:nvPr/>
          </p:nvSpPr>
          <p:spPr>
            <a:xfrm>
              <a:off x="354274" y="3776916"/>
              <a:ext cx="2656653" cy="537430"/>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Evaluate</a:t>
              </a:r>
              <a:r>
                <a:rPr lang="en-US" sz="1600">
                  <a:solidFill>
                    <a:schemeClr val="lt1"/>
                  </a:solidFill>
                  <a:latin typeface="Calibri"/>
                  <a:ea typeface="Calibri"/>
                  <a:cs typeface="Calibri"/>
                  <a:sym typeface="Calibri"/>
                </a:rPr>
                <a:t> technical feasibility, societal benefits, economics</a:t>
              </a:r>
              <a:endParaRPr/>
            </a:p>
          </p:txBody>
        </p:sp>
        <p:sp>
          <p:nvSpPr>
            <p:cNvPr id="398" name="Google Shape;398;p11"/>
            <p:cNvSpPr/>
            <p:nvPr/>
          </p:nvSpPr>
          <p:spPr>
            <a:xfrm>
              <a:off x="363191" y="441889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txBox="1"/>
            <p:nvPr/>
          </p:nvSpPr>
          <p:spPr>
            <a:xfrm>
              <a:off x="379911"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Test </a:t>
              </a:r>
              <a:r>
                <a:rPr lang="en-US" sz="1800">
                  <a:solidFill>
                    <a:schemeClr val="lt1"/>
                  </a:solidFill>
                  <a:latin typeface="Calibri"/>
                  <a:ea typeface="Calibri"/>
                  <a:cs typeface="Calibri"/>
                  <a:sym typeface="Calibri"/>
                </a:rPr>
                <a:t>concepts via stakeholder engagement</a:t>
              </a:r>
              <a:endParaRPr/>
            </a:p>
          </p:txBody>
        </p:sp>
        <p:sp>
          <p:nvSpPr>
            <p:cNvPr id="400" name="Google Shape;400;p11"/>
            <p:cNvSpPr/>
            <p:nvPr/>
          </p:nvSpPr>
          <p:spPr>
            <a:xfrm>
              <a:off x="337554" y="507758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txBox="1"/>
            <p:nvPr/>
          </p:nvSpPr>
          <p:spPr>
            <a:xfrm>
              <a:off x="354274"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Assess</a:t>
              </a:r>
              <a:r>
                <a:rPr lang="en-US" sz="1800">
                  <a:solidFill>
                    <a:schemeClr val="lt1"/>
                  </a:solidFill>
                  <a:latin typeface="Calibri"/>
                  <a:ea typeface="Calibri"/>
                  <a:cs typeface="Calibri"/>
                  <a:sym typeface="Calibri"/>
                </a:rPr>
                <a:t> policy and regulatory issues</a:t>
              </a:r>
              <a:endParaRPr/>
            </a:p>
          </p:txBody>
        </p:sp>
        <p:sp>
          <p:nvSpPr>
            <p:cNvPr id="402" name="Google Shape;402;p11"/>
            <p:cNvSpPr/>
            <p:nvPr/>
          </p:nvSpPr>
          <p:spPr>
            <a:xfrm>
              <a:off x="3616106" y="0"/>
              <a:ext cx="3362616" cy="5946052"/>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txBox="1"/>
            <p:nvPr/>
          </p:nvSpPr>
          <p:spPr>
            <a:xfrm>
              <a:off x="3616106"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Research</a:t>
              </a:r>
              <a:endParaRPr/>
            </a:p>
          </p:txBody>
        </p:sp>
        <p:sp>
          <p:nvSpPr>
            <p:cNvPr id="404" name="Google Shape;404;p11"/>
            <p:cNvSpPr/>
            <p:nvPr/>
          </p:nvSpPr>
          <p:spPr>
            <a:xfrm>
              <a:off x="3952367" y="178410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txBox="1"/>
            <p:nvPr/>
          </p:nvSpPr>
          <p:spPr>
            <a:xfrm>
              <a:off x="3969087"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Determine </a:t>
              </a:r>
              <a:r>
                <a:rPr lang="en-US" sz="1800">
                  <a:solidFill>
                    <a:schemeClr val="lt1"/>
                  </a:solidFill>
                  <a:latin typeface="Calibri"/>
                  <a:ea typeface="Calibri"/>
                  <a:cs typeface="Calibri"/>
                  <a:sym typeface="Calibri"/>
                </a:rPr>
                <a:t>requirements or research question</a:t>
              </a:r>
              <a:endParaRPr/>
            </a:p>
          </p:txBody>
        </p:sp>
        <p:sp>
          <p:nvSpPr>
            <p:cNvPr id="406" name="Google Shape;406;p11"/>
            <p:cNvSpPr/>
            <p:nvPr/>
          </p:nvSpPr>
          <p:spPr>
            <a:xfrm>
              <a:off x="3952367" y="244280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txBox="1"/>
            <p:nvPr/>
          </p:nvSpPr>
          <p:spPr>
            <a:xfrm>
              <a:off x="3969087"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Perform </a:t>
              </a:r>
              <a:r>
                <a:rPr lang="en-US" sz="1800">
                  <a:solidFill>
                    <a:schemeClr val="lt1"/>
                  </a:solidFill>
                  <a:latin typeface="Calibri"/>
                  <a:ea typeface="Calibri"/>
                  <a:cs typeface="Calibri"/>
                  <a:sym typeface="Calibri"/>
                </a:rPr>
                <a:t>experiments</a:t>
              </a:r>
              <a:endParaRPr/>
            </a:p>
          </p:txBody>
        </p:sp>
        <p:sp>
          <p:nvSpPr>
            <p:cNvPr id="408" name="Google Shape;408;p11"/>
            <p:cNvSpPr/>
            <p:nvPr/>
          </p:nvSpPr>
          <p:spPr>
            <a:xfrm>
              <a:off x="3952367" y="310149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txBox="1"/>
            <p:nvPr/>
          </p:nvSpPr>
          <p:spPr>
            <a:xfrm>
              <a:off x="3969087"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Analyze</a:t>
              </a:r>
              <a:r>
                <a:rPr lang="en-US" sz="1800">
                  <a:solidFill>
                    <a:schemeClr val="lt1"/>
                  </a:solidFill>
                  <a:latin typeface="Calibri"/>
                  <a:ea typeface="Calibri"/>
                  <a:cs typeface="Calibri"/>
                  <a:sym typeface="Calibri"/>
                </a:rPr>
                <a:t> solutions</a:t>
              </a:r>
              <a:endParaRPr/>
            </a:p>
          </p:txBody>
        </p:sp>
        <p:sp>
          <p:nvSpPr>
            <p:cNvPr id="410" name="Google Shape;410;p11"/>
            <p:cNvSpPr/>
            <p:nvPr/>
          </p:nvSpPr>
          <p:spPr>
            <a:xfrm>
              <a:off x="3952367" y="376019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txBox="1"/>
            <p:nvPr/>
          </p:nvSpPr>
          <p:spPr>
            <a:xfrm>
              <a:off x="3969087"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 </a:t>
              </a:r>
              <a:r>
                <a:rPr lang="en-US" sz="1800">
                  <a:solidFill>
                    <a:schemeClr val="lt1"/>
                  </a:solidFill>
                  <a:latin typeface="Calibri"/>
                  <a:ea typeface="Calibri"/>
                  <a:cs typeface="Calibri"/>
                  <a:sym typeface="Calibri"/>
                </a:rPr>
                <a:t>new technologies</a:t>
              </a:r>
              <a:endParaRPr/>
            </a:p>
          </p:txBody>
        </p:sp>
        <p:sp>
          <p:nvSpPr>
            <p:cNvPr id="412" name="Google Shape;412;p11"/>
            <p:cNvSpPr/>
            <p:nvPr/>
          </p:nvSpPr>
          <p:spPr>
            <a:xfrm>
              <a:off x="3952367" y="441889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txBox="1"/>
            <p:nvPr/>
          </p:nvSpPr>
          <p:spPr>
            <a:xfrm>
              <a:off x="3969087"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model or prototype</a:t>
              </a:r>
              <a:endParaRPr/>
            </a:p>
          </p:txBody>
        </p:sp>
        <p:sp>
          <p:nvSpPr>
            <p:cNvPr id="414" name="Google Shape;414;p11"/>
            <p:cNvSpPr/>
            <p:nvPr/>
          </p:nvSpPr>
          <p:spPr>
            <a:xfrm>
              <a:off x="3952367" y="507758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txBox="1"/>
            <p:nvPr/>
          </p:nvSpPr>
          <p:spPr>
            <a:xfrm>
              <a:off x="3969087"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functions</a:t>
              </a:r>
              <a:endParaRPr/>
            </a:p>
          </p:txBody>
        </p:sp>
        <p:sp>
          <p:nvSpPr>
            <p:cNvPr id="416" name="Google Shape;416;p11"/>
            <p:cNvSpPr/>
            <p:nvPr/>
          </p:nvSpPr>
          <p:spPr>
            <a:xfrm>
              <a:off x="7230919" y="0"/>
              <a:ext cx="3362616" cy="5946052"/>
            </a:xfrm>
            <a:prstGeom prst="roundRect">
              <a:avLst>
                <a:gd name="adj" fmla="val 10000"/>
              </a:avLst>
            </a:prstGeom>
            <a:solidFill>
              <a:srgbClr val="FB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txBox="1"/>
            <p:nvPr/>
          </p:nvSpPr>
          <p:spPr>
            <a:xfrm>
              <a:off x="7230919"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Impact</a:t>
              </a:r>
              <a:endParaRPr/>
            </a:p>
          </p:txBody>
        </p:sp>
        <p:sp>
          <p:nvSpPr>
            <p:cNvPr id="418" name="Google Shape;418;p11"/>
            <p:cNvSpPr/>
            <p:nvPr/>
          </p:nvSpPr>
          <p:spPr>
            <a:xfrm>
              <a:off x="7567180" y="178410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txBox="1"/>
            <p:nvPr/>
          </p:nvSpPr>
          <p:spPr>
            <a:xfrm>
              <a:off x="7583900"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economic terms</a:t>
              </a:r>
              <a:endParaRPr/>
            </a:p>
          </p:txBody>
        </p:sp>
        <p:sp>
          <p:nvSpPr>
            <p:cNvPr id="420" name="Google Shape;420;p11"/>
            <p:cNvSpPr/>
            <p:nvPr/>
          </p:nvSpPr>
          <p:spPr>
            <a:xfrm>
              <a:off x="7567180" y="244280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txBox="1"/>
            <p:nvPr/>
          </p:nvSpPr>
          <p:spPr>
            <a:xfrm>
              <a:off x="7583900"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terms of societal benefit</a:t>
              </a:r>
              <a:endParaRPr/>
            </a:p>
          </p:txBody>
        </p:sp>
        <p:sp>
          <p:nvSpPr>
            <p:cNvPr id="422" name="Google Shape;422;p11"/>
            <p:cNvSpPr/>
            <p:nvPr/>
          </p:nvSpPr>
          <p:spPr>
            <a:xfrm>
              <a:off x="7567180" y="310149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txBox="1"/>
            <p:nvPr/>
          </p:nvSpPr>
          <p:spPr>
            <a:xfrm>
              <a:off x="7583900"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market interest</a:t>
              </a:r>
              <a:endParaRPr/>
            </a:p>
          </p:txBody>
        </p:sp>
        <p:sp>
          <p:nvSpPr>
            <p:cNvPr id="424" name="Google Shape;424;p11"/>
            <p:cNvSpPr/>
            <p:nvPr/>
          </p:nvSpPr>
          <p:spPr>
            <a:xfrm>
              <a:off x="7567180" y="376019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txBox="1"/>
            <p:nvPr/>
          </p:nvSpPr>
          <p:spPr>
            <a:xfrm>
              <a:off x="7583900"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a:t>
              </a:r>
              <a:r>
                <a:rPr lang="en-US" sz="1800">
                  <a:solidFill>
                    <a:schemeClr val="lt1"/>
                  </a:solidFill>
                  <a:latin typeface="Calibri"/>
                  <a:ea typeface="Calibri"/>
                  <a:cs typeface="Calibri"/>
                  <a:sym typeface="Calibri"/>
                </a:rPr>
                <a:t> partnerships and build a team</a:t>
              </a:r>
              <a:endParaRPr/>
            </a:p>
          </p:txBody>
        </p:sp>
        <p:sp>
          <p:nvSpPr>
            <p:cNvPr id="426" name="Google Shape;426;p11"/>
            <p:cNvSpPr/>
            <p:nvPr/>
          </p:nvSpPr>
          <p:spPr>
            <a:xfrm>
              <a:off x="7567180" y="441889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txBox="1"/>
            <p:nvPr/>
          </p:nvSpPr>
          <p:spPr>
            <a:xfrm>
              <a:off x="7583900"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implementation methods</a:t>
              </a:r>
              <a:endParaRPr/>
            </a:p>
          </p:txBody>
        </p:sp>
        <p:sp>
          <p:nvSpPr>
            <p:cNvPr id="428" name="Google Shape;428;p11"/>
            <p:cNvSpPr/>
            <p:nvPr/>
          </p:nvSpPr>
          <p:spPr>
            <a:xfrm>
              <a:off x="7567180" y="507758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txBox="1"/>
            <p:nvPr/>
          </p:nvSpPr>
          <p:spPr>
            <a:xfrm>
              <a:off x="7583900"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Protect </a:t>
              </a:r>
              <a:r>
                <a:rPr lang="en-US" sz="1800">
                  <a:solidFill>
                    <a:schemeClr val="lt1"/>
                  </a:solidFill>
                  <a:latin typeface="Calibri"/>
                  <a:ea typeface="Calibri"/>
                  <a:cs typeface="Calibri"/>
                  <a:sym typeface="Calibri"/>
                </a:rPr>
                <a:t>intellectual property</a:t>
              </a:r>
              <a:endParaRPr/>
            </a:p>
          </p:txBody>
        </p:sp>
      </p:grpSp>
      <p:sp>
        <p:nvSpPr>
          <p:cNvPr id="430" name="Google Shape;430;p11"/>
          <p:cNvSpPr txBox="1"/>
          <p:nvPr/>
        </p:nvSpPr>
        <p:spPr>
          <a:xfrm>
            <a:off x="6096000" y="6488668"/>
            <a:ext cx="6187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Adapted from the KEEN Framework for Entrepreneurial Mindset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topics</a:t>
            </a:r>
            <a:endParaRPr/>
          </a:p>
        </p:txBody>
      </p:sp>
      <p:sp>
        <p:nvSpPr>
          <p:cNvPr id="437" name="Google Shape;437;p12"/>
          <p:cNvSpPr txBox="1">
            <a:spLocks noGrp="1"/>
          </p:cNvSpPr>
          <p:nvPr>
            <p:ph type="body" idx="1"/>
          </p:nvPr>
        </p:nvSpPr>
        <p:spPr>
          <a:xfrm>
            <a:off x="838200" y="1690688"/>
            <a:ext cx="10515600" cy="468834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chemeClr val="dk1"/>
              </a:buClr>
              <a:buSzPct val="100000"/>
              <a:buAutoNum type="arabicPeriod"/>
            </a:pPr>
            <a:r>
              <a:rPr lang="en-US"/>
              <a:t>Introductions (name, department, what lab you’re working in, broad overview of your project)</a:t>
            </a:r>
            <a:endParaRPr/>
          </a:p>
          <a:p>
            <a:pPr marL="228600" lvl="0" indent="-228600" algn="l" rtl="0">
              <a:lnSpc>
                <a:spcPct val="100000"/>
              </a:lnSpc>
              <a:spcBef>
                <a:spcPts val="1800"/>
              </a:spcBef>
              <a:spcAft>
                <a:spcPts val="0"/>
              </a:spcAft>
              <a:buClr>
                <a:schemeClr val="dk1"/>
              </a:buClr>
              <a:buSzPct val="100000"/>
              <a:buAutoNum type="arabicPeriod"/>
            </a:pPr>
            <a:r>
              <a:rPr lang="en-US"/>
              <a:t>Take turns sharing key points from your concept map: What is the research question at the center of the concept map and why is it significant?</a:t>
            </a:r>
            <a:endParaRPr/>
          </a:p>
          <a:p>
            <a:pPr marL="228600" lvl="0" indent="-228600" algn="l" rtl="0">
              <a:lnSpc>
                <a:spcPct val="100000"/>
              </a:lnSpc>
              <a:spcBef>
                <a:spcPts val="1800"/>
              </a:spcBef>
              <a:spcAft>
                <a:spcPts val="0"/>
              </a:spcAft>
              <a:buClr>
                <a:schemeClr val="dk1"/>
              </a:buClr>
              <a:buSzPct val="100000"/>
              <a:buAutoNum type="arabicPeriod"/>
            </a:pPr>
            <a:r>
              <a:rPr lang="en-US"/>
              <a:t>Can you see any connections between the topics of each group member? Could there be some similar stakeholders or impacts to think about? There may not be any clear connections, and that is ok, too.</a:t>
            </a:r>
            <a:endParaRPr/>
          </a:p>
          <a:p>
            <a:pPr marL="228600" lvl="0" indent="-228600" algn="l" rtl="0">
              <a:lnSpc>
                <a:spcPct val="100000"/>
              </a:lnSpc>
              <a:spcBef>
                <a:spcPts val="1800"/>
              </a:spcBef>
              <a:spcAft>
                <a:spcPts val="0"/>
              </a:spcAft>
              <a:buClr>
                <a:schemeClr val="dk1"/>
              </a:buClr>
              <a:buSzPct val="100000"/>
              <a:buAutoNum type="arabicPeriod"/>
            </a:pPr>
            <a:r>
              <a:rPr lang="en-US"/>
              <a:t>Choose the research question of one group member as an example and discuss impact / stakeholders. Can group members think of any new stakeholders, beyond those identified in the initial brainstorming session? Continue with other research questions as time allows.</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i="1"/>
              <a:t>Why</a:t>
            </a:r>
            <a:r>
              <a:rPr lang="en-US"/>
              <a:t> are you doing research?</a:t>
            </a:r>
            <a:endParaRPr/>
          </a:p>
        </p:txBody>
      </p:sp>
      <p:sp>
        <p:nvSpPr>
          <p:cNvPr id="109" name="Google Shape;10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i="1"/>
              <a:t>What</a:t>
            </a:r>
            <a:r>
              <a:rPr lang="en-US"/>
              <a:t> are you researching?</a:t>
            </a:r>
            <a:endParaRPr/>
          </a:p>
        </p:txBody>
      </p:sp>
      <p:sp>
        <p:nvSpPr>
          <p:cNvPr id="116" name="Google Shape;11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Broad statement: Machine learning algorithms, batteries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Focused statement: Accurate prediction of the lifetime of lithium-ion batteries using machine learning techniques.</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Specific claim / question: How does a lithium-ion battery lifetime predicted by a neural network-based machine learning model compare with a benchmark model that requires more computation time and a larger training set?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5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5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500"/>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500"/>
                                        <p:tgtEl>
                                          <p:spTgt spid="1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4"/>
          <p:cNvGrpSpPr/>
          <p:nvPr/>
        </p:nvGrpSpPr>
        <p:grpSpPr>
          <a:xfrm>
            <a:off x="1061634" y="258193"/>
            <a:ext cx="10593535" cy="5946052"/>
            <a:chOff x="0" y="0"/>
            <a:chExt cx="10593535" cy="5946052"/>
          </a:xfrm>
        </p:grpSpPr>
        <p:sp>
          <p:nvSpPr>
            <p:cNvPr id="123" name="Google Shape;123;p4"/>
            <p:cNvSpPr/>
            <p:nvPr/>
          </p:nvSpPr>
          <p:spPr>
            <a:xfrm>
              <a:off x="0" y="0"/>
              <a:ext cx="3362616" cy="594605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txBox="1"/>
            <p:nvPr/>
          </p:nvSpPr>
          <p:spPr>
            <a:xfrm>
              <a:off x="0"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Opportunity</a:t>
              </a:r>
              <a:endParaRPr/>
            </a:p>
          </p:txBody>
        </p:sp>
        <p:sp>
          <p:nvSpPr>
            <p:cNvPr id="125" name="Google Shape;125;p4"/>
            <p:cNvSpPr/>
            <p:nvPr/>
          </p:nvSpPr>
          <p:spPr>
            <a:xfrm>
              <a:off x="337554" y="178410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p:nvPr/>
          </p:nvSpPr>
          <p:spPr>
            <a:xfrm>
              <a:off x="354274"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Identify </a:t>
              </a:r>
              <a:r>
                <a:rPr lang="en-US" sz="1800" b="0" i="0" u="none" strike="noStrike" cap="none">
                  <a:solidFill>
                    <a:schemeClr val="lt1"/>
                  </a:solidFill>
                  <a:latin typeface="Calibri"/>
                  <a:ea typeface="Calibri"/>
                  <a:cs typeface="Calibri"/>
                  <a:sym typeface="Calibri"/>
                </a:rPr>
                <a:t>an opportunity</a:t>
              </a:r>
              <a:endParaRPr/>
            </a:p>
          </p:txBody>
        </p:sp>
        <p:sp>
          <p:nvSpPr>
            <p:cNvPr id="127" name="Google Shape;127;p4"/>
            <p:cNvSpPr/>
            <p:nvPr/>
          </p:nvSpPr>
          <p:spPr>
            <a:xfrm>
              <a:off x="337554" y="244280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txBox="1"/>
            <p:nvPr/>
          </p:nvSpPr>
          <p:spPr>
            <a:xfrm>
              <a:off x="354274"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Investigate</a:t>
              </a:r>
              <a:r>
                <a:rPr lang="en-US" sz="1800" b="0" i="0" u="none" strike="noStrike" cap="none">
                  <a:solidFill>
                    <a:schemeClr val="lt1"/>
                  </a:solidFill>
                  <a:latin typeface="Calibri"/>
                  <a:ea typeface="Calibri"/>
                  <a:cs typeface="Calibri"/>
                  <a:sym typeface="Calibri"/>
                </a:rPr>
                <a:t> competitive solutions</a:t>
              </a:r>
              <a:endParaRPr/>
            </a:p>
          </p:txBody>
        </p:sp>
        <p:sp>
          <p:nvSpPr>
            <p:cNvPr id="129" name="Google Shape;129;p4"/>
            <p:cNvSpPr/>
            <p:nvPr/>
          </p:nvSpPr>
          <p:spPr>
            <a:xfrm>
              <a:off x="337554" y="310149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354274"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Create </a:t>
              </a:r>
              <a:r>
                <a:rPr lang="en-US" sz="1800" b="0" i="0" u="none" strike="noStrike" cap="none">
                  <a:solidFill>
                    <a:schemeClr val="lt1"/>
                  </a:solidFill>
                  <a:latin typeface="Calibri"/>
                  <a:ea typeface="Calibri"/>
                  <a:cs typeface="Calibri"/>
                  <a:sym typeface="Calibri"/>
                </a:rPr>
                <a:t>a preliminary business case</a:t>
              </a:r>
              <a:endParaRPr/>
            </a:p>
          </p:txBody>
        </p:sp>
        <p:sp>
          <p:nvSpPr>
            <p:cNvPr id="131" name="Google Shape;131;p4"/>
            <p:cNvSpPr/>
            <p:nvPr/>
          </p:nvSpPr>
          <p:spPr>
            <a:xfrm>
              <a:off x="337554" y="376019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354274" y="3776916"/>
              <a:ext cx="2656653" cy="537430"/>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Evaluate</a:t>
              </a:r>
              <a:r>
                <a:rPr lang="en-US" sz="1600" b="0" i="0" u="none" strike="noStrike" cap="none">
                  <a:solidFill>
                    <a:schemeClr val="lt1"/>
                  </a:solidFill>
                  <a:latin typeface="Calibri"/>
                  <a:ea typeface="Calibri"/>
                  <a:cs typeface="Calibri"/>
                  <a:sym typeface="Calibri"/>
                </a:rPr>
                <a:t> technical feasibility, societal benefits, economics</a:t>
              </a:r>
              <a:endParaRPr/>
            </a:p>
          </p:txBody>
        </p:sp>
        <p:sp>
          <p:nvSpPr>
            <p:cNvPr id="133" name="Google Shape;133;p4"/>
            <p:cNvSpPr/>
            <p:nvPr/>
          </p:nvSpPr>
          <p:spPr>
            <a:xfrm>
              <a:off x="363191" y="441889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p:nvPr/>
          </p:nvSpPr>
          <p:spPr>
            <a:xfrm>
              <a:off x="379911"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Test </a:t>
              </a:r>
              <a:r>
                <a:rPr lang="en-US" sz="1800" b="0" i="0" u="none" strike="noStrike" cap="none">
                  <a:solidFill>
                    <a:schemeClr val="lt1"/>
                  </a:solidFill>
                  <a:latin typeface="Calibri"/>
                  <a:ea typeface="Calibri"/>
                  <a:cs typeface="Calibri"/>
                  <a:sym typeface="Calibri"/>
                </a:rPr>
                <a:t>concepts via stakeholder engagement</a:t>
              </a:r>
              <a:endParaRPr/>
            </a:p>
          </p:txBody>
        </p:sp>
        <p:sp>
          <p:nvSpPr>
            <p:cNvPr id="135" name="Google Shape;135;p4"/>
            <p:cNvSpPr/>
            <p:nvPr/>
          </p:nvSpPr>
          <p:spPr>
            <a:xfrm>
              <a:off x="337554" y="507758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354274"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Assess</a:t>
              </a:r>
              <a:r>
                <a:rPr lang="en-US" sz="1800" b="0" i="0" u="none" strike="noStrike" cap="none">
                  <a:solidFill>
                    <a:schemeClr val="lt1"/>
                  </a:solidFill>
                  <a:latin typeface="Calibri"/>
                  <a:ea typeface="Calibri"/>
                  <a:cs typeface="Calibri"/>
                  <a:sym typeface="Calibri"/>
                </a:rPr>
                <a:t> policy and regulatory issues</a:t>
              </a:r>
              <a:endParaRPr/>
            </a:p>
          </p:txBody>
        </p:sp>
        <p:sp>
          <p:nvSpPr>
            <p:cNvPr id="137" name="Google Shape;137;p4"/>
            <p:cNvSpPr/>
            <p:nvPr/>
          </p:nvSpPr>
          <p:spPr>
            <a:xfrm>
              <a:off x="3616106" y="0"/>
              <a:ext cx="3362616" cy="5946052"/>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3616106"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Research</a:t>
              </a:r>
              <a:endParaRPr/>
            </a:p>
          </p:txBody>
        </p:sp>
        <p:sp>
          <p:nvSpPr>
            <p:cNvPr id="139" name="Google Shape;139;p4"/>
            <p:cNvSpPr/>
            <p:nvPr/>
          </p:nvSpPr>
          <p:spPr>
            <a:xfrm>
              <a:off x="3952367" y="178410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3969087"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Determine </a:t>
              </a:r>
              <a:r>
                <a:rPr lang="en-US" sz="1800" b="0" i="0" u="none" strike="noStrike" cap="none">
                  <a:solidFill>
                    <a:schemeClr val="lt1"/>
                  </a:solidFill>
                  <a:latin typeface="Calibri"/>
                  <a:ea typeface="Calibri"/>
                  <a:cs typeface="Calibri"/>
                  <a:sym typeface="Calibri"/>
                </a:rPr>
                <a:t>requirements or research question</a:t>
              </a:r>
              <a:endParaRPr/>
            </a:p>
          </p:txBody>
        </p:sp>
        <p:sp>
          <p:nvSpPr>
            <p:cNvPr id="141" name="Google Shape;141;p4"/>
            <p:cNvSpPr/>
            <p:nvPr/>
          </p:nvSpPr>
          <p:spPr>
            <a:xfrm>
              <a:off x="3952367" y="244280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3969087"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Perform </a:t>
              </a:r>
              <a:r>
                <a:rPr lang="en-US" sz="1800" b="0" i="0" u="none" strike="noStrike" cap="none">
                  <a:solidFill>
                    <a:schemeClr val="lt1"/>
                  </a:solidFill>
                  <a:latin typeface="Calibri"/>
                  <a:ea typeface="Calibri"/>
                  <a:cs typeface="Calibri"/>
                  <a:sym typeface="Calibri"/>
                </a:rPr>
                <a:t>experiments</a:t>
              </a:r>
              <a:endParaRPr/>
            </a:p>
          </p:txBody>
        </p:sp>
        <p:sp>
          <p:nvSpPr>
            <p:cNvPr id="143" name="Google Shape;143;p4"/>
            <p:cNvSpPr/>
            <p:nvPr/>
          </p:nvSpPr>
          <p:spPr>
            <a:xfrm>
              <a:off x="3952367" y="310149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3969087"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Analyze</a:t>
              </a:r>
              <a:r>
                <a:rPr lang="en-US" sz="1800" b="0" i="0" u="none" strike="noStrike" cap="none">
                  <a:solidFill>
                    <a:schemeClr val="lt1"/>
                  </a:solidFill>
                  <a:latin typeface="Calibri"/>
                  <a:ea typeface="Calibri"/>
                  <a:cs typeface="Calibri"/>
                  <a:sym typeface="Calibri"/>
                </a:rPr>
                <a:t> solutions</a:t>
              </a:r>
              <a:endParaRPr/>
            </a:p>
          </p:txBody>
        </p:sp>
        <p:sp>
          <p:nvSpPr>
            <p:cNvPr id="145" name="Google Shape;145;p4"/>
            <p:cNvSpPr/>
            <p:nvPr/>
          </p:nvSpPr>
          <p:spPr>
            <a:xfrm>
              <a:off x="3952367" y="376019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3969087"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Develop </a:t>
              </a:r>
              <a:r>
                <a:rPr lang="en-US" sz="1800" b="0" i="0" u="none" strike="noStrike" cap="none">
                  <a:solidFill>
                    <a:schemeClr val="lt1"/>
                  </a:solidFill>
                  <a:latin typeface="Calibri"/>
                  <a:ea typeface="Calibri"/>
                  <a:cs typeface="Calibri"/>
                  <a:sym typeface="Calibri"/>
                </a:rPr>
                <a:t>new technologies</a:t>
              </a:r>
              <a:endParaRPr/>
            </a:p>
          </p:txBody>
        </p:sp>
        <p:sp>
          <p:nvSpPr>
            <p:cNvPr id="147" name="Google Shape;147;p4"/>
            <p:cNvSpPr/>
            <p:nvPr/>
          </p:nvSpPr>
          <p:spPr>
            <a:xfrm>
              <a:off x="3952367" y="441889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3969087"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Create </a:t>
              </a:r>
              <a:r>
                <a:rPr lang="en-US" sz="1800" b="0" i="0" u="none" strike="noStrike" cap="none">
                  <a:solidFill>
                    <a:schemeClr val="lt1"/>
                  </a:solidFill>
                  <a:latin typeface="Calibri"/>
                  <a:ea typeface="Calibri"/>
                  <a:cs typeface="Calibri"/>
                  <a:sym typeface="Calibri"/>
                </a:rPr>
                <a:t>a model or prototype</a:t>
              </a:r>
              <a:endParaRPr/>
            </a:p>
          </p:txBody>
        </p:sp>
        <p:sp>
          <p:nvSpPr>
            <p:cNvPr id="149" name="Google Shape;149;p4"/>
            <p:cNvSpPr/>
            <p:nvPr/>
          </p:nvSpPr>
          <p:spPr>
            <a:xfrm>
              <a:off x="3952367" y="507758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3969087"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Validate</a:t>
              </a:r>
              <a:r>
                <a:rPr lang="en-US" sz="1800" b="0" i="0" u="none" strike="noStrike" cap="none">
                  <a:solidFill>
                    <a:schemeClr val="lt1"/>
                  </a:solidFill>
                  <a:latin typeface="Calibri"/>
                  <a:ea typeface="Calibri"/>
                  <a:cs typeface="Calibri"/>
                  <a:sym typeface="Calibri"/>
                </a:rPr>
                <a:t> functions</a:t>
              </a:r>
              <a:endParaRPr/>
            </a:p>
          </p:txBody>
        </p:sp>
        <p:sp>
          <p:nvSpPr>
            <p:cNvPr id="151" name="Google Shape;151;p4"/>
            <p:cNvSpPr/>
            <p:nvPr/>
          </p:nvSpPr>
          <p:spPr>
            <a:xfrm>
              <a:off x="7230919" y="0"/>
              <a:ext cx="3362616" cy="5946052"/>
            </a:xfrm>
            <a:prstGeom prst="roundRect">
              <a:avLst>
                <a:gd name="adj" fmla="val 10000"/>
              </a:avLst>
            </a:prstGeom>
            <a:solidFill>
              <a:srgbClr val="FB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a:off x="7230919"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Impact</a:t>
              </a:r>
              <a:endParaRPr/>
            </a:p>
          </p:txBody>
        </p:sp>
        <p:sp>
          <p:nvSpPr>
            <p:cNvPr id="153" name="Google Shape;153;p4"/>
            <p:cNvSpPr/>
            <p:nvPr/>
          </p:nvSpPr>
          <p:spPr>
            <a:xfrm>
              <a:off x="7567180" y="178410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7583900"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Communicate</a:t>
              </a:r>
              <a:r>
                <a:rPr lang="en-US" sz="1800" b="0" i="0" u="none" strike="noStrike" cap="none">
                  <a:solidFill>
                    <a:schemeClr val="lt1"/>
                  </a:solidFill>
                  <a:latin typeface="Calibri"/>
                  <a:ea typeface="Calibri"/>
                  <a:cs typeface="Calibri"/>
                  <a:sym typeface="Calibri"/>
                </a:rPr>
                <a:t> solution in economic terms</a:t>
              </a:r>
              <a:endParaRPr/>
            </a:p>
          </p:txBody>
        </p:sp>
        <p:sp>
          <p:nvSpPr>
            <p:cNvPr id="155" name="Google Shape;155;p4"/>
            <p:cNvSpPr/>
            <p:nvPr/>
          </p:nvSpPr>
          <p:spPr>
            <a:xfrm>
              <a:off x="7567180" y="244280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7583900"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Communicate</a:t>
              </a:r>
              <a:r>
                <a:rPr lang="en-US" sz="1800" b="0" i="0" u="none" strike="noStrike" cap="none">
                  <a:solidFill>
                    <a:schemeClr val="lt1"/>
                  </a:solidFill>
                  <a:latin typeface="Calibri"/>
                  <a:ea typeface="Calibri"/>
                  <a:cs typeface="Calibri"/>
                  <a:sym typeface="Calibri"/>
                </a:rPr>
                <a:t> solution in terms of societal benefit</a:t>
              </a:r>
              <a:endParaRPr/>
            </a:p>
          </p:txBody>
        </p:sp>
        <p:sp>
          <p:nvSpPr>
            <p:cNvPr id="157" name="Google Shape;157;p4"/>
            <p:cNvSpPr/>
            <p:nvPr/>
          </p:nvSpPr>
          <p:spPr>
            <a:xfrm>
              <a:off x="7567180" y="310149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txBox="1"/>
            <p:nvPr/>
          </p:nvSpPr>
          <p:spPr>
            <a:xfrm>
              <a:off x="7583900"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Validate</a:t>
              </a:r>
              <a:r>
                <a:rPr lang="en-US" sz="1800" b="0" i="0" u="none" strike="noStrike" cap="none">
                  <a:solidFill>
                    <a:schemeClr val="lt1"/>
                  </a:solidFill>
                  <a:latin typeface="Calibri"/>
                  <a:ea typeface="Calibri"/>
                  <a:cs typeface="Calibri"/>
                  <a:sym typeface="Calibri"/>
                </a:rPr>
                <a:t> market interest</a:t>
              </a:r>
              <a:endParaRPr/>
            </a:p>
          </p:txBody>
        </p:sp>
        <p:sp>
          <p:nvSpPr>
            <p:cNvPr id="159" name="Google Shape;159;p4"/>
            <p:cNvSpPr/>
            <p:nvPr/>
          </p:nvSpPr>
          <p:spPr>
            <a:xfrm>
              <a:off x="7567180" y="376019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txBox="1"/>
            <p:nvPr/>
          </p:nvSpPr>
          <p:spPr>
            <a:xfrm>
              <a:off x="7583900"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Develop</a:t>
              </a:r>
              <a:r>
                <a:rPr lang="en-US" sz="1800" b="0" i="0" u="none" strike="noStrike" cap="none">
                  <a:solidFill>
                    <a:schemeClr val="lt1"/>
                  </a:solidFill>
                  <a:latin typeface="Calibri"/>
                  <a:ea typeface="Calibri"/>
                  <a:cs typeface="Calibri"/>
                  <a:sym typeface="Calibri"/>
                </a:rPr>
                <a:t> partnerships and build a team</a:t>
              </a:r>
              <a:endParaRPr/>
            </a:p>
          </p:txBody>
        </p:sp>
        <p:sp>
          <p:nvSpPr>
            <p:cNvPr id="161" name="Google Shape;161;p4"/>
            <p:cNvSpPr/>
            <p:nvPr/>
          </p:nvSpPr>
          <p:spPr>
            <a:xfrm>
              <a:off x="7567180" y="441889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7583900"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Identify </a:t>
              </a:r>
              <a:r>
                <a:rPr lang="en-US" sz="1800" b="0" i="0" u="none" strike="noStrike" cap="none">
                  <a:solidFill>
                    <a:schemeClr val="lt1"/>
                  </a:solidFill>
                  <a:latin typeface="Calibri"/>
                  <a:ea typeface="Calibri"/>
                  <a:cs typeface="Calibri"/>
                  <a:sym typeface="Calibri"/>
                </a:rPr>
                <a:t>implementation methods</a:t>
              </a:r>
              <a:endParaRPr/>
            </a:p>
          </p:txBody>
        </p:sp>
        <p:sp>
          <p:nvSpPr>
            <p:cNvPr id="163" name="Google Shape;163;p4"/>
            <p:cNvSpPr/>
            <p:nvPr/>
          </p:nvSpPr>
          <p:spPr>
            <a:xfrm>
              <a:off x="7567180" y="507758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a:off x="7583900"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Protect </a:t>
              </a:r>
              <a:r>
                <a:rPr lang="en-US" sz="1800" b="0" i="0" u="none" strike="noStrike" cap="none">
                  <a:solidFill>
                    <a:schemeClr val="lt1"/>
                  </a:solidFill>
                  <a:latin typeface="Calibri"/>
                  <a:ea typeface="Calibri"/>
                  <a:cs typeface="Calibri"/>
                  <a:sym typeface="Calibri"/>
                </a:rPr>
                <a:t>intellectual property</a:t>
              </a:r>
              <a:endParaRPr/>
            </a:p>
          </p:txBody>
        </p:sp>
      </p:grpSp>
      <p:sp>
        <p:nvSpPr>
          <p:cNvPr id="165" name="Google Shape;165;p4"/>
          <p:cNvSpPr txBox="1"/>
          <p:nvPr/>
        </p:nvSpPr>
        <p:spPr>
          <a:xfrm>
            <a:off x="6096000" y="6488668"/>
            <a:ext cx="6187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Adapted from the KEEN Framework for Entrepreneurial Mindset</a:t>
            </a:r>
            <a:endParaRPr/>
          </a:p>
        </p:txBody>
      </p:sp>
      <p:sp>
        <p:nvSpPr>
          <p:cNvPr id="166" name="Google Shape;166;p4"/>
          <p:cNvSpPr/>
          <p:nvPr/>
        </p:nvSpPr>
        <p:spPr>
          <a:xfrm>
            <a:off x="1061634" y="1924050"/>
            <a:ext cx="3367492" cy="1394186"/>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4"/>
          <p:cNvSpPr/>
          <p:nvPr/>
        </p:nvSpPr>
        <p:spPr>
          <a:xfrm>
            <a:off x="489857" y="141514"/>
            <a:ext cx="4147457" cy="645829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p:nvPr/>
        </p:nvSpPr>
        <p:spPr>
          <a:xfrm>
            <a:off x="8080783" y="2072"/>
            <a:ext cx="4147457" cy="645829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
          <p:cNvSpPr/>
          <p:nvPr/>
        </p:nvSpPr>
        <p:spPr>
          <a:xfrm rot="10800000" flipH="1">
            <a:off x="7723848" y="2239105"/>
            <a:ext cx="561049" cy="1525465"/>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
          <p:cNvSpPr/>
          <p:nvPr/>
        </p:nvSpPr>
        <p:spPr>
          <a:xfrm rot="10800000">
            <a:off x="4433201" y="2872154"/>
            <a:ext cx="561048" cy="2227668"/>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8"/>
                                        </p:tgtEl>
                                      </p:cBhvr>
                                    </p:animEffect>
                                    <p:set>
                                      <p:cBhvr>
                                        <p:cTn id="17" dur="1" fill="hold">
                                          <p:stCondLst>
                                            <p:cond delay="500"/>
                                          </p:stCondLst>
                                        </p:cTn>
                                        <p:tgtEl>
                                          <p:spTgt spid="168"/>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67"/>
                                        </p:tgtEl>
                                      </p:cBhvr>
                                    </p:animEffect>
                                    <p:set>
                                      <p:cBhvr>
                                        <p:cTn id="20" dur="1" fill="hold">
                                          <p:stCondLst>
                                            <p:cond delay="5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p:nvPr/>
        </p:nvSpPr>
        <p:spPr>
          <a:xfrm>
            <a:off x="4626429" y="2808515"/>
            <a:ext cx="3178629" cy="81642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Research question</a:t>
            </a:r>
            <a:endParaRPr/>
          </a:p>
        </p:txBody>
      </p:sp>
      <p:sp>
        <p:nvSpPr>
          <p:cNvPr id="177" name="Google Shape;177;p5"/>
          <p:cNvSpPr/>
          <p:nvPr/>
        </p:nvSpPr>
        <p:spPr>
          <a:xfrm>
            <a:off x="7241504" y="1909933"/>
            <a:ext cx="1644721" cy="653143"/>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Where</a:t>
            </a:r>
            <a:r>
              <a:rPr lang="en-US" sz="1200">
                <a:solidFill>
                  <a:schemeClr val="lt1"/>
                </a:solidFill>
                <a:latin typeface="Calibri"/>
                <a:ea typeface="Calibri"/>
                <a:cs typeface="Calibri"/>
                <a:sym typeface="Calibri"/>
              </a:rPr>
              <a:t> to look for other solutions?</a:t>
            </a:r>
            <a:endParaRPr/>
          </a:p>
        </p:txBody>
      </p:sp>
      <p:sp>
        <p:nvSpPr>
          <p:cNvPr id="178" name="Google Shape;178;p5"/>
          <p:cNvSpPr/>
          <p:nvPr/>
        </p:nvSpPr>
        <p:spPr>
          <a:xfrm>
            <a:off x="7753216" y="3847470"/>
            <a:ext cx="1447800" cy="653143"/>
          </a:xfrm>
          <a:prstGeom prst="ellipse">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How</a:t>
            </a:r>
            <a:r>
              <a:rPr lang="en-US" sz="1400">
                <a:solidFill>
                  <a:schemeClr val="lt1"/>
                </a:solidFill>
                <a:latin typeface="Calibri"/>
                <a:ea typeface="Calibri"/>
                <a:cs typeface="Calibri"/>
                <a:sym typeface="Calibri"/>
              </a:rPr>
              <a:t> is it addressed currently?</a:t>
            </a:r>
            <a:endParaRPr/>
          </a:p>
        </p:txBody>
      </p:sp>
      <p:sp>
        <p:nvSpPr>
          <p:cNvPr id="179" name="Google Shape;179;p5"/>
          <p:cNvSpPr/>
          <p:nvPr/>
        </p:nvSpPr>
        <p:spPr>
          <a:xfrm>
            <a:off x="4626429" y="4425429"/>
            <a:ext cx="1904121" cy="653143"/>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What</a:t>
            </a:r>
            <a:r>
              <a:rPr lang="en-US" sz="1200">
                <a:solidFill>
                  <a:schemeClr val="lt1"/>
                </a:solidFill>
                <a:latin typeface="Calibri"/>
                <a:ea typeface="Calibri"/>
                <a:cs typeface="Calibri"/>
                <a:sym typeface="Calibri"/>
              </a:rPr>
              <a:t> methods have been used to investigate?</a:t>
            </a:r>
            <a:endParaRPr/>
          </a:p>
        </p:txBody>
      </p:sp>
      <p:sp>
        <p:nvSpPr>
          <p:cNvPr id="180" name="Google Shape;180;p5"/>
          <p:cNvSpPr/>
          <p:nvPr/>
        </p:nvSpPr>
        <p:spPr>
          <a:xfrm>
            <a:off x="4164434" y="1806230"/>
            <a:ext cx="1447800" cy="653143"/>
          </a:xfrm>
          <a:prstGeom prst="ellipse">
            <a:avLst/>
          </a:prstGeom>
          <a:solidFill>
            <a:srgbClr val="595959"/>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Who</a:t>
            </a:r>
            <a:r>
              <a:rPr lang="en-US" sz="1400">
                <a:solidFill>
                  <a:schemeClr val="lt1"/>
                </a:solidFill>
                <a:latin typeface="Calibri"/>
                <a:ea typeface="Calibri"/>
                <a:cs typeface="Calibri"/>
                <a:sym typeface="Calibri"/>
              </a:rPr>
              <a:t> is it important to?</a:t>
            </a:r>
            <a:endParaRPr/>
          </a:p>
        </p:txBody>
      </p:sp>
      <p:cxnSp>
        <p:nvCxnSpPr>
          <p:cNvPr id="181" name="Google Shape;181;p5"/>
          <p:cNvCxnSpPr>
            <a:stCxn id="176" idx="1"/>
            <a:endCxn id="180" idx="4"/>
          </p:cNvCxnSpPr>
          <p:nvPr/>
        </p:nvCxnSpPr>
        <p:spPr>
          <a:xfrm rot="10800000">
            <a:off x="4888228" y="2459478"/>
            <a:ext cx="203700" cy="468600"/>
          </a:xfrm>
          <a:prstGeom prst="straightConnector1">
            <a:avLst/>
          </a:prstGeom>
          <a:noFill/>
          <a:ln w="9525" cap="flat" cmpd="sng">
            <a:solidFill>
              <a:schemeClr val="accent1"/>
            </a:solidFill>
            <a:prstDash val="solid"/>
            <a:miter lim="800000"/>
            <a:headEnd type="none" w="sm" len="sm"/>
            <a:tailEnd type="none" w="sm" len="sm"/>
          </a:ln>
        </p:spPr>
      </p:cxnSp>
      <p:cxnSp>
        <p:nvCxnSpPr>
          <p:cNvPr id="182" name="Google Shape;182;p5"/>
          <p:cNvCxnSpPr>
            <a:endCxn id="183" idx="6"/>
          </p:cNvCxnSpPr>
          <p:nvPr/>
        </p:nvCxnSpPr>
        <p:spPr>
          <a:xfrm flipH="1">
            <a:off x="3759722" y="3405837"/>
            <a:ext cx="1350000" cy="187500"/>
          </a:xfrm>
          <a:prstGeom prst="straightConnector1">
            <a:avLst/>
          </a:prstGeom>
          <a:noFill/>
          <a:ln w="9525" cap="flat" cmpd="sng">
            <a:solidFill>
              <a:schemeClr val="accent1"/>
            </a:solidFill>
            <a:prstDash val="solid"/>
            <a:miter lim="800000"/>
            <a:headEnd type="none" w="sm" len="sm"/>
            <a:tailEnd type="none" w="sm" len="sm"/>
          </a:ln>
        </p:spPr>
      </p:cxnSp>
      <p:cxnSp>
        <p:nvCxnSpPr>
          <p:cNvPr id="184" name="Google Shape;184;p5"/>
          <p:cNvCxnSpPr>
            <a:endCxn id="179" idx="0"/>
          </p:cNvCxnSpPr>
          <p:nvPr/>
        </p:nvCxnSpPr>
        <p:spPr>
          <a:xfrm flipH="1">
            <a:off x="5578490" y="3200829"/>
            <a:ext cx="96300" cy="1224600"/>
          </a:xfrm>
          <a:prstGeom prst="straightConnector1">
            <a:avLst/>
          </a:prstGeom>
          <a:noFill/>
          <a:ln w="9525" cap="flat" cmpd="sng">
            <a:solidFill>
              <a:schemeClr val="accent1"/>
            </a:solidFill>
            <a:prstDash val="solid"/>
            <a:miter lim="800000"/>
            <a:headEnd type="none" w="sm" len="sm"/>
            <a:tailEnd type="none" w="sm" len="sm"/>
          </a:ln>
        </p:spPr>
      </p:cxnSp>
      <p:cxnSp>
        <p:nvCxnSpPr>
          <p:cNvPr id="185" name="Google Shape;185;p5"/>
          <p:cNvCxnSpPr>
            <a:stCxn id="176" idx="5"/>
            <a:endCxn id="178" idx="1"/>
          </p:cNvCxnSpPr>
          <p:nvPr/>
        </p:nvCxnSpPr>
        <p:spPr>
          <a:xfrm>
            <a:off x="7339559" y="3505381"/>
            <a:ext cx="625800" cy="437700"/>
          </a:xfrm>
          <a:prstGeom prst="straightConnector1">
            <a:avLst/>
          </a:prstGeom>
          <a:noFill/>
          <a:ln w="9525" cap="flat" cmpd="sng">
            <a:solidFill>
              <a:schemeClr val="accent1"/>
            </a:solidFill>
            <a:prstDash val="solid"/>
            <a:miter lim="800000"/>
            <a:headEnd type="none" w="sm" len="sm"/>
            <a:tailEnd type="none" w="sm" len="sm"/>
          </a:ln>
        </p:spPr>
      </p:cxnSp>
      <p:cxnSp>
        <p:nvCxnSpPr>
          <p:cNvPr id="186" name="Google Shape;186;p5"/>
          <p:cNvCxnSpPr>
            <a:stCxn id="176" idx="7"/>
            <a:endCxn id="177" idx="3"/>
          </p:cNvCxnSpPr>
          <p:nvPr/>
        </p:nvCxnSpPr>
        <p:spPr>
          <a:xfrm rot="10800000" flipH="1">
            <a:off x="7339559" y="2467278"/>
            <a:ext cx="142800" cy="460800"/>
          </a:xfrm>
          <a:prstGeom prst="straightConnector1">
            <a:avLst/>
          </a:prstGeom>
          <a:noFill/>
          <a:ln w="9525" cap="flat" cmpd="sng">
            <a:solidFill>
              <a:schemeClr val="accent1"/>
            </a:solidFill>
            <a:prstDash val="solid"/>
            <a:miter lim="800000"/>
            <a:headEnd type="none" w="sm" len="sm"/>
            <a:tailEnd type="none" w="sm" len="sm"/>
          </a:ln>
        </p:spPr>
      </p:cxnSp>
      <p:sp>
        <p:nvSpPr>
          <p:cNvPr id="183" name="Google Shape;183;p5"/>
          <p:cNvSpPr/>
          <p:nvPr/>
        </p:nvSpPr>
        <p:spPr>
          <a:xfrm>
            <a:off x="2311922" y="3266765"/>
            <a:ext cx="1447800" cy="653143"/>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Why</a:t>
            </a:r>
            <a:r>
              <a:rPr lang="en-US" sz="1400">
                <a:solidFill>
                  <a:schemeClr val="lt1"/>
                </a:solidFill>
                <a:latin typeface="Calibri"/>
                <a:ea typeface="Calibri"/>
                <a:cs typeface="Calibri"/>
                <a:sym typeface="Calibri"/>
              </a:rPr>
              <a:t> is it significant?</a:t>
            </a:r>
            <a:endParaRPr/>
          </a:p>
        </p:txBody>
      </p:sp>
      <p:cxnSp>
        <p:nvCxnSpPr>
          <p:cNvPr id="187" name="Google Shape;187;p5"/>
          <p:cNvCxnSpPr>
            <a:stCxn id="183" idx="0"/>
            <a:endCxn id="188" idx="5"/>
          </p:cNvCxnSpPr>
          <p:nvPr/>
        </p:nvCxnSpPr>
        <p:spPr>
          <a:xfrm rot="10800000">
            <a:off x="2610422" y="2563265"/>
            <a:ext cx="425400" cy="703500"/>
          </a:xfrm>
          <a:prstGeom prst="straightConnector1">
            <a:avLst/>
          </a:prstGeom>
          <a:noFill/>
          <a:ln w="9525" cap="flat" cmpd="sng">
            <a:solidFill>
              <a:schemeClr val="accent6"/>
            </a:solidFill>
            <a:prstDash val="solid"/>
            <a:miter lim="800000"/>
            <a:headEnd type="none" w="sm" len="sm"/>
            <a:tailEnd type="none" w="sm" len="sm"/>
          </a:ln>
        </p:spPr>
      </p:cxnSp>
      <p:cxnSp>
        <p:nvCxnSpPr>
          <p:cNvPr id="189" name="Google Shape;189;p5"/>
          <p:cNvCxnSpPr>
            <a:stCxn id="183" idx="2"/>
            <a:endCxn id="190" idx="6"/>
          </p:cNvCxnSpPr>
          <p:nvPr/>
        </p:nvCxnSpPr>
        <p:spPr>
          <a:xfrm flipH="1">
            <a:off x="2092022" y="3593337"/>
            <a:ext cx="219900" cy="15900"/>
          </a:xfrm>
          <a:prstGeom prst="straightConnector1">
            <a:avLst/>
          </a:prstGeom>
          <a:noFill/>
          <a:ln w="9525" cap="flat" cmpd="sng">
            <a:solidFill>
              <a:schemeClr val="accent6"/>
            </a:solidFill>
            <a:prstDash val="solid"/>
            <a:miter lim="800000"/>
            <a:headEnd type="none" w="sm" len="sm"/>
            <a:tailEnd type="none" w="sm" len="sm"/>
          </a:ln>
        </p:spPr>
      </p:cxnSp>
      <p:cxnSp>
        <p:nvCxnSpPr>
          <p:cNvPr id="191" name="Google Shape;191;p5"/>
          <p:cNvCxnSpPr>
            <a:stCxn id="183" idx="4"/>
            <a:endCxn id="192" idx="6"/>
          </p:cNvCxnSpPr>
          <p:nvPr/>
        </p:nvCxnSpPr>
        <p:spPr>
          <a:xfrm flipH="1">
            <a:off x="2522822" y="3919908"/>
            <a:ext cx="513000" cy="747600"/>
          </a:xfrm>
          <a:prstGeom prst="straightConnector1">
            <a:avLst/>
          </a:prstGeom>
          <a:noFill/>
          <a:ln w="9525" cap="flat" cmpd="sng">
            <a:solidFill>
              <a:schemeClr val="accent6"/>
            </a:solidFill>
            <a:prstDash val="solid"/>
            <a:miter lim="800000"/>
            <a:headEnd type="none" w="sm" len="sm"/>
            <a:tailEnd type="none" w="sm" len="sm"/>
          </a:ln>
        </p:spPr>
      </p:cxnSp>
      <p:sp>
        <p:nvSpPr>
          <p:cNvPr id="188" name="Google Shape;188;p5"/>
          <p:cNvSpPr/>
          <p:nvPr/>
        </p:nvSpPr>
        <p:spPr>
          <a:xfrm>
            <a:off x="935893" y="1861817"/>
            <a:ext cx="1961820" cy="821834"/>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Reason A</a:t>
            </a:r>
            <a:endParaRPr/>
          </a:p>
        </p:txBody>
      </p:sp>
      <p:cxnSp>
        <p:nvCxnSpPr>
          <p:cNvPr id="193" name="Google Shape;193;p5"/>
          <p:cNvCxnSpPr>
            <a:stCxn id="179" idx="2"/>
            <a:endCxn id="194" idx="7"/>
          </p:cNvCxnSpPr>
          <p:nvPr/>
        </p:nvCxnSpPr>
        <p:spPr>
          <a:xfrm flipH="1">
            <a:off x="4421829" y="4752001"/>
            <a:ext cx="204600" cy="204600"/>
          </a:xfrm>
          <a:prstGeom prst="straightConnector1">
            <a:avLst/>
          </a:prstGeom>
          <a:noFill/>
          <a:ln w="9525" cap="flat" cmpd="sng">
            <a:solidFill>
              <a:schemeClr val="accent2"/>
            </a:solidFill>
            <a:prstDash val="solid"/>
            <a:miter lim="800000"/>
            <a:headEnd type="none" w="sm" len="sm"/>
            <a:tailEnd type="none" w="sm" len="sm"/>
          </a:ln>
        </p:spPr>
      </p:cxnSp>
      <p:cxnSp>
        <p:nvCxnSpPr>
          <p:cNvPr id="195" name="Google Shape;195;p5"/>
          <p:cNvCxnSpPr>
            <a:stCxn id="179" idx="4"/>
            <a:endCxn id="196" idx="0"/>
          </p:cNvCxnSpPr>
          <p:nvPr/>
        </p:nvCxnSpPr>
        <p:spPr>
          <a:xfrm flipH="1">
            <a:off x="5549690" y="5078572"/>
            <a:ext cx="28800" cy="486000"/>
          </a:xfrm>
          <a:prstGeom prst="straightConnector1">
            <a:avLst/>
          </a:prstGeom>
          <a:noFill/>
          <a:ln w="9525" cap="flat" cmpd="sng">
            <a:solidFill>
              <a:schemeClr val="accent2"/>
            </a:solidFill>
            <a:prstDash val="solid"/>
            <a:miter lim="800000"/>
            <a:headEnd type="none" w="sm" len="sm"/>
            <a:tailEnd type="none" w="sm" len="sm"/>
          </a:ln>
        </p:spPr>
      </p:cxnSp>
      <p:cxnSp>
        <p:nvCxnSpPr>
          <p:cNvPr id="197" name="Google Shape;197;p5"/>
          <p:cNvCxnSpPr>
            <a:stCxn id="179" idx="6"/>
            <a:endCxn id="198" idx="1"/>
          </p:cNvCxnSpPr>
          <p:nvPr/>
        </p:nvCxnSpPr>
        <p:spPr>
          <a:xfrm>
            <a:off x="6530550" y="4752001"/>
            <a:ext cx="294300" cy="337200"/>
          </a:xfrm>
          <a:prstGeom prst="straightConnector1">
            <a:avLst/>
          </a:prstGeom>
          <a:noFill/>
          <a:ln w="9525" cap="flat" cmpd="sng">
            <a:solidFill>
              <a:schemeClr val="accent2"/>
            </a:solidFill>
            <a:prstDash val="solid"/>
            <a:miter lim="800000"/>
            <a:headEnd type="none" w="sm" len="sm"/>
            <a:tailEnd type="none" w="sm" len="sm"/>
          </a:ln>
        </p:spPr>
      </p:cxnSp>
      <p:sp>
        <p:nvSpPr>
          <p:cNvPr id="192" name="Google Shape;192;p5"/>
          <p:cNvSpPr/>
          <p:nvPr/>
        </p:nvSpPr>
        <p:spPr>
          <a:xfrm>
            <a:off x="561012" y="4256738"/>
            <a:ext cx="1961820" cy="821834"/>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Reason C</a:t>
            </a:r>
            <a:endParaRPr/>
          </a:p>
        </p:txBody>
      </p:sp>
      <p:sp>
        <p:nvSpPr>
          <p:cNvPr id="190" name="Google Shape;190;p5"/>
          <p:cNvSpPr/>
          <p:nvPr/>
        </p:nvSpPr>
        <p:spPr>
          <a:xfrm>
            <a:off x="130180" y="3198223"/>
            <a:ext cx="1961820" cy="821834"/>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Reason B</a:t>
            </a:r>
            <a:endParaRPr/>
          </a:p>
        </p:txBody>
      </p:sp>
      <p:sp>
        <p:nvSpPr>
          <p:cNvPr id="198" name="Google Shape;198;p5"/>
          <p:cNvSpPr/>
          <p:nvPr/>
        </p:nvSpPr>
        <p:spPr>
          <a:xfrm>
            <a:off x="6537678" y="4968753"/>
            <a:ext cx="1961820" cy="82183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Z</a:t>
            </a:r>
            <a:endParaRPr/>
          </a:p>
        </p:txBody>
      </p:sp>
      <p:sp>
        <p:nvSpPr>
          <p:cNvPr id="196" name="Google Shape;196;p5"/>
          <p:cNvSpPr/>
          <p:nvPr/>
        </p:nvSpPr>
        <p:spPr>
          <a:xfrm>
            <a:off x="4568730" y="5564459"/>
            <a:ext cx="1961820" cy="82183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Y</a:t>
            </a:r>
            <a:endParaRPr/>
          </a:p>
        </p:txBody>
      </p:sp>
      <p:sp>
        <p:nvSpPr>
          <p:cNvPr id="194" name="Google Shape;194;p5"/>
          <p:cNvSpPr/>
          <p:nvPr/>
        </p:nvSpPr>
        <p:spPr>
          <a:xfrm>
            <a:off x="2747352" y="4836381"/>
            <a:ext cx="1961820" cy="82183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X</a:t>
            </a:r>
            <a:endParaRPr/>
          </a:p>
        </p:txBody>
      </p:sp>
      <p:sp>
        <p:nvSpPr>
          <p:cNvPr id="199" name="Google Shape;199;p5"/>
          <p:cNvSpPr/>
          <p:nvPr/>
        </p:nvSpPr>
        <p:spPr>
          <a:xfrm>
            <a:off x="5715368" y="1013234"/>
            <a:ext cx="1961820" cy="821834"/>
          </a:xfrm>
          <a:prstGeom prst="ellipse">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Stakeholder 3</a:t>
            </a:r>
            <a:endParaRPr/>
          </a:p>
        </p:txBody>
      </p:sp>
      <p:sp>
        <p:nvSpPr>
          <p:cNvPr id="200" name="Google Shape;200;p5"/>
          <p:cNvSpPr/>
          <p:nvPr/>
        </p:nvSpPr>
        <p:spPr>
          <a:xfrm>
            <a:off x="3885545" y="486008"/>
            <a:ext cx="1961820" cy="821834"/>
          </a:xfrm>
          <a:prstGeom prst="ellipse">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Stakeholder 2</a:t>
            </a:r>
            <a:endParaRPr/>
          </a:p>
        </p:txBody>
      </p:sp>
      <p:sp>
        <p:nvSpPr>
          <p:cNvPr id="201" name="Google Shape;201;p5"/>
          <p:cNvSpPr/>
          <p:nvPr/>
        </p:nvSpPr>
        <p:spPr>
          <a:xfrm>
            <a:off x="1930776" y="908081"/>
            <a:ext cx="1961820" cy="821834"/>
          </a:xfrm>
          <a:prstGeom prst="ellipse">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Stakeholder 1</a:t>
            </a:r>
            <a:endParaRPr/>
          </a:p>
        </p:txBody>
      </p:sp>
      <p:cxnSp>
        <p:nvCxnSpPr>
          <p:cNvPr id="202" name="Google Shape;202;p5"/>
          <p:cNvCxnSpPr>
            <a:stCxn id="200" idx="4"/>
            <a:endCxn id="180" idx="0"/>
          </p:cNvCxnSpPr>
          <p:nvPr/>
        </p:nvCxnSpPr>
        <p:spPr>
          <a:xfrm>
            <a:off x="4866455" y="1307842"/>
            <a:ext cx="21900" cy="498300"/>
          </a:xfrm>
          <a:prstGeom prst="straightConnector1">
            <a:avLst/>
          </a:prstGeom>
          <a:noFill/>
          <a:ln w="9525" cap="flat" cmpd="sng">
            <a:solidFill>
              <a:srgbClr val="7F7F7F"/>
            </a:solidFill>
            <a:prstDash val="solid"/>
            <a:miter lim="800000"/>
            <a:headEnd type="none" w="sm" len="sm"/>
            <a:tailEnd type="none" w="sm" len="sm"/>
          </a:ln>
        </p:spPr>
      </p:cxnSp>
      <p:cxnSp>
        <p:nvCxnSpPr>
          <p:cNvPr id="203" name="Google Shape;203;p5"/>
          <p:cNvCxnSpPr>
            <a:stCxn id="199" idx="2"/>
            <a:endCxn id="180" idx="7"/>
          </p:cNvCxnSpPr>
          <p:nvPr/>
        </p:nvCxnSpPr>
        <p:spPr>
          <a:xfrm flipH="1">
            <a:off x="5400068" y="1424151"/>
            <a:ext cx="315300" cy="477600"/>
          </a:xfrm>
          <a:prstGeom prst="straightConnector1">
            <a:avLst/>
          </a:prstGeom>
          <a:noFill/>
          <a:ln w="9525" cap="flat" cmpd="sng">
            <a:solidFill>
              <a:srgbClr val="7F7F7F"/>
            </a:solidFill>
            <a:prstDash val="solid"/>
            <a:miter lim="800000"/>
            <a:headEnd type="none" w="sm" len="sm"/>
            <a:tailEnd type="none" w="sm" len="sm"/>
          </a:ln>
        </p:spPr>
      </p:cxnSp>
      <p:cxnSp>
        <p:nvCxnSpPr>
          <p:cNvPr id="204" name="Google Shape;204;p5"/>
          <p:cNvCxnSpPr>
            <a:stCxn id="180" idx="1"/>
            <a:endCxn id="201" idx="6"/>
          </p:cNvCxnSpPr>
          <p:nvPr/>
        </p:nvCxnSpPr>
        <p:spPr>
          <a:xfrm rot="10800000">
            <a:off x="3892559" y="1318981"/>
            <a:ext cx="483900" cy="582900"/>
          </a:xfrm>
          <a:prstGeom prst="straightConnector1">
            <a:avLst/>
          </a:prstGeom>
          <a:noFill/>
          <a:ln w="9525" cap="flat" cmpd="sng">
            <a:solidFill>
              <a:srgbClr val="7F7F7F"/>
            </a:solidFill>
            <a:prstDash val="solid"/>
            <a:miter lim="800000"/>
            <a:headEnd type="none" w="sm" len="sm"/>
            <a:tailEnd type="none" w="sm" len="sm"/>
          </a:ln>
        </p:spPr>
      </p:cxnSp>
      <p:sp>
        <p:nvSpPr>
          <p:cNvPr id="205" name="Google Shape;205;p5"/>
          <p:cNvSpPr/>
          <p:nvPr/>
        </p:nvSpPr>
        <p:spPr>
          <a:xfrm>
            <a:off x="9201016" y="2223760"/>
            <a:ext cx="1961820" cy="821834"/>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Previous work</a:t>
            </a:r>
            <a:endParaRPr/>
          </a:p>
        </p:txBody>
      </p:sp>
      <p:sp>
        <p:nvSpPr>
          <p:cNvPr id="206" name="Google Shape;206;p5"/>
          <p:cNvSpPr/>
          <p:nvPr/>
        </p:nvSpPr>
        <p:spPr>
          <a:xfrm>
            <a:off x="9306458" y="1203956"/>
            <a:ext cx="1961820" cy="821834"/>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Engineering theories</a:t>
            </a:r>
            <a:endParaRPr/>
          </a:p>
        </p:txBody>
      </p:sp>
      <p:sp>
        <p:nvSpPr>
          <p:cNvPr id="207" name="Google Shape;207;p5"/>
          <p:cNvSpPr/>
          <p:nvPr/>
        </p:nvSpPr>
        <p:spPr>
          <a:xfrm>
            <a:off x="7905315" y="391238"/>
            <a:ext cx="1961820" cy="821834"/>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Related fields</a:t>
            </a:r>
            <a:endParaRPr/>
          </a:p>
        </p:txBody>
      </p:sp>
      <p:cxnSp>
        <p:nvCxnSpPr>
          <p:cNvPr id="208" name="Google Shape;208;p5"/>
          <p:cNvCxnSpPr>
            <a:stCxn id="206" idx="2"/>
            <a:endCxn id="177" idx="7"/>
          </p:cNvCxnSpPr>
          <p:nvPr/>
        </p:nvCxnSpPr>
        <p:spPr>
          <a:xfrm flipH="1">
            <a:off x="8645258" y="1614873"/>
            <a:ext cx="661200" cy="390600"/>
          </a:xfrm>
          <a:prstGeom prst="straightConnector1">
            <a:avLst/>
          </a:prstGeom>
          <a:noFill/>
          <a:ln w="9525" cap="flat" cmpd="sng">
            <a:solidFill>
              <a:schemeClr val="accent1"/>
            </a:solidFill>
            <a:prstDash val="solid"/>
            <a:miter lim="800000"/>
            <a:headEnd type="none" w="sm" len="sm"/>
            <a:tailEnd type="none" w="sm" len="sm"/>
          </a:ln>
        </p:spPr>
      </p:cxnSp>
      <p:cxnSp>
        <p:nvCxnSpPr>
          <p:cNvPr id="209" name="Google Shape;209;p5"/>
          <p:cNvCxnSpPr>
            <a:stCxn id="205" idx="1"/>
            <a:endCxn id="177" idx="6"/>
          </p:cNvCxnSpPr>
          <p:nvPr/>
        </p:nvCxnSpPr>
        <p:spPr>
          <a:xfrm rot="10800000">
            <a:off x="8886218" y="2236415"/>
            <a:ext cx="602100" cy="107700"/>
          </a:xfrm>
          <a:prstGeom prst="straightConnector1">
            <a:avLst/>
          </a:prstGeom>
          <a:noFill/>
          <a:ln w="9525" cap="flat" cmpd="sng">
            <a:solidFill>
              <a:schemeClr val="accent1"/>
            </a:solidFill>
            <a:prstDash val="solid"/>
            <a:miter lim="800000"/>
            <a:headEnd type="none" w="sm" len="sm"/>
            <a:tailEnd type="none" w="sm" len="sm"/>
          </a:ln>
        </p:spPr>
      </p:cxnSp>
      <p:cxnSp>
        <p:nvCxnSpPr>
          <p:cNvPr id="210" name="Google Shape;210;p5"/>
          <p:cNvCxnSpPr>
            <a:stCxn id="177" idx="0"/>
            <a:endCxn id="207" idx="4"/>
          </p:cNvCxnSpPr>
          <p:nvPr/>
        </p:nvCxnSpPr>
        <p:spPr>
          <a:xfrm rot="10800000" flipH="1">
            <a:off x="8063865" y="1213033"/>
            <a:ext cx="822300" cy="696900"/>
          </a:xfrm>
          <a:prstGeom prst="straightConnector1">
            <a:avLst/>
          </a:prstGeom>
          <a:noFill/>
          <a:ln w="9525" cap="flat" cmpd="sng">
            <a:solidFill>
              <a:schemeClr val="accent1"/>
            </a:solidFill>
            <a:prstDash val="solid"/>
            <a:miter lim="800000"/>
            <a:headEnd type="none" w="sm" len="sm"/>
            <a:tailEnd type="none" w="sm" len="sm"/>
          </a:ln>
        </p:spPr>
      </p:cxnSp>
      <p:sp>
        <p:nvSpPr>
          <p:cNvPr id="211" name="Google Shape;211;p5"/>
          <p:cNvSpPr/>
          <p:nvPr/>
        </p:nvSpPr>
        <p:spPr>
          <a:xfrm>
            <a:off x="9291375" y="5078454"/>
            <a:ext cx="1961820" cy="821834"/>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a:t>
            </a:r>
            <a:endParaRPr/>
          </a:p>
        </p:txBody>
      </p:sp>
      <p:sp>
        <p:nvSpPr>
          <p:cNvPr id="212" name="Google Shape;212;p5"/>
          <p:cNvSpPr/>
          <p:nvPr/>
        </p:nvSpPr>
        <p:spPr>
          <a:xfrm>
            <a:off x="9867135" y="4177484"/>
            <a:ext cx="1961820" cy="821834"/>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a:t>
            </a:r>
            <a:endParaRPr/>
          </a:p>
        </p:txBody>
      </p:sp>
      <p:sp>
        <p:nvSpPr>
          <p:cNvPr id="213" name="Google Shape;213;p5"/>
          <p:cNvSpPr/>
          <p:nvPr/>
        </p:nvSpPr>
        <p:spPr>
          <a:xfrm>
            <a:off x="9669168" y="3276515"/>
            <a:ext cx="1961820" cy="821834"/>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a:t>
            </a:r>
            <a:endParaRPr/>
          </a:p>
        </p:txBody>
      </p:sp>
      <p:cxnSp>
        <p:nvCxnSpPr>
          <p:cNvPr id="214" name="Google Shape;214;p5"/>
          <p:cNvCxnSpPr>
            <a:stCxn id="212" idx="1"/>
            <a:endCxn id="178" idx="6"/>
          </p:cNvCxnSpPr>
          <p:nvPr/>
        </p:nvCxnSpPr>
        <p:spPr>
          <a:xfrm rot="10800000">
            <a:off x="9201037" y="4173939"/>
            <a:ext cx="953400" cy="123900"/>
          </a:xfrm>
          <a:prstGeom prst="straightConnector1">
            <a:avLst/>
          </a:prstGeom>
          <a:noFill/>
          <a:ln w="9525" cap="flat" cmpd="sng">
            <a:solidFill>
              <a:srgbClr val="7030A0"/>
            </a:solidFill>
            <a:prstDash val="solid"/>
            <a:miter lim="800000"/>
            <a:headEnd type="none" w="sm" len="sm"/>
            <a:tailEnd type="none" w="sm" len="sm"/>
          </a:ln>
        </p:spPr>
      </p:cxnSp>
      <p:cxnSp>
        <p:nvCxnSpPr>
          <p:cNvPr id="215" name="Google Shape;215;p5"/>
          <p:cNvCxnSpPr>
            <a:stCxn id="211" idx="1"/>
            <a:endCxn id="178" idx="5"/>
          </p:cNvCxnSpPr>
          <p:nvPr/>
        </p:nvCxnSpPr>
        <p:spPr>
          <a:xfrm rot="10800000">
            <a:off x="8988877" y="4405009"/>
            <a:ext cx="589800" cy="793800"/>
          </a:xfrm>
          <a:prstGeom prst="straightConnector1">
            <a:avLst/>
          </a:prstGeom>
          <a:noFill/>
          <a:ln w="9525" cap="flat" cmpd="sng">
            <a:solidFill>
              <a:srgbClr val="7030A0"/>
            </a:solidFill>
            <a:prstDash val="solid"/>
            <a:miter lim="800000"/>
            <a:headEnd type="none" w="sm" len="sm"/>
            <a:tailEnd type="none" w="sm" len="sm"/>
          </a:ln>
        </p:spPr>
      </p:cxnSp>
      <p:cxnSp>
        <p:nvCxnSpPr>
          <p:cNvPr id="216" name="Google Shape;216;p5"/>
          <p:cNvCxnSpPr>
            <a:stCxn id="178" idx="7"/>
            <a:endCxn id="213" idx="2"/>
          </p:cNvCxnSpPr>
          <p:nvPr/>
        </p:nvCxnSpPr>
        <p:spPr>
          <a:xfrm rot="10800000" flipH="1">
            <a:off x="8988991" y="3687521"/>
            <a:ext cx="680100" cy="255600"/>
          </a:xfrm>
          <a:prstGeom prst="straightConnector1">
            <a:avLst/>
          </a:prstGeom>
          <a:noFill/>
          <a:ln w="9525" cap="flat" cmpd="sng">
            <a:solidFill>
              <a:srgbClr val="7030A0"/>
            </a:solidFill>
            <a:prstDash val="solid"/>
            <a:miter lim="800000"/>
            <a:headEnd type="none" w="sm" len="sm"/>
            <a:tailEnd type="none" w="sm" len="sm"/>
          </a:ln>
        </p:spPr>
      </p:cxnSp>
      <p:cxnSp>
        <p:nvCxnSpPr>
          <p:cNvPr id="217" name="Google Shape;217;p5"/>
          <p:cNvCxnSpPr>
            <a:stCxn id="218" idx="0"/>
            <a:endCxn id="211" idx="3"/>
          </p:cNvCxnSpPr>
          <p:nvPr/>
        </p:nvCxnSpPr>
        <p:spPr>
          <a:xfrm rot="10800000" flipH="1">
            <a:off x="9059269" y="5780016"/>
            <a:ext cx="519300" cy="298500"/>
          </a:xfrm>
          <a:prstGeom prst="straightConnector1">
            <a:avLst/>
          </a:prstGeom>
          <a:noFill/>
          <a:ln w="9525" cap="flat" cmpd="sng">
            <a:solidFill>
              <a:srgbClr val="7030A0"/>
            </a:solidFill>
            <a:prstDash val="solid"/>
            <a:miter lim="800000"/>
            <a:headEnd type="none" w="sm" len="sm"/>
            <a:tailEnd type="none" w="sm" len="sm"/>
          </a:ln>
        </p:spPr>
      </p:cxnSp>
      <p:cxnSp>
        <p:nvCxnSpPr>
          <p:cNvPr id="219" name="Google Shape;219;p5"/>
          <p:cNvCxnSpPr>
            <a:stCxn id="220" idx="0"/>
            <a:endCxn id="211" idx="4"/>
          </p:cNvCxnSpPr>
          <p:nvPr/>
        </p:nvCxnSpPr>
        <p:spPr>
          <a:xfrm rot="10800000" flipH="1">
            <a:off x="10167094" y="5900172"/>
            <a:ext cx="105300" cy="312300"/>
          </a:xfrm>
          <a:prstGeom prst="straightConnector1">
            <a:avLst/>
          </a:prstGeom>
          <a:noFill/>
          <a:ln w="9525" cap="flat" cmpd="sng">
            <a:solidFill>
              <a:srgbClr val="7030A0"/>
            </a:solidFill>
            <a:prstDash val="solid"/>
            <a:miter lim="800000"/>
            <a:headEnd type="none" w="sm" len="sm"/>
            <a:tailEnd type="none" w="sm" len="sm"/>
          </a:ln>
        </p:spPr>
      </p:cxnSp>
      <p:cxnSp>
        <p:nvCxnSpPr>
          <p:cNvPr id="221" name="Google Shape;221;p5"/>
          <p:cNvCxnSpPr>
            <a:stCxn id="222" idx="0"/>
            <a:endCxn id="211" idx="5"/>
          </p:cNvCxnSpPr>
          <p:nvPr/>
        </p:nvCxnSpPr>
        <p:spPr>
          <a:xfrm rot="10800000">
            <a:off x="10966036" y="5779798"/>
            <a:ext cx="196800" cy="193200"/>
          </a:xfrm>
          <a:prstGeom prst="straightConnector1">
            <a:avLst/>
          </a:prstGeom>
          <a:noFill/>
          <a:ln w="9525" cap="flat" cmpd="sng">
            <a:solidFill>
              <a:srgbClr val="7030A0"/>
            </a:solidFill>
            <a:prstDash val="solid"/>
            <a:miter lim="800000"/>
            <a:headEnd type="none" w="sm" len="sm"/>
            <a:tailEnd type="none" w="sm" len="sm"/>
          </a:ln>
        </p:spPr>
      </p:cxnSp>
      <p:sp>
        <p:nvSpPr>
          <p:cNvPr id="218" name="Google Shape;218;p5"/>
          <p:cNvSpPr txBox="1"/>
          <p:nvPr/>
        </p:nvSpPr>
        <p:spPr>
          <a:xfrm>
            <a:off x="8543711" y="6078516"/>
            <a:ext cx="10311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Advantages</a:t>
            </a:r>
            <a:endParaRPr/>
          </a:p>
        </p:txBody>
      </p:sp>
      <p:sp>
        <p:nvSpPr>
          <p:cNvPr id="220" name="Google Shape;220;p5"/>
          <p:cNvSpPr txBox="1"/>
          <p:nvPr/>
        </p:nvSpPr>
        <p:spPr>
          <a:xfrm>
            <a:off x="9548944" y="6212472"/>
            <a:ext cx="12363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Disadvantages</a:t>
            </a:r>
            <a:endParaRPr/>
          </a:p>
        </p:txBody>
      </p:sp>
      <p:sp>
        <p:nvSpPr>
          <p:cNvPr id="222" name="Google Shape;222;p5"/>
          <p:cNvSpPr txBox="1"/>
          <p:nvPr/>
        </p:nvSpPr>
        <p:spPr>
          <a:xfrm>
            <a:off x="10631825" y="5972998"/>
            <a:ext cx="10620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Motivations</a:t>
            </a:r>
            <a:endParaRPr/>
          </a:p>
        </p:txBody>
      </p:sp>
      <p:cxnSp>
        <p:nvCxnSpPr>
          <p:cNvPr id="223" name="Google Shape;223;p5"/>
          <p:cNvCxnSpPr>
            <a:stCxn id="201" idx="1"/>
            <a:endCxn id="224" idx="2"/>
          </p:cNvCxnSpPr>
          <p:nvPr/>
        </p:nvCxnSpPr>
        <p:spPr>
          <a:xfrm rot="10800000">
            <a:off x="1704778" y="793836"/>
            <a:ext cx="513300" cy="234600"/>
          </a:xfrm>
          <a:prstGeom prst="straightConnector1">
            <a:avLst/>
          </a:prstGeom>
          <a:noFill/>
          <a:ln w="9525" cap="flat" cmpd="sng">
            <a:solidFill>
              <a:srgbClr val="7F7F7F"/>
            </a:solidFill>
            <a:prstDash val="solid"/>
            <a:miter lim="800000"/>
            <a:headEnd type="none" w="sm" len="sm"/>
            <a:tailEnd type="none" w="sm" len="sm"/>
          </a:ln>
        </p:spPr>
      </p:cxnSp>
      <p:sp>
        <p:nvSpPr>
          <p:cNvPr id="224" name="Google Shape;224;p5"/>
          <p:cNvSpPr txBox="1"/>
          <p:nvPr/>
        </p:nvSpPr>
        <p:spPr>
          <a:xfrm>
            <a:off x="1173718" y="486008"/>
            <a:ext cx="10620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Motivations</a:t>
            </a:r>
            <a:endParaRPr/>
          </a:p>
        </p:txBody>
      </p:sp>
      <p:cxnSp>
        <p:nvCxnSpPr>
          <p:cNvPr id="225" name="Google Shape;225;p5"/>
          <p:cNvCxnSpPr>
            <a:stCxn id="201" idx="0"/>
            <a:endCxn id="226" idx="2"/>
          </p:cNvCxnSpPr>
          <p:nvPr/>
        </p:nvCxnSpPr>
        <p:spPr>
          <a:xfrm rot="10800000">
            <a:off x="2862486" y="581381"/>
            <a:ext cx="49200" cy="326700"/>
          </a:xfrm>
          <a:prstGeom prst="straightConnector1">
            <a:avLst/>
          </a:prstGeom>
          <a:noFill/>
          <a:ln w="9525" cap="flat" cmpd="sng">
            <a:solidFill>
              <a:srgbClr val="7F7F7F"/>
            </a:solidFill>
            <a:prstDash val="solid"/>
            <a:miter lim="800000"/>
            <a:headEnd type="none" w="sm" len="sm"/>
            <a:tailEnd type="none" w="sm" len="sm"/>
          </a:ln>
        </p:spPr>
      </p:cxnSp>
      <p:sp>
        <p:nvSpPr>
          <p:cNvPr id="226" name="Google Shape;226;p5"/>
          <p:cNvSpPr txBox="1"/>
          <p:nvPr/>
        </p:nvSpPr>
        <p:spPr>
          <a:xfrm>
            <a:off x="2331533" y="273732"/>
            <a:ext cx="106202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Needs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500"/>
                                        <p:tgtEl>
                                          <p:spTgt spid="188"/>
                                        </p:tgtEl>
                                      </p:cBhvr>
                                    </p:animEffect>
                                  </p:childTnLst>
                                </p:cTn>
                              </p:par>
                              <p:par>
                                <p:cTn id="11" presetID="10"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500"/>
                                        <p:tgtEl>
                                          <p:spTgt spid="190"/>
                                        </p:tgtEl>
                                      </p:cBhvr>
                                    </p:animEffect>
                                  </p:childTnLst>
                                </p:cTn>
                              </p:par>
                              <p:par>
                                <p:cTn id="14" presetID="10" presetClass="entr" presetSubtype="0" fill="hold" nodeType="withEffect">
                                  <p:stCondLst>
                                    <p:cond delay="0"/>
                                  </p:stCondLst>
                                  <p:childTnLst>
                                    <p:set>
                                      <p:cBhvr>
                                        <p:cTn id="15" dur="1" fill="hold">
                                          <p:stCondLst>
                                            <p:cond delay="0"/>
                                          </p:stCondLst>
                                        </p:cTn>
                                        <p:tgtEl>
                                          <p:spTgt spid="189"/>
                                        </p:tgtEl>
                                        <p:attrNameLst>
                                          <p:attrName>style.visibility</p:attrName>
                                        </p:attrNameLst>
                                      </p:cBhvr>
                                      <p:to>
                                        <p:strVal val="visible"/>
                                      </p:to>
                                    </p:set>
                                    <p:animEffect transition="in" filter="fade">
                                      <p:cBhvr>
                                        <p:cTn id="16" dur="500"/>
                                        <p:tgtEl>
                                          <p:spTgt spid="189"/>
                                        </p:tgtEl>
                                      </p:cBhvr>
                                    </p:animEffect>
                                  </p:childTnLst>
                                </p:cTn>
                              </p:par>
                              <p:par>
                                <p:cTn id="17" presetID="10"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par>
                                <p:cTn id="20" presetID="10" presetClass="entr" presetSubtype="0" fill="hold" nodeType="with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par>
                                <p:cTn id="23" presetID="10" presetClass="entr" presetSubtype="0" fill="hold" nodeType="with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fade">
                                      <p:cBhvr>
                                        <p:cTn id="25" dur="500"/>
                                        <p:tgtEl>
                                          <p:spTgt spid="193"/>
                                        </p:tgtEl>
                                      </p:cBhvr>
                                    </p:animEffect>
                                  </p:childTnLst>
                                </p:cTn>
                              </p:par>
                              <p:par>
                                <p:cTn id="26" presetID="10" presetClass="entr" presetSubtype="0" fill="hold" nodeType="with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fade">
                                      <p:cBhvr>
                                        <p:cTn id="28" dur="500"/>
                                        <p:tgtEl>
                                          <p:spTgt spid="195"/>
                                        </p:tgtEl>
                                      </p:cBhvr>
                                    </p:animEffect>
                                  </p:childTnLst>
                                </p:cTn>
                              </p:par>
                              <p:par>
                                <p:cTn id="29" presetID="10"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fade">
                                      <p:cBhvr>
                                        <p:cTn id="31" dur="500"/>
                                        <p:tgtEl>
                                          <p:spTgt spid="197"/>
                                        </p:tgtEl>
                                      </p:cBhvr>
                                    </p:animEffect>
                                  </p:childTnLst>
                                </p:cTn>
                              </p:par>
                              <p:par>
                                <p:cTn id="32" presetID="10" presetClass="entr" presetSubtype="0"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animEffect transition="in" filter="fade">
                                      <p:cBhvr>
                                        <p:cTn id="34" dur="500"/>
                                        <p:tgtEl>
                                          <p:spTgt spid="215"/>
                                        </p:tgtEl>
                                      </p:cBhvr>
                                    </p:animEffect>
                                  </p:childTnLst>
                                </p:cTn>
                              </p:par>
                              <p:par>
                                <p:cTn id="35" presetID="10" presetClass="entr" presetSubtype="0" fill="hold" nodeType="with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500"/>
                                        <p:tgtEl>
                                          <p:spTgt spid="214"/>
                                        </p:tgtEl>
                                      </p:cBhvr>
                                    </p:animEffect>
                                  </p:childTnLst>
                                </p:cTn>
                              </p:par>
                              <p:par>
                                <p:cTn id="38" presetID="10" presetClass="entr" presetSubtype="0" fill="hold" nodeType="with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fade">
                                      <p:cBhvr>
                                        <p:cTn id="40" dur="500"/>
                                        <p:tgtEl>
                                          <p:spTgt spid="216"/>
                                        </p:tgtEl>
                                      </p:cBhvr>
                                    </p:animEffect>
                                  </p:childTnLst>
                                </p:cTn>
                              </p:par>
                              <p:par>
                                <p:cTn id="41" presetID="10" presetClass="entr" presetSubtype="0" fill="hold" nodeType="withEffect">
                                  <p:stCondLst>
                                    <p:cond delay="0"/>
                                  </p:stCondLst>
                                  <p:childTnLst>
                                    <p:set>
                                      <p:cBhvr>
                                        <p:cTn id="42" dur="1" fill="hold">
                                          <p:stCondLst>
                                            <p:cond delay="0"/>
                                          </p:stCondLst>
                                        </p:cTn>
                                        <p:tgtEl>
                                          <p:spTgt spid="209"/>
                                        </p:tgtEl>
                                        <p:attrNameLst>
                                          <p:attrName>style.visibility</p:attrName>
                                        </p:attrNameLst>
                                      </p:cBhvr>
                                      <p:to>
                                        <p:strVal val="visible"/>
                                      </p:to>
                                    </p:set>
                                    <p:animEffect transition="in" filter="fade">
                                      <p:cBhvr>
                                        <p:cTn id="43" dur="500"/>
                                        <p:tgtEl>
                                          <p:spTgt spid="209"/>
                                        </p:tgtEl>
                                      </p:cBhvr>
                                    </p:animEffect>
                                  </p:childTnLst>
                                </p:cTn>
                              </p:par>
                              <p:par>
                                <p:cTn id="44" presetID="10" presetClass="entr" presetSubtype="0" fill="hold" nodeType="withEffect">
                                  <p:stCondLst>
                                    <p:cond delay="0"/>
                                  </p:stCondLst>
                                  <p:childTnLst>
                                    <p:set>
                                      <p:cBhvr>
                                        <p:cTn id="45" dur="1" fill="hold">
                                          <p:stCondLst>
                                            <p:cond delay="0"/>
                                          </p:stCondLst>
                                        </p:cTn>
                                        <p:tgtEl>
                                          <p:spTgt spid="208"/>
                                        </p:tgtEl>
                                        <p:attrNameLst>
                                          <p:attrName>style.visibility</p:attrName>
                                        </p:attrNameLst>
                                      </p:cBhvr>
                                      <p:to>
                                        <p:strVal val="visible"/>
                                      </p:to>
                                    </p:set>
                                    <p:animEffect transition="in" filter="fade">
                                      <p:cBhvr>
                                        <p:cTn id="46" dur="500"/>
                                        <p:tgtEl>
                                          <p:spTgt spid="208"/>
                                        </p:tgtEl>
                                      </p:cBhvr>
                                    </p:animEffect>
                                  </p:childTnLst>
                                </p:cTn>
                              </p:par>
                              <p:par>
                                <p:cTn id="47" presetID="10" presetClass="entr" presetSubtype="0" fill="hold" nodeType="withEffect">
                                  <p:stCondLst>
                                    <p:cond delay="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par>
                                <p:cTn id="50" presetID="10" presetClass="entr" presetSubtype="0" fill="hold" nodeType="withEffect">
                                  <p:stCondLst>
                                    <p:cond delay="0"/>
                                  </p:stCondLst>
                                  <p:childTnLst>
                                    <p:set>
                                      <p:cBhvr>
                                        <p:cTn id="51" dur="1" fill="hold">
                                          <p:stCondLst>
                                            <p:cond delay="0"/>
                                          </p:stCondLst>
                                        </p:cTn>
                                        <p:tgtEl>
                                          <p:spTgt spid="203"/>
                                        </p:tgtEl>
                                        <p:attrNameLst>
                                          <p:attrName>style.visibility</p:attrName>
                                        </p:attrNameLst>
                                      </p:cBhvr>
                                      <p:to>
                                        <p:strVal val="visible"/>
                                      </p:to>
                                    </p:set>
                                    <p:animEffect transition="in" filter="fade">
                                      <p:cBhvr>
                                        <p:cTn id="52" dur="500"/>
                                        <p:tgtEl>
                                          <p:spTgt spid="203"/>
                                        </p:tgtEl>
                                      </p:cBhvr>
                                    </p:animEffect>
                                  </p:childTnLst>
                                </p:cTn>
                              </p:par>
                              <p:par>
                                <p:cTn id="53" presetID="10" presetClass="entr" presetSubtype="0" fill="hold" nodeType="withEffect">
                                  <p:stCondLst>
                                    <p:cond delay="0"/>
                                  </p:stCondLst>
                                  <p:childTnLst>
                                    <p:set>
                                      <p:cBhvr>
                                        <p:cTn id="54" dur="1" fill="hold">
                                          <p:stCondLst>
                                            <p:cond delay="0"/>
                                          </p:stCondLst>
                                        </p:cTn>
                                        <p:tgtEl>
                                          <p:spTgt spid="202"/>
                                        </p:tgtEl>
                                        <p:attrNameLst>
                                          <p:attrName>style.visibility</p:attrName>
                                        </p:attrNameLst>
                                      </p:cBhvr>
                                      <p:to>
                                        <p:strVal val="visible"/>
                                      </p:to>
                                    </p:set>
                                    <p:animEffect transition="in" filter="fade">
                                      <p:cBhvr>
                                        <p:cTn id="55" dur="500"/>
                                        <p:tgtEl>
                                          <p:spTgt spid="202"/>
                                        </p:tgtEl>
                                      </p:cBhvr>
                                    </p:animEffect>
                                  </p:childTnLst>
                                </p:cTn>
                              </p:par>
                              <p:par>
                                <p:cTn id="56" presetID="10" presetClass="entr" presetSubtype="0" fill="hold" nodeType="withEffect">
                                  <p:stCondLst>
                                    <p:cond delay="0"/>
                                  </p:stCondLst>
                                  <p:childTnLst>
                                    <p:set>
                                      <p:cBhvr>
                                        <p:cTn id="57" dur="1" fill="hold">
                                          <p:stCondLst>
                                            <p:cond delay="0"/>
                                          </p:stCondLst>
                                        </p:cTn>
                                        <p:tgtEl>
                                          <p:spTgt spid="204"/>
                                        </p:tgtEl>
                                        <p:attrNameLst>
                                          <p:attrName>style.visibility</p:attrName>
                                        </p:attrNameLst>
                                      </p:cBhvr>
                                      <p:to>
                                        <p:strVal val="visible"/>
                                      </p:to>
                                    </p:set>
                                    <p:animEffect transition="in" filter="fade">
                                      <p:cBhvr>
                                        <p:cTn id="58" dur="500"/>
                                        <p:tgtEl>
                                          <p:spTgt spid="204"/>
                                        </p:tgtEl>
                                      </p:cBhvr>
                                    </p:animEffect>
                                  </p:childTnLst>
                                </p:cTn>
                              </p:par>
                              <p:par>
                                <p:cTn id="59" presetID="10" presetClass="entr" presetSubtype="0" fill="hold" nodeType="withEffect">
                                  <p:stCondLst>
                                    <p:cond delay="0"/>
                                  </p:stCondLst>
                                  <p:childTnLst>
                                    <p:set>
                                      <p:cBhvr>
                                        <p:cTn id="60" dur="1" fill="hold">
                                          <p:stCondLst>
                                            <p:cond delay="0"/>
                                          </p:stCondLst>
                                        </p:cTn>
                                        <p:tgtEl>
                                          <p:spTgt spid="201"/>
                                        </p:tgtEl>
                                        <p:attrNameLst>
                                          <p:attrName>style.visibility</p:attrName>
                                        </p:attrNameLst>
                                      </p:cBhvr>
                                      <p:to>
                                        <p:strVal val="visible"/>
                                      </p:to>
                                    </p:set>
                                    <p:animEffect transition="in" filter="fade">
                                      <p:cBhvr>
                                        <p:cTn id="61" dur="500"/>
                                        <p:tgtEl>
                                          <p:spTgt spid="201"/>
                                        </p:tgtEl>
                                      </p:cBhvr>
                                    </p:animEffect>
                                  </p:childTnLst>
                                </p:cTn>
                              </p:par>
                              <p:par>
                                <p:cTn id="62" presetID="10" presetClass="entr" presetSubtype="0" fill="hold" nodeType="withEffect">
                                  <p:stCondLst>
                                    <p:cond delay="0"/>
                                  </p:stCondLst>
                                  <p:childTnLst>
                                    <p:set>
                                      <p:cBhvr>
                                        <p:cTn id="63" dur="1" fill="hold">
                                          <p:stCondLst>
                                            <p:cond delay="0"/>
                                          </p:stCondLst>
                                        </p:cTn>
                                        <p:tgtEl>
                                          <p:spTgt spid="200"/>
                                        </p:tgtEl>
                                        <p:attrNameLst>
                                          <p:attrName>style.visibility</p:attrName>
                                        </p:attrNameLst>
                                      </p:cBhvr>
                                      <p:to>
                                        <p:strVal val="visible"/>
                                      </p:to>
                                    </p:set>
                                    <p:animEffect transition="in" filter="fade">
                                      <p:cBhvr>
                                        <p:cTn id="64" dur="500"/>
                                        <p:tgtEl>
                                          <p:spTgt spid="200"/>
                                        </p:tgtEl>
                                      </p:cBhvr>
                                    </p:animEffect>
                                  </p:childTnLst>
                                </p:cTn>
                              </p:par>
                              <p:par>
                                <p:cTn id="65" presetID="10" presetClass="entr" presetSubtype="0" fill="hold"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500"/>
                                        <p:tgtEl>
                                          <p:spTgt spid="199"/>
                                        </p:tgtEl>
                                      </p:cBhvr>
                                    </p:animEffect>
                                  </p:childTnLst>
                                </p:cTn>
                              </p:par>
                              <p:par>
                                <p:cTn id="68" presetID="10" presetClass="entr" presetSubtype="0" fill="hold" nodeType="withEffect">
                                  <p:stCondLst>
                                    <p:cond delay="0"/>
                                  </p:stCondLst>
                                  <p:childTnLst>
                                    <p:set>
                                      <p:cBhvr>
                                        <p:cTn id="69" dur="1" fill="hold">
                                          <p:stCondLst>
                                            <p:cond delay="0"/>
                                          </p:stCondLst>
                                        </p:cTn>
                                        <p:tgtEl>
                                          <p:spTgt spid="207"/>
                                        </p:tgtEl>
                                        <p:attrNameLst>
                                          <p:attrName>style.visibility</p:attrName>
                                        </p:attrNameLst>
                                      </p:cBhvr>
                                      <p:to>
                                        <p:strVal val="visible"/>
                                      </p:to>
                                    </p:set>
                                    <p:animEffect transition="in" filter="fade">
                                      <p:cBhvr>
                                        <p:cTn id="70" dur="500"/>
                                        <p:tgtEl>
                                          <p:spTgt spid="207"/>
                                        </p:tgtEl>
                                      </p:cBhvr>
                                    </p:animEffect>
                                  </p:childTnLst>
                                </p:cTn>
                              </p:par>
                              <p:par>
                                <p:cTn id="71" presetID="10" presetClass="entr" presetSubtype="0" fill="hold" nodeType="withEffect">
                                  <p:stCondLst>
                                    <p:cond delay="0"/>
                                  </p:stCondLst>
                                  <p:childTnLst>
                                    <p:set>
                                      <p:cBhvr>
                                        <p:cTn id="72" dur="1" fill="hold">
                                          <p:stCondLst>
                                            <p:cond delay="0"/>
                                          </p:stCondLst>
                                        </p:cTn>
                                        <p:tgtEl>
                                          <p:spTgt spid="206"/>
                                        </p:tgtEl>
                                        <p:attrNameLst>
                                          <p:attrName>style.visibility</p:attrName>
                                        </p:attrNameLst>
                                      </p:cBhvr>
                                      <p:to>
                                        <p:strVal val="visible"/>
                                      </p:to>
                                    </p:set>
                                    <p:animEffect transition="in" filter="fade">
                                      <p:cBhvr>
                                        <p:cTn id="73" dur="500"/>
                                        <p:tgtEl>
                                          <p:spTgt spid="206"/>
                                        </p:tgtEl>
                                      </p:cBhvr>
                                    </p:animEffect>
                                  </p:childTnLst>
                                </p:cTn>
                              </p:par>
                              <p:par>
                                <p:cTn id="74" presetID="10" presetClass="entr" presetSubtype="0" fill="hold" nodeType="withEffect">
                                  <p:stCondLst>
                                    <p:cond delay="0"/>
                                  </p:stCondLst>
                                  <p:childTnLst>
                                    <p:set>
                                      <p:cBhvr>
                                        <p:cTn id="75" dur="1" fill="hold">
                                          <p:stCondLst>
                                            <p:cond delay="0"/>
                                          </p:stCondLst>
                                        </p:cTn>
                                        <p:tgtEl>
                                          <p:spTgt spid="205"/>
                                        </p:tgtEl>
                                        <p:attrNameLst>
                                          <p:attrName>style.visibility</p:attrName>
                                        </p:attrNameLst>
                                      </p:cBhvr>
                                      <p:to>
                                        <p:strVal val="visible"/>
                                      </p:to>
                                    </p:set>
                                    <p:animEffect transition="in" filter="fade">
                                      <p:cBhvr>
                                        <p:cTn id="76" dur="500"/>
                                        <p:tgtEl>
                                          <p:spTgt spid="205"/>
                                        </p:tgtEl>
                                      </p:cBhvr>
                                    </p:animEffect>
                                  </p:childTnLst>
                                </p:cTn>
                              </p:par>
                              <p:par>
                                <p:cTn id="77" presetID="10" presetClass="entr" presetSubtype="0" fill="hold" nodeType="with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fade">
                                      <p:cBhvr>
                                        <p:cTn id="79" dur="500"/>
                                        <p:tgtEl>
                                          <p:spTgt spid="213"/>
                                        </p:tgtEl>
                                      </p:cBhvr>
                                    </p:animEffect>
                                  </p:childTnLst>
                                </p:cTn>
                              </p:par>
                              <p:par>
                                <p:cTn id="80" presetID="10" presetClass="entr" presetSubtype="0" fill="hold" nodeType="withEffect">
                                  <p:stCondLst>
                                    <p:cond delay="0"/>
                                  </p:stCondLst>
                                  <p:childTnLst>
                                    <p:set>
                                      <p:cBhvr>
                                        <p:cTn id="81" dur="1" fill="hold">
                                          <p:stCondLst>
                                            <p:cond delay="0"/>
                                          </p:stCondLst>
                                        </p:cTn>
                                        <p:tgtEl>
                                          <p:spTgt spid="212"/>
                                        </p:tgtEl>
                                        <p:attrNameLst>
                                          <p:attrName>style.visibility</p:attrName>
                                        </p:attrNameLst>
                                      </p:cBhvr>
                                      <p:to>
                                        <p:strVal val="visible"/>
                                      </p:to>
                                    </p:set>
                                    <p:animEffect transition="in" filter="fade">
                                      <p:cBhvr>
                                        <p:cTn id="82" dur="500"/>
                                        <p:tgtEl>
                                          <p:spTgt spid="212"/>
                                        </p:tgtEl>
                                      </p:cBhvr>
                                    </p:animEffect>
                                  </p:childTnLst>
                                </p:cTn>
                              </p:par>
                              <p:par>
                                <p:cTn id="83" presetID="10" presetClass="entr" presetSubtype="0" fill="hold" nodeType="withEffect">
                                  <p:stCondLst>
                                    <p:cond delay="0"/>
                                  </p:stCondLst>
                                  <p:childTnLst>
                                    <p:set>
                                      <p:cBhvr>
                                        <p:cTn id="84" dur="1" fill="hold">
                                          <p:stCondLst>
                                            <p:cond delay="0"/>
                                          </p:stCondLst>
                                        </p:cTn>
                                        <p:tgtEl>
                                          <p:spTgt spid="211"/>
                                        </p:tgtEl>
                                        <p:attrNameLst>
                                          <p:attrName>style.visibility</p:attrName>
                                        </p:attrNameLst>
                                      </p:cBhvr>
                                      <p:to>
                                        <p:strVal val="visible"/>
                                      </p:to>
                                    </p:set>
                                    <p:animEffect transition="in" filter="fade">
                                      <p:cBhvr>
                                        <p:cTn id="85" dur="500"/>
                                        <p:tgtEl>
                                          <p:spTgt spid="211"/>
                                        </p:tgtEl>
                                      </p:cBhvr>
                                    </p:animEffect>
                                  </p:childTnLst>
                                </p:cTn>
                              </p:par>
                              <p:par>
                                <p:cTn id="86" presetID="10" presetClass="entr" presetSubtype="0" fill="hold" nodeType="withEffect">
                                  <p:stCondLst>
                                    <p:cond delay="0"/>
                                  </p:stCondLst>
                                  <p:childTnLst>
                                    <p:set>
                                      <p:cBhvr>
                                        <p:cTn id="87" dur="1" fill="hold">
                                          <p:stCondLst>
                                            <p:cond delay="0"/>
                                          </p:stCondLst>
                                        </p:cTn>
                                        <p:tgtEl>
                                          <p:spTgt spid="198"/>
                                        </p:tgtEl>
                                        <p:attrNameLst>
                                          <p:attrName>style.visibility</p:attrName>
                                        </p:attrNameLst>
                                      </p:cBhvr>
                                      <p:to>
                                        <p:strVal val="visible"/>
                                      </p:to>
                                    </p:set>
                                    <p:animEffect transition="in" filter="fade">
                                      <p:cBhvr>
                                        <p:cTn id="88" dur="500"/>
                                        <p:tgtEl>
                                          <p:spTgt spid="198"/>
                                        </p:tgtEl>
                                      </p:cBhvr>
                                    </p:animEffect>
                                  </p:childTnLst>
                                </p:cTn>
                              </p:par>
                              <p:par>
                                <p:cTn id="89" presetID="10" presetClass="entr" presetSubtype="0" fill="hold" nodeType="withEffect">
                                  <p:stCondLst>
                                    <p:cond delay="0"/>
                                  </p:stCondLst>
                                  <p:childTnLst>
                                    <p:set>
                                      <p:cBhvr>
                                        <p:cTn id="90" dur="1" fill="hold">
                                          <p:stCondLst>
                                            <p:cond delay="0"/>
                                          </p:stCondLst>
                                        </p:cTn>
                                        <p:tgtEl>
                                          <p:spTgt spid="196"/>
                                        </p:tgtEl>
                                        <p:attrNameLst>
                                          <p:attrName>style.visibility</p:attrName>
                                        </p:attrNameLst>
                                      </p:cBhvr>
                                      <p:to>
                                        <p:strVal val="visible"/>
                                      </p:to>
                                    </p:set>
                                    <p:animEffect transition="in" filter="fade">
                                      <p:cBhvr>
                                        <p:cTn id="91" dur="500"/>
                                        <p:tgtEl>
                                          <p:spTgt spid="196"/>
                                        </p:tgtEl>
                                      </p:cBhvr>
                                    </p:animEffect>
                                  </p:childTnLst>
                                </p:cTn>
                              </p:par>
                              <p:par>
                                <p:cTn id="92" presetID="10" presetClass="entr" presetSubtype="0" fill="hold" nodeType="withEffect">
                                  <p:stCondLst>
                                    <p:cond delay="0"/>
                                  </p:stCondLst>
                                  <p:childTnLst>
                                    <p:set>
                                      <p:cBhvr>
                                        <p:cTn id="93" dur="1" fill="hold">
                                          <p:stCondLst>
                                            <p:cond delay="0"/>
                                          </p:stCondLst>
                                        </p:cTn>
                                        <p:tgtEl>
                                          <p:spTgt spid="194"/>
                                        </p:tgtEl>
                                        <p:attrNameLst>
                                          <p:attrName>style.visibility</p:attrName>
                                        </p:attrNameLst>
                                      </p:cBhvr>
                                      <p:to>
                                        <p:strVal val="visible"/>
                                      </p:to>
                                    </p:set>
                                    <p:animEffect transition="in" filter="fade">
                                      <p:cBhvr>
                                        <p:cTn id="94" dur="500"/>
                                        <p:tgtEl>
                                          <p:spTgt spid="19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24"/>
                                        </p:tgtEl>
                                        <p:attrNameLst>
                                          <p:attrName>style.visibility</p:attrName>
                                        </p:attrNameLst>
                                      </p:cBhvr>
                                      <p:to>
                                        <p:strVal val="visible"/>
                                      </p:to>
                                    </p:set>
                                    <p:animEffect transition="in" filter="fade">
                                      <p:cBhvr>
                                        <p:cTn id="99" dur="500"/>
                                        <p:tgtEl>
                                          <p:spTgt spid="224"/>
                                        </p:tgtEl>
                                      </p:cBhvr>
                                    </p:animEffect>
                                  </p:childTnLst>
                                </p:cTn>
                              </p:par>
                              <p:par>
                                <p:cTn id="100" presetID="10" presetClass="entr" presetSubtype="0" fill="hold" nodeType="withEffect">
                                  <p:stCondLst>
                                    <p:cond delay="0"/>
                                  </p:stCondLst>
                                  <p:childTnLst>
                                    <p:set>
                                      <p:cBhvr>
                                        <p:cTn id="101" dur="1" fill="hold">
                                          <p:stCondLst>
                                            <p:cond delay="0"/>
                                          </p:stCondLst>
                                        </p:cTn>
                                        <p:tgtEl>
                                          <p:spTgt spid="223"/>
                                        </p:tgtEl>
                                        <p:attrNameLst>
                                          <p:attrName>style.visibility</p:attrName>
                                        </p:attrNameLst>
                                      </p:cBhvr>
                                      <p:to>
                                        <p:strVal val="visible"/>
                                      </p:to>
                                    </p:set>
                                    <p:animEffect transition="in" filter="fade">
                                      <p:cBhvr>
                                        <p:cTn id="102" dur="500"/>
                                        <p:tgtEl>
                                          <p:spTgt spid="223"/>
                                        </p:tgtEl>
                                      </p:cBhvr>
                                    </p:animEffect>
                                  </p:childTnLst>
                                </p:cTn>
                              </p:par>
                              <p:par>
                                <p:cTn id="103" presetID="10" presetClass="entr" presetSubtype="0" fill="hold" nodeType="withEffect">
                                  <p:stCondLst>
                                    <p:cond delay="0"/>
                                  </p:stCondLst>
                                  <p:childTnLst>
                                    <p:set>
                                      <p:cBhvr>
                                        <p:cTn id="104" dur="1" fill="hold">
                                          <p:stCondLst>
                                            <p:cond delay="0"/>
                                          </p:stCondLst>
                                        </p:cTn>
                                        <p:tgtEl>
                                          <p:spTgt spid="225"/>
                                        </p:tgtEl>
                                        <p:attrNameLst>
                                          <p:attrName>style.visibility</p:attrName>
                                        </p:attrNameLst>
                                      </p:cBhvr>
                                      <p:to>
                                        <p:strVal val="visible"/>
                                      </p:to>
                                    </p:set>
                                    <p:animEffect transition="in" filter="fade">
                                      <p:cBhvr>
                                        <p:cTn id="105" dur="500"/>
                                        <p:tgtEl>
                                          <p:spTgt spid="2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6"/>
                                        </p:tgtEl>
                                        <p:attrNameLst>
                                          <p:attrName>style.visibility</p:attrName>
                                        </p:attrNameLst>
                                      </p:cBhvr>
                                      <p:to>
                                        <p:strVal val="visible"/>
                                      </p:to>
                                    </p:set>
                                    <p:animEffect transition="in" filter="fade">
                                      <p:cBhvr>
                                        <p:cTn id="108" dur="500"/>
                                        <p:tgtEl>
                                          <p:spTgt spid="226"/>
                                        </p:tgtEl>
                                      </p:cBhvr>
                                    </p:animEffect>
                                  </p:childTnLst>
                                </p:cTn>
                              </p:par>
                              <p:par>
                                <p:cTn id="109" presetID="10" presetClass="entr" presetSubtype="0" fill="hold" nodeType="withEffect">
                                  <p:stCondLst>
                                    <p:cond delay="0"/>
                                  </p:stCondLst>
                                  <p:childTnLst>
                                    <p:set>
                                      <p:cBhvr>
                                        <p:cTn id="110" dur="1" fill="hold">
                                          <p:stCondLst>
                                            <p:cond delay="0"/>
                                          </p:stCondLst>
                                        </p:cTn>
                                        <p:tgtEl>
                                          <p:spTgt spid="217"/>
                                        </p:tgtEl>
                                        <p:attrNameLst>
                                          <p:attrName>style.visibility</p:attrName>
                                        </p:attrNameLst>
                                      </p:cBhvr>
                                      <p:to>
                                        <p:strVal val="visible"/>
                                      </p:to>
                                    </p:set>
                                    <p:animEffect transition="in" filter="fade">
                                      <p:cBhvr>
                                        <p:cTn id="111" dur="500"/>
                                        <p:tgtEl>
                                          <p:spTgt spid="217"/>
                                        </p:tgtEl>
                                      </p:cBhvr>
                                    </p:animEffect>
                                  </p:childTnLst>
                                </p:cTn>
                              </p:par>
                              <p:par>
                                <p:cTn id="112" presetID="10" presetClass="entr" presetSubtype="0" fill="hold"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fade">
                                      <p:cBhvr>
                                        <p:cTn id="114" dur="500"/>
                                        <p:tgtEl>
                                          <p:spTgt spid="219"/>
                                        </p:tgtEl>
                                      </p:cBhvr>
                                    </p:animEffect>
                                  </p:childTnLst>
                                </p:cTn>
                              </p:par>
                              <p:par>
                                <p:cTn id="115" presetID="10" presetClass="entr" presetSubtype="0" fill="hold" nodeType="withEffect">
                                  <p:stCondLst>
                                    <p:cond delay="0"/>
                                  </p:stCondLst>
                                  <p:childTnLst>
                                    <p:set>
                                      <p:cBhvr>
                                        <p:cTn id="116" dur="1" fill="hold">
                                          <p:stCondLst>
                                            <p:cond delay="0"/>
                                          </p:stCondLst>
                                        </p:cTn>
                                        <p:tgtEl>
                                          <p:spTgt spid="222"/>
                                        </p:tgtEl>
                                        <p:attrNameLst>
                                          <p:attrName>style.visibility</p:attrName>
                                        </p:attrNameLst>
                                      </p:cBhvr>
                                      <p:to>
                                        <p:strVal val="visible"/>
                                      </p:to>
                                    </p:set>
                                    <p:animEffect transition="in" filter="fade">
                                      <p:cBhvr>
                                        <p:cTn id="117" dur="500"/>
                                        <p:tgtEl>
                                          <p:spTgt spid="222"/>
                                        </p:tgtEl>
                                      </p:cBhvr>
                                    </p:animEffect>
                                  </p:childTnLst>
                                </p:cTn>
                              </p:par>
                              <p:par>
                                <p:cTn id="118" presetID="10" presetClass="entr" presetSubtype="0" fill="hold"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fade">
                                      <p:cBhvr>
                                        <p:cTn id="120" dur="500"/>
                                        <p:tgtEl>
                                          <p:spTgt spid="221"/>
                                        </p:tgtEl>
                                      </p:cBhvr>
                                    </p:animEffect>
                                  </p:childTnLst>
                                </p:cTn>
                              </p:par>
                              <p:par>
                                <p:cTn id="121" presetID="10" presetClass="entr" presetSubtype="0" fill="hold" nodeType="withEffect">
                                  <p:stCondLst>
                                    <p:cond delay="0"/>
                                  </p:stCondLst>
                                  <p:childTnLst>
                                    <p:set>
                                      <p:cBhvr>
                                        <p:cTn id="122" dur="1" fill="hold">
                                          <p:stCondLst>
                                            <p:cond delay="0"/>
                                          </p:stCondLst>
                                        </p:cTn>
                                        <p:tgtEl>
                                          <p:spTgt spid="220"/>
                                        </p:tgtEl>
                                        <p:attrNameLst>
                                          <p:attrName>style.visibility</p:attrName>
                                        </p:attrNameLst>
                                      </p:cBhvr>
                                      <p:to>
                                        <p:strVal val="visible"/>
                                      </p:to>
                                    </p:set>
                                    <p:animEffect transition="in" filter="fade">
                                      <p:cBhvr>
                                        <p:cTn id="123" dur="500"/>
                                        <p:tgtEl>
                                          <p:spTgt spid="220"/>
                                        </p:tgtEl>
                                      </p:cBhvr>
                                    </p:animEffect>
                                  </p:childTnLst>
                                </p:cTn>
                              </p:par>
                              <p:par>
                                <p:cTn id="124" presetID="10" presetClass="entr" presetSubtype="0" fill="hold" nodeType="withEffect">
                                  <p:stCondLst>
                                    <p:cond delay="0"/>
                                  </p:stCondLst>
                                  <p:childTnLst>
                                    <p:set>
                                      <p:cBhvr>
                                        <p:cTn id="125" dur="1" fill="hold">
                                          <p:stCondLst>
                                            <p:cond delay="0"/>
                                          </p:stCondLst>
                                        </p:cTn>
                                        <p:tgtEl>
                                          <p:spTgt spid="218"/>
                                        </p:tgtEl>
                                        <p:attrNameLst>
                                          <p:attrName>style.visibility</p:attrName>
                                        </p:attrNameLst>
                                      </p:cBhvr>
                                      <p:to>
                                        <p:strVal val="visible"/>
                                      </p:to>
                                    </p:set>
                                    <p:animEffect transition="in" filter="fade">
                                      <p:cBhvr>
                                        <p:cTn id="126"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6"/>
          <p:cNvGrpSpPr/>
          <p:nvPr/>
        </p:nvGrpSpPr>
        <p:grpSpPr>
          <a:xfrm>
            <a:off x="1061634" y="258193"/>
            <a:ext cx="10593535" cy="5946052"/>
            <a:chOff x="0" y="0"/>
            <a:chExt cx="10593535" cy="5946052"/>
          </a:xfrm>
        </p:grpSpPr>
        <p:sp>
          <p:nvSpPr>
            <p:cNvPr id="233" name="Google Shape;233;p6"/>
            <p:cNvSpPr/>
            <p:nvPr/>
          </p:nvSpPr>
          <p:spPr>
            <a:xfrm>
              <a:off x="0" y="0"/>
              <a:ext cx="3362616" cy="594605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txBox="1"/>
            <p:nvPr/>
          </p:nvSpPr>
          <p:spPr>
            <a:xfrm>
              <a:off x="0"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Opportunity</a:t>
              </a:r>
              <a:endParaRPr/>
            </a:p>
          </p:txBody>
        </p:sp>
        <p:sp>
          <p:nvSpPr>
            <p:cNvPr id="235" name="Google Shape;235;p6"/>
            <p:cNvSpPr/>
            <p:nvPr/>
          </p:nvSpPr>
          <p:spPr>
            <a:xfrm>
              <a:off x="337554" y="178410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txBox="1"/>
            <p:nvPr/>
          </p:nvSpPr>
          <p:spPr>
            <a:xfrm>
              <a:off x="354274"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an opportunity</a:t>
              </a:r>
              <a:endParaRPr/>
            </a:p>
          </p:txBody>
        </p:sp>
        <p:sp>
          <p:nvSpPr>
            <p:cNvPr id="237" name="Google Shape;237;p6"/>
            <p:cNvSpPr/>
            <p:nvPr/>
          </p:nvSpPr>
          <p:spPr>
            <a:xfrm>
              <a:off x="337554" y="244280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txBox="1"/>
            <p:nvPr/>
          </p:nvSpPr>
          <p:spPr>
            <a:xfrm>
              <a:off x="354274"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Investigate</a:t>
              </a:r>
              <a:r>
                <a:rPr lang="en-US" sz="1800">
                  <a:solidFill>
                    <a:schemeClr val="lt1"/>
                  </a:solidFill>
                  <a:latin typeface="Calibri"/>
                  <a:ea typeface="Calibri"/>
                  <a:cs typeface="Calibri"/>
                  <a:sym typeface="Calibri"/>
                </a:rPr>
                <a:t> competitive solutions</a:t>
              </a:r>
              <a:endParaRPr/>
            </a:p>
          </p:txBody>
        </p:sp>
        <p:sp>
          <p:nvSpPr>
            <p:cNvPr id="239" name="Google Shape;239;p6"/>
            <p:cNvSpPr/>
            <p:nvPr/>
          </p:nvSpPr>
          <p:spPr>
            <a:xfrm>
              <a:off x="337554" y="310149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txBox="1"/>
            <p:nvPr/>
          </p:nvSpPr>
          <p:spPr>
            <a:xfrm>
              <a:off x="354274"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preliminary business case</a:t>
              </a:r>
              <a:endParaRPr/>
            </a:p>
          </p:txBody>
        </p:sp>
        <p:sp>
          <p:nvSpPr>
            <p:cNvPr id="241" name="Google Shape;241;p6"/>
            <p:cNvSpPr/>
            <p:nvPr/>
          </p:nvSpPr>
          <p:spPr>
            <a:xfrm>
              <a:off x="337554" y="376019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txBox="1"/>
            <p:nvPr/>
          </p:nvSpPr>
          <p:spPr>
            <a:xfrm>
              <a:off x="354274" y="3776916"/>
              <a:ext cx="2656653" cy="537430"/>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Evaluate</a:t>
              </a:r>
              <a:r>
                <a:rPr lang="en-US" sz="1600">
                  <a:solidFill>
                    <a:schemeClr val="lt1"/>
                  </a:solidFill>
                  <a:latin typeface="Calibri"/>
                  <a:ea typeface="Calibri"/>
                  <a:cs typeface="Calibri"/>
                  <a:sym typeface="Calibri"/>
                </a:rPr>
                <a:t> technical feasibility, societal benefits, economics</a:t>
              </a:r>
              <a:endParaRPr/>
            </a:p>
          </p:txBody>
        </p:sp>
        <p:sp>
          <p:nvSpPr>
            <p:cNvPr id="243" name="Google Shape;243;p6"/>
            <p:cNvSpPr/>
            <p:nvPr/>
          </p:nvSpPr>
          <p:spPr>
            <a:xfrm>
              <a:off x="363191" y="441889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txBox="1"/>
            <p:nvPr/>
          </p:nvSpPr>
          <p:spPr>
            <a:xfrm>
              <a:off x="379911"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Test </a:t>
              </a:r>
              <a:r>
                <a:rPr lang="en-US" sz="1800">
                  <a:solidFill>
                    <a:schemeClr val="lt1"/>
                  </a:solidFill>
                  <a:latin typeface="Calibri"/>
                  <a:ea typeface="Calibri"/>
                  <a:cs typeface="Calibri"/>
                  <a:sym typeface="Calibri"/>
                </a:rPr>
                <a:t>concepts via stakeholder engagement</a:t>
              </a:r>
              <a:endParaRPr/>
            </a:p>
          </p:txBody>
        </p:sp>
        <p:sp>
          <p:nvSpPr>
            <p:cNvPr id="245" name="Google Shape;245;p6"/>
            <p:cNvSpPr/>
            <p:nvPr/>
          </p:nvSpPr>
          <p:spPr>
            <a:xfrm>
              <a:off x="337554" y="507758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txBox="1"/>
            <p:nvPr/>
          </p:nvSpPr>
          <p:spPr>
            <a:xfrm>
              <a:off x="354274"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Assess</a:t>
              </a:r>
              <a:r>
                <a:rPr lang="en-US" sz="1800">
                  <a:solidFill>
                    <a:schemeClr val="lt1"/>
                  </a:solidFill>
                  <a:latin typeface="Calibri"/>
                  <a:ea typeface="Calibri"/>
                  <a:cs typeface="Calibri"/>
                  <a:sym typeface="Calibri"/>
                </a:rPr>
                <a:t> policy and regulatory issues</a:t>
              </a:r>
              <a:endParaRPr/>
            </a:p>
          </p:txBody>
        </p:sp>
        <p:sp>
          <p:nvSpPr>
            <p:cNvPr id="247" name="Google Shape;247;p6"/>
            <p:cNvSpPr/>
            <p:nvPr/>
          </p:nvSpPr>
          <p:spPr>
            <a:xfrm>
              <a:off x="3616106" y="0"/>
              <a:ext cx="3362616" cy="5946052"/>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txBox="1"/>
            <p:nvPr/>
          </p:nvSpPr>
          <p:spPr>
            <a:xfrm>
              <a:off x="3616106"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Research</a:t>
              </a:r>
              <a:endParaRPr/>
            </a:p>
          </p:txBody>
        </p:sp>
        <p:sp>
          <p:nvSpPr>
            <p:cNvPr id="249" name="Google Shape;249;p6"/>
            <p:cNvSpPr/>
            <p:nvPr/>
          </p:nvSpPr>
          <p:spPr>
            <a:xfrm>
              <a:off x="3952367" y="178410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txBox="1"/>
            <p:nvPr/>
          </p:nvSpPr>
          <p:spPr>
            <a:xfrm>
              <a:off x="3969087"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Determine </a:t>
              </a:r>
              <a:r>
                <a:rPr lang="en-US" sz="1800">
                  <a:solidFill>
                    <a:schemeClr val="lt1"/>
                  </a:solidFill>
                  <a:latin typeface="Calibri"/>
                  <a:ea typeface="Calibri"/>
                  <a:cs typeface="Calibri"/>
                  <a:sym typeface="Calibri"/>
                </a:rPr>
                <a:t>requirements or research question</a:t>
              </a:r>
              <a:endParaRPr/>
            </a:p>
          </p:txBody>
        </p:sp>
        <p:sp>
          <p:nvSpPr>
            <p:cNvPr id="251" name="Google Shape;251;p6"/>
            <p:cNvSpPr/>
            <p:nvPr/>
          </p:nvSpPr>
          <p:spPr>
            <a:xfrm>
              <a:off x="3952367" y="244280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txBox="1"/>
            <p:nvPr/>
          </p:nvSpPr>
          <p:spPr>
            <a:xfrm>
              <a:off x="3969087"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Perform </a:t>
              </a:r>
              <a:r>
                <a:rPr lang="en-US" sz="1800">
                  <a:solidFill>
                    <a:schemeClr val="lt1"/>
                  </a:solidFill>
                  <a:latin typeface="Calibri"/>
                  <a:ea typeface="Calibri"/>
                  <a:cs typeface="Calibri"/>
                  <a:sym typeface="Calibri"/>
                </a:rPr>
                <a:t>experiments</a:t>
              </a:r>
              <a:endParaRPr/>
            </a:p>
          </p:txBody>
        </p:sp>
        <p:sp>
          <p:nvSpPr>
            <p:cNvPr id="253" name="Google Shape;253;p6"/>
            <p:cNvSpPr/>
            <p:nvPr/>
          </p:nvSpPr>
          <p:spPr>
            <a:xfrm>
              <a:off x="3952367" y="310149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txBox="1"/>
            <p:nvPr/>
          </p:nvSpPr>
          <p:spPr>
            <a:xfrm>
              <a:off x="3969087"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Analyze</a:t>
              </a:r>
              <a:r>
                <a:rPr lang="en-US" sz="1800">
                  <a:solidFill>
                    <a:schemeClr val="lt1"/>
                  </a:solidFill>
                  <a:latin typeface="Calibri"/>
                  <a:ea typeface="Calibri"/>
                  <a:cs typeface="Calibri"/>
                  <a:sym typeface="Calibri"/>
                </a:rPr>
                <a:t> solutions</a:t>
              </a:r>
              <a:endParaRPr/>
            </a:p>
          </p:txBody>
        </p:sp>
        <p:sp>
          <p:nvSpPr>
            <p:cNvPr id="255" name="Google Shape;255;p6"/>
            <p:cNvSpPr/>
            <p:nvPr/>
          </p:nvSpPr>
          <p:spPr>
            <a:xfrm>
              <a:off x="3952367" y="376019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txBox="1"/>
            <p:nvPr/>
          </p:nvSpPr>
          <p:spPr>
            <a:xfrm>
              <a:off x="3969087"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 </a:t>
              </a:r>
              <a:r>
                <a:rPr lang="en-US" sz="1800">
                  <a:solidFill>
                    <a:schemeClr val="lt1"/>
                  </a:solidFill>
                  <a:latin typeface="Calibri"/>
                  <a:ea typeface="Calibri"/>
                  <a:cs typeface="Calibri"/>
                  <a:sym typeface="Calibri"/>
                </a:rPr>
                <a:t>new technologies</a:t>
              </a:r>
              <a:endParaRPr/>
            </a:p>
          </p:txBody>
        </p:sp>
        <p:sp>
          <p:nvSpPr>
            <p:cNvPr id="257" name="Google Shape;257;p6"/>
            <p:cNvSpPr/>
            <p:nvPr/>
          </p:nvSpPr>
          <p:spPr>
            <a:xfrm>
              <a:off x="3952367" y="441889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p:nvPr/>
          </p:nvSpPr>
          <p:spPr>
            <a:xfrm>
              <a:off x="3969087"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model or prototype</a:t>
              </a:r>
              <a:endParaRPr/>
            </a:p>
          </p:txBody>
        </p:sp>
        <p:sp>
          <p:nvSpPr>
            <p:cNvPr id="259" name="Google Shape;259;p6"/>
            <p:cNvSpPr/>
            <p:nvPr/>
          </p:nvSpPr>
          <p:spPr>
            <a:xfrm>
              <a:off x="3952367" y="507758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p:nvPr/>
          </p:nvSpPr>
          <p:spPr>
            <a:xfrm>
              <a:off x="3969087"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functions</a:t>
              </a:r>
              <a:endParaRPr/>
            </a:p>
          </p:txBody>
        </p:sp>
        <p:sp>
          <p:nvSpPr>
            <p:cNvPr id="261" name="Google Shape;261;p6"/>
            <p:cNvSpPr/>
            <p:nvPr/>
          </p:nvSpPr>
          <p:spPr>
            <a:xfrm>
              <a:off x="7230919" y="0"/>
              <a:ext cx="3362616" cy="5946052"/>
            </a:xfrm>
            <a:prstGeom prst="roundRect">
              <a:avLst>
                <a:gd name="adj" fmla="val 10000"/>
              </a:avLst>
            </a:prstGeom>
            <a:solidFill>
              <a:srgbClr val="FB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txBox="1"/>
            <p:nvPr/>
          </p:nvSpPr>
          <p:spPr>
            <a:xfrm>
              <a:off x="7230919"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Impact</a:t>
              </a:r>
              <a:endParaRPr/>
            </a:p>
          </p:txBody>
        </p:sp>
        <p:sp>
          <p:nvSpPr>
            <p:cNvPr id="263" name="Google Shape;263;p6"/>
            <p:cNvSpPr/>
            <p:nvPr/>
          </p:nvSpPr>
          <p:spPr>
            <a:xfrm>
              <a:off x="7567180" y="178410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txBox="1"/>
            <p:nvPr/>
          </p:nvSpPr>
          <p:spPr>
            <a:xfrm>
              <a:off x="7583900"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economic terms</a:t>
              </a:r>
              <a:endParaRPr/>
            </a:p>
          </p:txBody>
        </p:sp>
        <p:sp>
          <p:nvSpPr>
            <p:cNvPr id="265" name="Google Shape;265;p6"/>
            <p:cNvSpPr/>
            <p:nvPr/>
          </p:nvSpPr>
          <p:spPr>
            <a:xfrm>
              <a:off x="7567180" y="244280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txBox="1"/>
            <p:nvPr/>
          </p:nvSpPr>
          <p:spPr>
            <a:xfrm>
              <a:off x="7583900"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terms of societal benefit</a:t>
              </a:r>
              <a:endParaRPr/>
            </a:p>
          </p:txBody>
        </p:sp>
        <p:sp>
          <p:nvSpPr>
            <p:cNvPr id="267" name="Google Shape;267;p6"/>
            <p:cNvSpPr/>
            <p:nvPr/>
          </p:nvSpPr>
          <p:spPr>
            <a:xfrm>
              <a:off x="7567180" y="310149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txBox="1"/>
            <p:nvPr/>
          </p:nvSpPr>
          <p:spPr>
            <a:xfrm>
              <a:off x="7583900"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market interest</a:t>
              </a:r>
              <a:endParaRPr/>
            </a:p>
          </p:txBody>
        </p:sp>
        <p:sp>
          <p:nvSpPr>
            <p:cNvPr id="269" name="Google Shape;269;p6"/>
            <p:cNvSpPr/>
            <p:nvPr/>
          </p:nvSpPr>
          <p:spPr>
            <a:xfrm>
              <a:off x="7567180" y="376019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txBox="1"/>
            <p:nvPr/>
          </p:nvSpPr>
          <p:spPr>
            <a:xfrm>
              <a:off x="7583900"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a:t>
              </a:r>
              <a:r>
                <a:rPr lang="en-US" sz="1800">
                  <a:solidFill>
                    <a:schemeClr val="lt1"/>
                  </a:solidFill>
                  <a:latin typeface="Calibri"/>
                  <a:ea typeface="Calibri"/>
                  <a:cs typeface="Calibri"/>
                  <a:sym typeface="Calibri"/>
                </a:rPr>
                <a:t> partnerships and build a team</a:t>
              </a:r>
              <a:endParaRPr/>
            </a:p>
          </p:txBody>
        </p:sp>
        <p:sp>
          <p:nvSpPr>
            <p:cNvPr id="271" name="Google Shape;271;p6"/>
            <p:cNvSpPr/>
            <p:nvPr/>
          </p:nvSpPr>
          <p:spPr>
            <a:xfrm>
              <a:off x="7567180" y="441889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txBox="1"/>
            <p:nvPr/>
          </p:nvSpPr>
          <p:spPr>
            <a:xfrm>
              <a:off x="7583900"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implementation methods</a:t>
              </a:r>
              <a:endParaRPr/>
            </a:p>
          </p:txBody>
        </p:sp>
        <p:sp>
          <p:nvSpPr>
            <p:cNvPr id="273" name="Google Shape;273;p6"/>
            <p:cNvSpPr/>
            <p:nvPr/>
          </p:nvSpPr>
          <p:spPr>
            <a:xfrm>
              <a:off x="7567180" y="507758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txBox="1"/>
            <p:nvPr/>
          </p:nvSpPr>
          <p:spPr>
            <a:xfrm>
              <a:off x="7583900"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Protect </a:t>
              </a:r>
              <a:r>
                <a:rPr lang="en-US" sz="1800">
                  <a:solidFill>
                    <a:schemeClr val="lt1"/>
                  </a:solidFill>
                  <a:latin typeface="Calibri"/>
                  <a:ea typeface="Calibri"/>
                  <a:cs typeface="Calibri"/>
                  <a:sym typeface="Calibri"/>
                </a:rPr>
                <a:t>intellectual property</a:t>
              </a:r>
              <a:endParaRPr/>
            </a:p>
          </p:txBody>
        </p:sp>
      </p:grpSp>
      <p:sp>
        <p:nvSpPr>
          <p:cNvPr id="275" name="Google Shape;275;p6"/>
          <p:cNvSpPr txBox="1"/>
          <p:nvPr/>
        </p:nvSpPr>
        <p:spPr>
          <a:xfrm>
            <a:off x="6096000" y="6488668"/>
            <a:ext cx="6187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Adapted from the KEEN Framework for Entrepreneurial Mindset</a:t>
            </a:r>
            <a:endParaRPr/>
          </a:p>
        </p:txBody>
      </p:sp>
      <p:sp>
        <p:nvSpPr>
          <p:cNvPr id="276" name="Google Shape;276;p6"/>
          <p:cNvSpPr/>
          <p:nvPr/>
        </p:nvSpPr>
        <p:spPr>
          <a:xfrm>
            <a:off x="1061634" y="3337089"/>
            <a:ext cx="3367492" cy="1285711"/>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81"/>
        <p:cNvGrpSpPr/>
        <p:nvPr/>
      </p:nvGrpSpPr>
      <p:grpSpPr>
        <a:xfrm>
          <a:off x="0" y="0"/>
          <a:ext cx="0" cy="0"/>
          <a:chOff x="0" y="0"/>
          <a:chExt cx="0" cy="0"/>
        </a:xfrm>
      </p:grpSpPr>
      <p:sp>
        <p:nvSpPr>
          <p:cNvPr id="282" name="Google Shape;282;p7"/>
          <p:cNvSpPr txBox="1">
            <a:spLocks noGrp="1"/>
          </p:cNvSpPr>
          <p:nvPr>
            <p:ph type="title"/>
          </p:nvPr>
        </p:nvSpPr>
        <p:spPr>
          <a:xfrm>
            <a:off x="4654295" y="4522156"/>
            <a:ext cx="5609222" cy="13632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Connecting research with stakeholders</a:t>
            </a:r>
            <a:endParaRPr/>
          </a:p>
        </p:txBody>
      </p:sp>
      <p:sp>
        <p:nvSpPr>
          <p:cNvPr id="283" name="Google Shape;283;p7"/>
          <p:cNvSpPr/>
          <p:nvPr/>
        </p:nvSpPr>
        <p:spPr>
          <a:xfrm>
            <a:off x="0" y="2113091"/>
            <a:ext cx="3730752" cy="4735782"/>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7"/>
          <p:cNvSpPr/>
          <p:nvPr/>
        </p:nvSpPr>
        <p:spPr>
          <a:xfrm>
            <a:off x="1081982" y="-4332"/>
            <a:ext cx="4242816" cy="245415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5" name="Google Shape;285;p7" descr="A large white building with a dome&#10;&#10;Description automatically generated with low confidence"/>
          <p:cNvPicPr preferRelativeResize="0"/>
          <p:nvPr/>
        </p:nvPicPr>
        <p:blipFill rotWithShape="1">
          <a:blip r:embed="rId3">
            <a:alphaModFix/>
          </a:blip>
          <a:srcRect t="6574" r="-1" b="-1"/>
          <a:stretch/>
        </p:blipFill>
        <p:spPr>
          <a:xfrm>
            <a:off x="1246574" y="10"/>
            <a:ext cx="3913632" cy="2285224"/>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ln>
            <a:noFill/>
          </a:ln>
        </p:spPr>
      </p:pic>
      <p:pic>
        <p:nvPicPr>
          <p:cNvPr id="286" name="Google Shape;286;p7" descr="Man working in laboratory"/>
          <p:cNvPicPr preferRelativeResize="0"/>
          <p:nvPr/>
        </p:nvPicPr>
        <p:blipFill rotWithShape="1">
          <a:blip r:embed="rId4">
            <a:alphaModFix/>
          </a:blip>
          <a:srcRect l="33112" r="14819" b="1"/>
          <a:stretch/>
        </p:blipFill>
        <p:spPr>
          <a:xfrm>
            <a:off x="20" y="2279205"/>
            <a:ext cx="3564618" cy="4569668"/>
          </a:xfrm>
          <a:custGeom>
            <a:avLst/>
            <a:gdLst/>
            <a:ahLst/>
            <a:cxnLst/>
            <a:rect l="l" t="t" r="r" b="b"/>
            <a:pathLst>
              <a:path w="3564638" h="4569668" extrusionOk="0">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ln>
            <a:noFill/>
          </a:ln>
        </p:spPr>
      </p:pic>
      <p:sp>
        <p:nvSpPr>
          <p:cNvPr id="287" name="Google Shape;287;p7"/>
          <p:cNvSpPr/>
          <p:nvPr/>
        </p:nvSpPr>
        <p:spPr>
          <a:xfrm>
            <a:off x="5347279" y="615908"/>
            <a:ext cx="3182112" cy="3182112"/>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8" name="Google Shape;288;p7" descr="Windmill and Solar Panels"/>
          <p:cNvPicPr preferRelativeResize="0"/>
          <p:nvPr/>
        </p:nvPicPr>
        <p:blipFill rotWithShape="1">
          <a:blip r:embed="rId5">
            <a:alphaModFix/>
          </a:blip>
          <a:srcRect l="12277" r="18972" b="-3"/>
          <a:stretch/>
        </p:blipFill>
        <p:spPr>
          <a:xfrm>
            <a:off x="5511871" y="780500"/>
            <a:ext cx="2852928" cy="2852928"/>
          </a:xfrm>
          <a:custGeom>
            <a:avLst/>
            <a:gdLst/>
            <a:ahLst/>
            <a:cxnLst/>
            <a:rect l="l" t="t" r="r" b="b"/>
            <a:pathLst>
              <a:path w="2852928" h="2852928" extrusionOk="0">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ln>
            <a:noFill/>
          </a:ln>
        </p:spPr>
      </p:pic>
      <p:sp>
        <p:nvSpPr>
          <p:cNvPr id="289" name="Google Shape;289;p7"/>
          <p:cNvSpPr/>
          <p:nvPr/>
        </p:nvSpPr>
        <p:spPr>
          <a:xfrm>
            <a:off x="8752568" y="-4331"/>
            <a:ext cx="3439432" cy="3785157"/>
          </a:xfrm>
          <a:custGeom>
            <a:avLst/>
            <a:gdLst/>
            <a:ahLst/>
            <a:cxnLst/>
            <a:rect l="l" t="t" r="r" b="b"/>
            <a:pathLst>
              <a:path w="3439432" h="3785157" extrusionOk="0">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0" name="Google Shape;290;p7" descr="Engineer programming robot in robotics research facility"/>
          <p:cNvPicPr preferRelativeResize="0"/>
          <p:nvPr/>
        </p:nvPicPr>
        <p:blipFill rotWithShape="1">
          <a:blip r:embed="rId6">
            <a:alphaModFix/>
          </a:blip>
          <a:srcRect l="22786" r="16839" b="-1"/>
          <a:stretch/>
        </p:blipFill>
        <p:spPr>
          <a:xfrm>
            <a:off x="8918761" y="-4331"/>
            <a:ext cx="3273238" cy="3618965"/>
          </a:xfrm>
          <a:custGeom>
            <a:avLst/>
            <a:gdLst/>
            <a:ahLst/>
            <a:cxnLst/>
            <a:rect l="l" t="t" r="r" b="b"/>
            <a:pathLst>
              <a:path w="3273238" h="3618965" extrusionOk="0">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ln>
            <a:noFill/>
          </a:ln>
        </p:spPr>
      </p:pic>
      <p:sp>
        <p:nvSpPr>
          <p:cNvPr id="291" name="Google Shape;291;p7"/>
          <p:cNvSpPr txBox="1"/>
          <p:nvPr/>
        </p:nvSpPr>
        <p:spPr>
          <a:xfrm>
            <a:off x="9751909"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cxnSp>
        <p:nvCxnSpPr>
          <p:cNvPr id="292" name="Google Shape;292;p7"/>
          <p:cNvCxnSpPr/>
          <p:nvPr/>
        </p:nvCxnSpPr>
        <p:spPr>
          <a:xfrm rot="10800000" flipH="1">
            <a:off x="2209800" y="2271346"/>
            <a:ext cx="152400" cy="273325"/>
          </a:xfrm>
          <a:prstGeom prst="straightConnector1">
            <a:avLst/>
          </a:prstGeom>
          <a:noFill/>
          <a:ln w="19050" cap="flat" cmpd="sng">
            <a:solidFill>
              <a:schemeClr val="accent2"/>
            </a:solidFill>
            <a:prstDash val="solid"/>
            <a:miter lim="800000"/>
            <a:headEnd type="none" w="sm" len="sm"/>
            <a:tailEnd type="none" w="sm" len="sm"/>
          </a:ln>
        </p:spPr>
      </p:cxnSp>
      <p:cxnSp>
        <p:nvCxnSpPr>
          <p:cNvPr id="293" name="Google Shape;293;p7"/>
          <p:cNvCxnSpPr/>
          <p:nvPr/>
        </p:nvCxnSpPr>
        <p:spPr>
          <a:xfrm rot="10800000" flipH="1">
            <a:off x="3475267" y="3000375"/>
            <a:ext cx="2277833" cy="979284"/>
          </a:xfrm>
          <a:prstGeom prst="straightConnector1">
            <a:avLst/>
          </a:prstGeom>
          <a:noFill/>
          <a:ln w="19050" cap="flat" cmpd="sng">
            <a:solidFill>
              <a:schemeClr val="accent2"/>
            </a:solidFill>
            <a:prstDash val="solid"/>
            <a:miter lim="800000"/>
            <a:headEnd type="none" w="sm" len="sm"/>
            <a:tailEnd type="none" w="sm" len="sm"/>
          </a:ln>
        </p:spPr>
      </p:cxnSp>
      <p:cxnSp>
        <p:nvCxnSpPr>
          <p:cNvPr id="294" name="Google Shape;294;p7"/>
          <p:cNvCxnSpPr/>
          <p:nvPr/>
        </p:nvCxnSpPr>
        <p:spPr>
          <a:xfrm rot="10800000" flipH="1">
            <a:off x="3710504" y="3222400"/>
            <a:ext cx="6157396" cy="1585998"/>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8"/>
          <p:cNvGrpSpPr/>
          <p:nvPr/>
        </p:nvGrpSpPr>
        <p:grpSpPr>
          <a:xfrm>
            <a:off x="1061634" y="258193"/>
            <a:ext cx="10593535" cy="5946052"/>
            <a:chOff x="0" y="0"/>
            <a:chExt cx="10593535" cy="5946052"/>
          </a:xfrm>
        </p:grpSpPr>
        <p:sp>
          <p:nvSpPr>
            <p:cNvPr id="301" name="Google Shape;301;p8"/>
            <p:cNvSpPr/>
            <p:nvPr/>
          </p:nvSpPr>
          <p:spPr>
            <a:xfrm>
              <a:off x="0" y="0"/>
              <a:ext cx="3362616" cy="594605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txBox="1"/>
            <p:nvPr/>
          </p:nvSpPr>
          <p:spPr>
            <a:xfrm>
              <a:off x="0"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Opportunity</a:t>
              </a:r>
              <a:endParaRPr/>
            </a:p>
          </p:txBody>
        </p:sp>
        <p:sp>
          <p:nvSpPr>
            <p:cNvPr id="303" name="Google Shape;303;p8"/>
            <p:cNvSpPr/>
            <p:nvPr/>
          </p:nvSpPr>
          <p:spPr>
            <a:xfrm>
              <a:off x="337554" y="178410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txBox="1"/>
            <p:nvPr/>
          </p:nvSpPr>
          <p:spPr>
            <a:xfrm>
              <a:off x="354274"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an opportunity</a:t>
              </a:r>
              <a:endParaRPr/>
            </a:p>
          </p:txBody>
        </p:sp>
        <p:sp>
          <p:nvSpPr>
            <p:cNvPr id="305" name="Google Shape;305;p8"/>
            <p:cNvSpPr/>
            <p:nvPr/>
          </p:nvSpPr>
          <p:spPr>
            <a:xfrm>
              <a:off x="337554" y="244280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txBox="1"/>
            <p:nvPr/>
          </p:nvSpPr>
          <p:spPr>
            <a:xfrm>
              <a:off x="354274"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Investigate</a:t>
              </a:r>
              <a:r>
                <a:rPr lang="en-US" sz="1800">
                  <a:solidFill>
                    <a:schemeClr val="lt1"/>
                  </a:solidFill>
                  <a:latin typeface="Calibri"/>
                  <a:ea typeface="Calibri"/>
                  <a:cs typeface="Calibri"/>
                  <a:sym typeface="Calibri"/>
                </a:rPr>
                <a:t> competitive solutions</a:t>
              </a:r>
              <a:endParaRPr/>
            </a:p>
          </p:txBody>
        </p:sp>
        <p:sp>
          <p:nvSpPr>
            <p:cNvPr id="307" name="Google Shape;307;p8"/>
            <p:cNvSpPr/>
            <p:nvPr/>
          </p:nvSpPr>
          <p:spPr>
            <a:xfrm>
              <a:off x="337554" y="310149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txBox="1"/>
            <p:nvPr/>
          </p:nvSpPr>
          <p:spPr>
            <a:xfrm>
              <a:off x="354274"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preliminary business case</a:t>
              </a:r>
              <a:endParaRPr/>
            </a:p>
          </p:txBody>
        </p:sp>
        <p:sp>
          <p:nvSpPr>
            <p:cNvPr id="309" name="Google Shape;309;p8"/>
            <p:cNvSpPr/>
            <p:nvPr/>
          </p:nvSpPr>
          <p:spPr>
            <a:xfrm>
              <a:off x="337554" y="376019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txBox="1"/>
            <p:nvPr/>
          </p:nvSpPr>
          <p:spPr>
            <a:xfrm>
              <a:off x="354274" y="3776916"/>
              <a:ext cx="2656653" cy="537430"/>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Evaluate</a:t>
              </a:r>
              <a:r>
                <a:rPr lang="en-US" sz="1600">
                  <a:solidFill>
                    <a:schemeClr val="lt1"/>
                  </a:solidFill>
                  <a:latin typeface="Calibri"/>
                  <a:ea typeface="Calibri"/>
                  <a:cs typeface="Calibri"/>
                  <a:sym typeface="Calibri"/>
                </a:rPr>
                <a:t> technical feasibility, societal benefits, economics</a:t>
              </a:r>
              <a:endParaRPr/>
            </a:p>
          </p:txBody>
        </p:sp>
        <p:sp>
          <p:nvSpPr>
            <p:cNvPr id="311" name="Google Shape;311;p8"/>
            <p:cNvSpPr/>
            <p:nvPr/>
          </p:nvSpPr>
          <p:spPr>
            <a:xfrm>
              <a:off x="363191" y="441889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txBox="1"/>
            <p:nvPr/>
          </p:nvSpPr>
          <p:spPr>
            <a:xfrm>
              <a:off x="379911"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Test </a:t>
              </a:r>
              <a:r>
                <a:rPr lang="en-US" sz="1800">
                  <a:solidFill>
                    <a:schemeClr val="lt1"/>
                  </a:solidFill>
                  <a:latin typeface="Calibri"/>
                  <a:ea typeface="Calibri"/>
                  <a:cs typeface="Calibri"/>
                  <a:sym typeface="Calibri"/>
                </a:rPr>
                <a:t>concepts via stakeholder engagement</a:t>
              </a:r>
              <a:endParaRPr/>
            </a:p>
          </p:txBody>
        </p:sp>
        <p:sp>
          <p:nvSpPr>
            <p:cNvPr id="313" name="Google Shape;313;p8"/>
            <p:cNvSpPr/>
            <p:nvPr/>
          </p:nvSpPr>
          <p:spPr>
            <a:xfrm>
              <a:off x="337554" y="507758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txBox="1"/>
            <p:nvPr/>
          </p:nvSpPr>
          <p:spPr>
            <a:xfrm>
              <a:off x="354274"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Assess</a:t>
              </a:r>
              <a:r>
                <a:rPr lang="en-US" sz="1800">
                  <a:solidFill>
                    <a:schemeClr val="lt1"/>
                  </a:solidFill>
                  <a:latin typeface="Calibri"/>
                  <a:ea typeface="Calibri"/>
                  <a:cs typeface="Calibri"/>
                  <a:sym typeface="Calibri"/>
                </a:rPr>
                <a:t> policy and regulatory issues</a:t>
              </a:r>
              <a:endParaRPr/>
            </a:p>
          </p:txBody>
        </p:sp>
        <p:sp>
          <p:nvSpPr>
            <p:cNvPr id="315" name="Google Shape;315;p8"/>
            <p:cNvSpPr/>
            <p:nvPr/>
          </p:nvSpPr>
          <p:spPr>
            <a:xfrm>
              <a:off x="3616106" y="0"/>
              <a:ext cx="3362616" cy="5946052"/>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txBox="1"/>
            <p:nvPr/>
          </p:nvSpPr>
          <p:spPr>
            <a:xfrm>
              <a:off x="3616106"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Research</a:t>
              </a:r>
              <a:endParaRPr/>
            </a:p>
          </p:txBody>
        </p:sp>
        <p:sp>
          <p:nvSpPr>
            <p:cNvPr id="317" name="Google Shape;317;p8"/>
            <p:cNvSpPr/>
            <p:nvPr/>
          </p:nvSpPr>
          <p:spPr>
            <a:xfrm>
              <a:off x="3952367" y="178410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txBox="1"/>
            <p:nvPr/>
          </p:nvSpPr>
          <p:spPr>
            <a:xfrm>
              <a:off x="3969087"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Determine </a:t>
              </a:r>
              <a:r>
                <a:rPr lang="en-US" sz="1800">
                  <a:solidFill>
                    <a:schemeClr val="lt1"/>
                  </a:solidFill>
                  <a:latin typeface="Calibri"/>
                  <a:ea typeface="Calibri"/>
                  <a:cs typeface="Calibri"/>
                  <a:sym typeface="Calibri"/>
                </a:rPr>
                <a:t>requirements or research question</a:t>
              </a:r>
              <a:endParaRPr/>
            </a:p>
          </p:txBody>
        </p:sp>
        <p:sp>
          <p:nvSpPr>
            <p:cNvPr id="319" name="Google Shape;319;p8"/>
            <p:cNvSpPr/>
            <p:nvPr/>
          </p:nvSpPr>
          <p:spPr>
            <a:xfrm>
              <a:off x="3952367" y="244280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txBox="1"/>
            <p:nvPr/>
          </p:nvSpPr>
          <p:spPr>
            <a:xfrm>
              <a:off x="3969087"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Perform </a:t>
              </a:r>
              <a:r>
                <a:rPr lang="en-US" sz="1800">
                  <a:solidFill>
                    <a:schemeClr val="lt1"/>
                  </a:solidFill>
                  <a:latin typeface="Calibri"/>
                  <a:ea typeface="Calibri"/>
                  <a:cs typeface="Calibri"/>
                  <a:sym typeface="Calibri"/>
                </a:rPr>
                <a:t>experiments</a:t>
              </a:r>
              <a:endParaRPr/>
            </a:p>
          </p:txBody>
        </p:sp>
        <p:sp>
          <p:nvSpPr>
            <p:cNvPr id="321" name="Google Shape;321;p8"/>
            <p:cNvSpPr/>
            <p:nvPr/>
          </p:nvSpPr>
          <p:spPr>
            <a:xfrm>
              <a:off x="3952367" y="310149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txBox="1"/>
            <p:nvPr/>
          </p:nvSpPr>
          <p:spPr>
            <a:xfrm>
              <a:off x="3969087"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Analyze</a:t>
              </a:r>
              <a:r>
                <a:rPr lang="en-US" sz="1800">
                  <a:solidFill>
                    <a:schemeClr val="lt1"/>
                  </a:solidFill>
                  <a:latin typeface="Calibri"/>
                  <a:ea typeface="Calibri"/>
                  <a:cs typeface="Calibri"/>
                  <a:sym typeface="Calibri"/>
                </a:rPr>
                <a:t> solutions</a:t>
              </a:r>
              <a:endParaRPr/>
            </a:p>
          </p:txBody>
        </p:sp>
        <p:sp>
          <p:nvSpPr>
            <p:cNvPr id="323" name="Google Shape;323;p8"/>
            <p:cNvSpPr/>
            <p:nvPr/>
          </p:nvSpPr>
          <p:spPr>
            <a:xfrm>
              <a:off x="3952367" y="376019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txBox="1"/>
            <p:nvPr/>
          </p:nvSpPr>
          <p:spPr>
            <a:xfrm>
              <a:off x="3969087"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 </a:t>
              </a:r>
              <a:r>
                <a:rPr lang="en-US" sz="1800">
                  <a:solidFill>
                    <a:schemeClr val="lt1"/>
                  </a:solidFill>
                  <a:latin typeface="Calibri"/>
                  <a:ea typeface="Calibri"/>
                  <a:cs typeface="Calibri"/>
                  <a:sym typeface="Calibri"/>
                </a:rPr>
                <a:t>new technologies</a:t>
              </a:r>
              <a:endParaRPr/>
            </a:p>
          </p:txBody>
        </p:sp>
        <p:sp>
          <p:nvSpPr>
            <p:cNvPr id="325" name="Google Shape;325;p8"/>
            <p:cNvSpPr/>
            <p:nvPr/>
          </p:nvSpPr>
          <p:spPr>
            <a:xfrm>
              <a:off x="3952367" y="441889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txBox="1"/>
            <p:nvPr/>
          </p:nvSpPr>
          <p:spPr>
            <a:xfrm>
              <a:off x="3969087"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Create </a:t>
              </a:r>
              <a:r>
                <a:rPr lang="en-US" sz="1800">
                  <a:solidFill>
                    <a:schemeClr val="lt1"/>
                  </a:solidFill>
                  <a:latin typeface="Calibri"/>
                  <a:ea typeface="Calibri"/>
                  <a:cs typeface="Calibri"/>
                  <a:sym typeface="Calibri"/>
                </a:rPr>
                <a:t>a model or prototype</a:t>
              </a:r>
              <a:endParaRPr/>
            </a:p>
          </p:txBody>
        </p:sp>
        <p:sp>
          <p:nvSpPr>
            <p:cNvPr id="327" name="Google Shape;327;p8"/>
            <p:cNvSpPr/>
            <p:nvPr/>
          </p:nvSpPr>
          <p:spPr>
            <a:xfrm>
              <a:off x="3952367" y="507758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txBox="1"/>
            <p:nvPr/>
          </p:nvSpPr>
          <p:spPr>
            <a:xfrm>
              <a:off x="3969087"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functions</a:t>
              </a:r>
              <a:endParaRPr/>
            </a:p>
          </p:txBody>
        </p:sp>
        <p:sp>
          <p:nvSpPr>
            <p:cNvPr id="329" name="Google Shape;329;p8"/>
            <p:cNvSpPr/>
            <p:nvPr/>
          </p:nvSpPr>
          <p:spPr>
            <a:xfrm>
              <a:off x="7230919" y="0"/>
              <a:ext cx="3362616" cy="5946052"/>
            </a:xfrm>
            <a:prstGeom prst="roundRect">
              <a:avLst>
                <a:gd name="adj" fmla="val 10000"/>
              </a:avLst>
            </a:prstGeom>
            <a:solidFill>
              <a:srgbClr val="FB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txBox="1"/>
            <p:nvPr/>
          </p:nvSpPr>
          <p:spPr>
            <a:xfrm>
              <a:off x="7230919"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Impact</a:t>
              </a:r>
              <a:endParaRPr/>
            </a:p>
          </p:txBody>
        </p:sp>
        <p:sp>
          <p:nvSpPr>
            <p:cNvPr id="331" name="Google Shape;331;p8"/>
            <p:cNvSpPr/>
            <p:nvPr/>
          </p:nvSpPr>
          <p:spPr>
            <a:xfrm>
              <a:off x="7567180" y="178410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p:nvPr/>
          </p:nvSpPr>
          <p:spPr>
            <a:xfrm>
              <a:off x="7583900"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economic terms</a:t>
              </a:r>
              <a:endParaRPr/>
            </a:p>
          </p:txBody>
        </p:sp>
        <p:sp>
          <p:nvSpPr>
            <p:cNvPr id="333" name="Google Shape;333;p8"/>
            <p:cNvSpPr/>
            <p:nvPr/>
          </p:nvSpPr>
          <p:spPr>
            <a:xfrm>
              <a:off x="7567180" y="244280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txBox="1"/>
            <p:nvPr/>
          </p:nvSpPr>
          <p:spPr>
            <a:xfrm>
              <a:off x="7583900"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Communicate</a:t>
              </a:r>
              <a:r>
                <a:rPr lang="en-US" sz="1800">
                  <a:solidFill>
                    <a:schemeClr val="lt1"/>
                  </a:solidFill>
                  <a:latin typeface="Calibri"/>
                  <a:ea typeface="Calibri"/>
                  <a:cs typeface="Calibri"/>
                  <a:sym typeface="Calibri"/>
                </a:rPr>
                <a:t> solution in terms of societal benefit</a:t>
              </a:r>
              <a:endParaRPr/>
            </a:p>
          </p:txBody>
        </p:sp>
        <p:sp>
          <p:nvSpPr>
            <p:cNvPr id="335" name="Google Shape;335;p8"/>
            <p:cNvSpPr/>
            <p:nvPr/>
          </p:nvSpPr>
          <p:spPr>
            <a:xfrm>
              <a:off x="7567180" y="310149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txBox="1"/>
            <p:nvPr/>
          </p:nvSpPr>
          <p:spPr>
            <a:xfrm>
              <a:off x="7583900"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Validate</a:t>
              </a:r>
              <a:r>
                <a:rPr lang="en-US" sz="1800">
                  <a:solidFill>
                    <a:schemeClr val="lt1"/>
                  </a:solidFill>
                  <a:latin typeface="Calibri"/>
                  <a:ea typeface="Calibri"/>
                  <a:cs typeface="Calibri"/>
                  <a:sym typeface="Calibri"/>
                </a:rPr>
                <a:t> market interest</a:t>
              </a:r>
              <a:endParaRPr/>
            </a:p>
          </p:txBody>
        </p:sp>
        <p:sp>
          <p:nvSpPr>
            <p:cNvPr id="337" name="Google Shape;337;p8"/>
            <p:cNvSpPr/>
            <p:nvPr/>
          </p:nvSpPr>
          <p:spPr>
            <a:xfrm>
              <a:off x="7567180" y="376019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txBox="1"/>
            <p:nvPr/>
          </p:nvSpPr>
          <p:spPr>
            <a:xfrm>
              <a:off x="7583900"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Develop</a:t>
              </a:r>
              <a:r>
                <a:rPr lang="en-US" sz="1800">
                  <a:solidFill>
                    <a:schemeClr val="lt1"/>
                  </a:solidFill>
                  <a:latin typeface="Calibri"/>
                  <a:ea typeface="Calibri"/>
                  <a:cs typeface="Calibri"/>
                  <a:sym typeface="Calibri"/>
                </a:rPr>
                <a:t> partnerships and build a team</a:t>
              </a:r>
              <a:endParaRPr/>
            </a:p>
          </p:txBody>
        </p:sp>
        <p:sp>
          <p:nvSpPr>
            <p:cNvPr id="339" name="Google Shape;339;p8"/>
            <p:cNvSpPr/>
            <p:nvPr/>
          </p:nvSpPr>
          <p:spPr>
            <a:xfrm>
              <a:off x="7567180" y="441889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txBox="1"/>
            <p:nvPr/>
          </p:nvSpPr>
          <p:spPr>
            <a:xfrm>
              <a:off x="7583900"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Identify </a:t>
              </a:r>
              <a:r>
                <a:rPr lang="en-US" sz="1800">
                  <a:solidFill>
                    <a:schemeClr val="lt1"/>
                  </a:solidFill>
                  <a:latin typeface="Calibri"/>
                  <a:ea typeface="Calibri"/>
                  <a:cs typeface="Calibri"/>
                  <a:sym typeface="Calibri"/>
                </a:rPr>
                <a:t>implementation methods</a:t>
              </a:r>
              <a:endParaRPr/>
            </a:p>
          </p:txBody>
        </p:sp>
        <p:sp>
          <p:nvSpPr>
            <p:cNvPr id="341" name="Google Shape;341;p8"/>
            <p:cNvSpPr/>
            <p:nvPr/>
          </p:nvSpPr>
          <p:spPr>
            <a:xfrm>
              <a:off x="7567180" y="507758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txBox="1"/>
            <p:nvPr/>
          </p:nvSpPr>
          <p:spPr>
            <a:xfrm>
              <a:off x="7583900"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Protect </a:t>
              </a:r>
              <a:r>
                <a:rPr lang="en-US" sz="1800">
                  <a:solidFill>
                    <a:schemeClr val="lt1"/>
                  </a:solidFill>
                  <a:latin typeface="Calibri"/>
                  <a:ea typeface="Calibri"/>
                  <a:cs typeface="Calibri"/>
                  <a:sym typeface="Calibri"/>
                </a:rPr>
                <a:t>intellectual property</a:t>
              </a:r>
              <a:endParaRPr/>
            </a:p>
          </p:txBody>
        </p:sp>
      </p:grpSp>
      <p:sp>
        <p:nvSpPr>
          <p:cNvPr id="343" name="Google Shape;343;p8"/>
          <p:cNvSpPr txBox="1"/>
          <p:nvPr/>
        </p:nvSpPr>
        <p:spPr>
          <a:xfrm>
            <a:off x="6096000" y="6488668"/>
            <a:ext cx="6187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Adapted from the KEEN Framework for Entrepreneurial Mindset</a:t>
            </a:r>
            <a:endParaRPr/>
          </a:p>
        </p:txBody>
      </p:sp>
      <p:sp>
        <p:nvSpPr>
          <p:cNvPr id="344" name="Google Shape;344;p8"/>
          <p:cNvSpPr/>
          <p:nvPr/>
        </p:nvSpPr>
        <p:spPr>
          <a:xfrm>
            <a:off x="1061634" y="4647415"/>
            <a:ext cx="3367492" cy="1301585"/>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Approaches to connect research to societal impact</a:t>
            </a:r>
            <a:endParaRPr/>
          </a:p>
        </p:txBody>
      </p:sp>
      <p:sp>
        <p:nvSpPr>
          <p:cNvPr id="351" name="Google Shape;351;p9"/>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US">
                <a:solidFill>
                  <a:schemeClr val="accent6"/>
                </a:solidFill>
              </a:rPr>
              <a:t>Research for impact</a:t>
            </a:r>
            <a:endParaRPr/>
          </a:p>
          <a:p>
            <a:pPr marL="0" lvl="0" indent="0" algn="l" rtl="0">
              <a:lnSpc>
                <a:spcPct val="90000"/>
              </a:lnSpc>
              <a:spcBef>
                <a:spcPts val="1000"/>
              </a:spcBef>
              <a:spcAft>
                <a:spcPts val="0"/>
              </a:spcAft>
              <a:buClr>
                <a:schemeClr val="dk1"/>
              </a:buClr>
              <a:buSzPts val="2800"/>
              <a:buNone/>
            </a:pPr>
            <a:r>
              <a:rPr lang="en-US"/>
              <a:t>“Maximizing the opportunities for research processes to contribute to changes in policy, practice, and behavior” </a:t>
            </a:r>
            <a:endParaRPr/>
          </a:p>
          <a:p>
            <a:pPr marL="914400" lvl="2" indent="0" algn="l" rtl="0">
              <a:lnSpc>
                <a:spcPct val="90000"/>
              </a:lnSpc>
              <a:spcBef>
                <a:spcPts val="500"/>
              </a:spcBef>
              <a:spcAft>
                <a:spcPts val="0"/>
              </a:spcAft>
              <a:buClr>
                <a:schemeClr val="dk1"/>
              </a:buClr>
              <a:buSzPts val="1400"/>
              <a:buNone/>
            </a:pPr>
            <a:r>
              <a:rPr lang="en-US" sz="1400"/>
              <a:t>Mark New: </a:t>
            </a:r>
            <a:r>
              <a:rPr lang="en-US" sz="1400" u="sng">
                <a:solidFill>
                  <a:schemeClr val="hlink"/>
                </a:solidFill>
                <a:hlinkClick r:id="rId3"/>
              </a:rPr>
              <a:t>https://www.coursera.org/learn/research-for-impact</a:t>
            </a:r>
            <a:endParaRPr sz="1400"/>
          </a:p>
          <a:p>
            <a:pPr marL="685800" lvl="1" indent="-76200" algn="l" rtl="0">
              <a:lnSpc>
                <a:spcPct val="90000"/>
              </a:lnSpc>
              <a:spcBef>
                <a:spcPts val="500"/>
              </a:spcBef>
              <a:spcAft>
                <a:spcPts val="0"/>
              </a:spcAft>
              <a:buClr>
                <a:schemeClr val="dk1"/>
              </a:buClr>
              <a:buSzPts val="2400"/>
              <a:buNone/>
            </a:pPr>
            <a:endParaRPr b="1"/>
          </a:p>
          <a:p>
            <a:pPr marL="685800" lvl="1" indent="-76200" algn="l" rtl="0">
              <a:lnSpc>
                <a:spcPct val="90000"/>
              </a:lnSpc>
              <a:spcBef>
                <a:spcPts val="500"/>
              </a:spcBef>
              <a:spcAft>
                <a:spcPts val="0"/>
              </a:spcAft>
              <a:buClr>
                <a:schemeClr val="dk1"/>
              </a:buClr>
              <a:buSzPts val="2400"/>
              <a:buNone/>
            </a:pPr>
            <a:endParaRPr b="1"/>
          </a:p>
          <a:p>
            <a:pPr marL="0" lvl="0" indent="0" algn="l" rtl="0">
              <a:lnSpc>
                <a:spcPct val="90000"/>
              </a:lnSpc>
              <a:spcBef>
                <a:spcPts val="1000"/>
              </a:spcBef>
              <a:spcAft>
                <a:spcPts val="0"/>
              </a:spcAft>
              <a:buClr>
                <a:schemeClr val="accent6"/>
              </a:buClr>
              <a:buSzPts val="2800"/>
              <a:buNone/>
            </a:pPr>
            <a:r>
              <a:rPr lang="en-US">
                <a:solidFill>
                  <a:schemeClr val="accent6"/>
                </a:solidFill>
              </a:rPr>
              <a:t>Transdisciplinary research</a:t>
            </a:r>
            <a:endParaRPr/>
          </a:p>
          <a:p>
            <a:pPr marL="0" lvl="0" indent="0" algn="l" rtl="0">
              <a:lnSpc>
                <a:spcPct val="90000"/>
              </a:lnSpc>
              <a:spcBef>
                <a:spcPts val="1000"/>
              </a:spcBef>
              <a:spcAft>
                <a:spcPts val="0"/>
              </a:spcAft>
              <a:buClr>
                <a:schemeClr val="dk1"/>
              </a:buClr>
              <a:buSzPts val="2800"/>
              <a:buNone/>
            </a:pPr>
            <a:r>
              <a:rPr lang="en-US"/>
              <a:t>“Research that integrates knowledge across academic disciplines and with non-academic stakeholders to address societal challenges” </a:t>
            </a:r>
            <a:endParaRPr sz="2000"/>
          </a:p>
          <a:p>
            <a:pPr marL="914400" lvl="2" indent="0" algn="l" rtl="0">
              <a:lnSpc>
                <a:spcPct val="90000"/>
              </a:lnSpc>
              <a:spcBef>
                <a:spcPts val="500"/>
              </a:spcBef>
              <a:spcAft>
                <a:spcPts val="0"/>
              </a:spcAft>
              <a:buClr>
                <a:schemeClr val="dk1"/>
              </a:buClr>
              <a:buSzPts val="1500"/>
              <a:buNone/>
            </a:pPr>
            <a:r>
              <a:rPr lang="en-US" sz="1500"/>
              <a:t>Utrecht University: </a:t>
            </a:r>
            <a:r>
              <a:rPr lang="en-US" sz="1500" u="sng">
                <a:solidFill>
                  <a:schemeClr val="hlink"/>
                </a:solidFill>
                <a:hlinkClick r:id="rId4"/>
              </a:rPr>
              <a:t>https://www.uu.nl/en/research/transdisciplinary-field-guide/get-started/what-is-transdisciplinary-research</a:t>
            </a:r>
            <a:endParaRPr sz="1500"/>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Widescreen</PresentationFormat>
  <Paragraphs>243</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Office Theme</vt:lpstr>
      <vt:lpstr>Framing your research question with entrepreneurial mindset</vt:lpstr>
      <vt:lpstr>Why are you doing research?</vt:lpstr>
      <vt:lpstr>What are you researching?</vt:lpstr>
      <vt:lpstr>PowerPoint Presentation</vt:lpstr>
      <vt:lpstr>PowerPoint Presentation</vt:lpstr>
      <vt:lpstr>PowerPoint Presentation</vt:lpstr>
      <vt:lpstr>Connecting research with stakeholders</vt:lpstr>
      <vt:lpstr>PowerPoint Presentation</vt:lpstr>
      <vt:lpstr>Approaches to connect research to societal impact</vt:lpstr>
      <vt:lpstr>PowerPoint Presentation</vt:lpstr>
      <vt:lpstr>PowerPoint Presentation</vt:lpstr>
      <vt:lpstr>Discussion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your research question with entrepreneurial mindset</dc:title>
  <dc:creator>Reizman, Irene</dc:creator>
  <cp:lastModifiedBy>Reizman, Irene</cp:lastModifiedBy>
  <cp:revision>1</cp:revision>
  <dcterms:created xsi:type="dcterms:W3CDTF">2022-05-31T20:17:31Z</dcterms:created>
  <dcterms:modified xsi:type="dcterms:W3CDTF">2023-11-14T18:10:09Z</dcterms:modified>
</cp:coreProperties>
</file>