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6" autoAdjust="0"/>
    <p:restoredTop sz="94660"/>
  </p:normalViewPr>
  <p:slideViewPr>
    <p:cSldViewPr snapToGrid="0">
      <p:cViewPr varScale="1">
        <p:scale>
          <a:sx n="83" d="100"/>
          <a:sy n="83" d="100"/>
        </p:scale>
        <p:origin x="51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Book15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Joyous Exploration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Sheet2!$A$6</c:f>
              <c:strCache>
                <c:ptCount val="1"/>
                <c:pt idx="0">
                  <c:v>Joyous Exploration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Sheet2!$B$5:$C$5</c:f>
              <c:strCache>
                <c:ptCount val="2"/>
                <c:pt idx="0">
                  <c:v>AEV</c:v>
                </c:pt>
                <c:pt idx="1">
                  <c:v>ITS</c:v>
                </c:pt>
              </c:strCache>
            </c:strRef>
          </c:cat>
          <c:val>
            <c:numRef>
              <c:f>Sheet2!$B$6:$C$6</c:f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680-4755-BDD9-EC7BFE70DC9E}"/>
            </c:ext>
          </c:extLst>
        </c:ser>
        <c:ser>
          <c:idx val="1"/>
          <c:order val="1"/>
          <c:tx>
            <c:strRef>
              <c:f>Sheet2!$A$7</c:f>
              <c:strCache>
                <c:ptCount val="1"/>
                <c:pt idx="0">
                  <c:v>Pre-survey</c:v>
                </c:pt>
              </c:strCache>
            </c:strRef>
          </c:tx>
          <c:spPr>
            <a:pattFill prst="wdUpDiag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accen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F680-4755-BDD9-EC7BFE70DC9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Sheet2!$B$5:$C$5</c:f>
              <c:strCache>
                <c:ptCount val="2"/>
                <c:pt idx="0">
                  <c:v>AEV</c:v>
                </c:pt>
                <c:pt idx="1">
                  <c:v>ITS</c:v>
                </c:pt>
              </c:strCache>
            </c:strRef>
          </c:cat>
          <c:val>
            <c:numRef>
              <c:f>Sheet2!$B$7:$C$7</c:f>
              <c:numCache>
                <c:formatCode>General</c:formatCode>
                <c:ptCount val="2"/>
                <c:pt idx="0">
                  <c:v>5.56</c:v>
                </c:pt>
                <c:pt idx="1">
                  <c:v>5.53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680-4755-BDD9-EC7BFE70DC9E}"/>
            </c:ext>
          </c:extLst>
        </c:ser>
        <c:ser>
          <c:idx val="2"/>
          <c:order val="2"/>
          <c:tx>
            <c:strRef>
              <c:f>Sheet2!$A$8</c:f>
              <c:strCache>
                <c:ptCount val="1"/>
                <c:pt idx="0">
                  <c:v>Post-survey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pattFill prst="wdUpDiag">
                <a:fgClr>
                  <a:schemeClr val="accent2"/>
                </a:fgClr>
                <a:bgClr>
                  <a:schemeClr val="bg1"/>
                </a:bgClr>
              </a:pattFill>
              <a:ln>
                <a:solidFill>
                  <a:schemeClr val="accent2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680-4755-BDD9-EC7BFE70DC9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Sheet2!$B$5:$C$5</c:f>
              <c:strCache>
                <c:ptCount val="2"/>
                <c:pt idx="0">
                  <c:v>AEV</c:v>
                </c:pt>
                <c:pt idx="1">
                  <c:v>ITS</c:v>
                </c:pt>
              </c:strCache>
            </c:strRef>
          </c:cat>
          <c:val>
            <c:numRef>
              <c:f>Sheet2!$B$8:$C$8</c:f>
              <c:numCache>
                <c:formatCode>General</c:formatCode>
                <c:ptCount val="2"/>
                <c:pt idx="0">
                  <c:v>5.63</c:v>
                </c:pt>
                <c:pt idx="1">
                  <c:v>5.58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680-4755-BDD9-EC7BFE70DC9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18290304"/>
        <c:axId val="-118278880"/>
      </c:barChart>
      <c:catAx>
        <c:axId val="-118290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8278880"/>
        <c:crosses val="autoZero"/>
        <c:auto val="1"/>
        <c:lblAlgn val="ctr"/>
        <c:lblOffset val="100"/>
        <c:noMultiLvlLbl val="0"/>
      </c:catAx>
      <c:valAx>
        <c:axId val="-1182788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8290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rgbClr val="C00000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Social Curiosity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Sheet2!$A$19</c:f>
              <c:strCache>
                <c:ptCount val="1"/>
                <c:pt idx="0">
                  <c:v>Pre-survey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pattFill prst="wdUpDiag">
                <a:fgClr>
                  <a:schemeClr val="accent1"/>
                </a:fgClr>
                <a:bgClr>
                  <a:schemeClr val="bg1"/>
                </a:bgClr>
              </a:pattFill>
              <a:ln>
                <a:solidFill>
                  <a:schemeClr val="accen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097-4A62-A50C-99611DE8D32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Sheet2!$B$18:$C$18</c:f>
              <c:strCache>
                <c:ptCount val="2"/>
                <c:pt idx="0">
                  <c:v>AEV</c:v>
                </c:pt>
                <c:pt idx="1">
                  <c:v>ITS</c:v>
                </c:pt>
              </c:strCache>
            </c:strRef>
          </c:cat>
          <c:val>
            <c:numRef>
              <c:f>Sheet2!$B$19:$C$19</c:f>
              <c:numCache>
                <c:formatCode>General</c:formatCode>
                <c:ptCount val="2"/>
                <c:pt idx="0">
                  <c:v>4.9800000000000004</c:v>
                </c:pt>
                <c:pt idx="1">
                  <c:v>4.72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097-4A62-A50C-99611DE8D32D}"/>
            </c:ext>
          </c:extLst>
        </c:ser>
        <c:ser>
          <c:idx val="1"/>
          <c:order val="1"/>
          <c:tx>
            <c:strRef>
              <c:f>Sheet2!$A$20</c:f>
              <c:strCache>
                <c:ptCount val="1"/>
                <c:pt idx="0">
                  <c:v>Post-survey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pattFill prst="wdUpDiag">
                <a:fgClr>
                  <a:schemeClr val="accent2"/>
                </a:fgClr>
                <a:bgClr>
                  <a:schemeClr val="bg1"/>
                </a:bgClr>
              </a:pattFill>
              <a:ln>
                <a:solidFill>
                  <a:schemeClr val="accent2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6097-4A62-A50C-99611DE8D32D}"/>
              </c:ext>
            </c:extLst>
          </c:dPt>
          <c:dLbls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900" b="0" i="0" u="none" strike="noStrike" kern="1200" baseline="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06CA010-4DCA-4FCC-9AA2-A870CA502C6F}" type="VALUE">
                      <a:rPr lang="en-US" smtClean="0"/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kern="1200" baseline="0"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endParaRPr lang="en-US" dirty="0" smtClean="0"/>
                  </a:p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900" b="0" i="0" u="none" strike="noStrike" kern="1200" baseline="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900" b="1" i="0" u="none" strike="noStrike" kern="1200" baseline="0" dirty="0" smtClean="0">
                        <a:solidFill>
                          <a:srgbClr val="FF0000"/>
                        </a:solidFill>
                      </a:rPr>
                      <a:t>*p&lt;.001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900" b="0" i="0" u="none" strike="noStrike" kern="1200" baseline="0"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Sheet2!$B$18:$C$18</c:f>
              <c:strCache>
                <c:ptCount val="2"/>
                <c:pt idx="0">
                  <c:v>AEV</c:v>
                </c:pt>
                <c:pt idx="1">
                  <c:v>ITS</c:v>
                </c:pt>
              </c:strCache>
            </c:strRef>
          </c:cat>
          <c:val>
            <c:numRef>
              <c:f>Sheet2!$B$20:$C$20</c:f>
              <c:numCache>
                <c:formatCode>General</c:formatCode>
                <c:ptCount val="2"/>
                <c:pt idx="0">
                  <c:v>5.03</c:v>
                </c:pt>
                <c:pt idx="1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6097-4A62-A50C-99611DE8D32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18289760"/>
        <c:axId val="-118293568"/>
      </c:barChart>
      <c:catAx>
        <c:axId val="-118289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8293568"/>
        <c:crosses val="autoZero"/>
        <c:auto val="1"/>
        <c:lblAlgn val="ctr"/>
        <c:lblOffset val="100"/>
        <c:noMultiLvlLbl val="0"/>
      </c:catAx>
      <c:valAx>
        <c:axId val="-1182935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8289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rgbClr val="C00000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Thrill Seeking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Sheet2!$A$23</c:f>
              <c:strCache>
                <c:ptCount val="1"/>
                <c:pt idx="0">
                  <c:v>Pre-survey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pattFill prst="wdUpDiag">
                <a:fgClr>
                  <a:schemeClr val="accent1"/>
                </a:fgClr>
                <a:bgClr>
                  <a:schemeClr val="bg1"/>
                </a:bgClr>
              </a:pattFill>
              <a:ln>
                <a:solidFill>
                  <a:schemeClr val="accen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D0D-4EAD-AE9D-548826EA27E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Sheet2!$B$22:$C$22</c:f>
              <c:strCache>
                <c:ptCount val="2"/>
                <c:pt idx="0">
                  <c:v>AEV</c:v>
                </c:pt>
                <c:pt idx="1">
                  <c:v>ITS</c:v>
                </c:pt>
              </c:strCache>
            </c:strRef>
          </c:cat>
          <c:val>
            <c:numRef>
              <c:f>Sheet2!$B$23:$C$23</c:f>
              <c:numCache>
                <c:formatCode>General</c:formatCode>
                <c:ptCount val="2"/>
                <c:pt idx="0">
                  <c:v>4.3899999999999997</c:v>
                </c:pt>
                <c:pt idx="1">
                  <c:v>4.46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D0D-4EAD-AE9D-548826EA27EA}"/>
            </c:ext>
          </c:extLst>
        </c:ser>
        <c:ser>
          <c:idx val="1"/>
          <c:order val="1"/>
          <c:tx>
            <c:strRef>
              <c:f>Sheet2!$A$24</c:f>
              <c:strCache>
                <c:ptCount val="1"/>
                <c:pt idx="0">
                  <c:v>Post-survey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pattFill prst="wdUpDiag">
                <a:fgClr>
                  <a:schemeClr val="accent2"/>
                </a:fgClr>
                <a:bgClr>
                  <a:schemeClr val="bg1"/>
                </a:bgClr>
              </a:pattFill>
              <a:ln>
                <a:solidFill>
                  <a:schemeClr val="accent2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5D0D-4EAD-AE9D-548826EA27EA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00DB33DF-2D40-4A96-97AB-FB1A08A335C3}" type="VALUE">
                      <a:rPr lang="en-US" smtClean="0"/>
                      <a:pPr/>
                      <a:t>[VALUE]</a:t>
                    </a:fld>
                    <a:endParaRPr lang="en-US" dirty="0" smtClean="0"/>
                  </a:p>
                  <a:p>
                    <a:r>
                      <a:rPr lang="en-US" sz="900" b="1" i="0" u="none" strike="noStrike" kern="1200" baseline="0" dirty="0" smtClean="0">
                        <a:solidFill>
                          <a:srgbClr val="FF0000"/>
                        </a:solidFill>
                      </a:rPr>
                      <a:t>*p&lt;.001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900" b="0" i="0" u="none" strike="noStrike" kern="1200" baseline="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68BA63D-1731-4E4E-8461-551F216F4B75}" type="VALUE">
                      <a:rPr lang="en-US" smtClean="0"/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900" b="0" i="0" u="none" strike="noStrike" kern="1200" baseline="0"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[VALUE]</a:t>
                    </a:fld>
                    <a:endParaRPr lang="en-US" dirty="0" smtClean="0"/>
                  </a:p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900" b="0" i="0" u="none" strike="noStrike" kern="1200" baseline="0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900" b="1" i="0" u="none" strike="noStrike" kern="1200" baseline="0" dirty="0" smtClean="0">
                        <a:solidFill>
                          <a:srgbClr val="FF0000"/>
                        </a:solidFill>
                      </a:rPr>
                      <a:t>*p&lt;.001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900" b="0" i="0" u="none" strike="noStrike" kern="1200" baseline="0">
                      <a:solidFill>
                        <a:prstClr val="black">
                          <a:lumMod val="75000"/>
                          <a:lumOff val="25000"/>
                        </a:prst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Sheet2!$B$22:$C$22</c:f>
              <c:strCache>
                <c:ptCount val="2"/>
                <c:pt idx="0">
                  <c:v>AEV</c:v>
                </c:pt>
                <c:pt idx="1">
                  <c:v>ITS</c:v>
                </c:pt>
              </c:strCache>
            </c:strRef>
          </c:cat>
          <c:val>
            <c:numRef>
              <c:f>Sheet2!$B$24:$C$24</c:f>
              <c:numCache>
                <c:formatCode>General</c:formatCode>
                <c:ptCount val="2"/>
                <c:pt idx="0">
                  <c:v>4.66</c:v>
                </c:pt>
                <c:pt idx="1">
                  <c:v>4.71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5D0D-4EAD-AE9D-548826EA27E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18287040"/>
        <c:axId val="-118284864"/>
      </c:barChart>
      <c:catAx>
        <c:axId val="-118287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8284864"/>
        <c:crosses val="autoZero"/>
        <c:auto val="1"/>
        <c:lblAlgn val="ctr"/>
        <c:lblOffset val="100"/>
        <c:noMultiLvlLbl val="0"/>
      </c:catAx>
      <c:valAx>
        <c:axId val="-1182848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8287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rgbClr val="C00000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Stress Tolerance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Sheet2!$A$15</c:f>
              <c:strCache>
                <c:ptCount val="1"/>
                <c:pt idx="0">
                  <c:v>Pre-survey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pattFill prst="wdUpDiag">
                <a:fgClr>
                  <a:schemeClr val="accent1"/>
                </a:fgClr>
                <a:bgClr>
                  <a:schemeClr val="bg1"/>
                </a:bgClr>
              </a:pattFill>
              <a:ln>
                <a:solidFill>
                  <a:schemeClr val="accen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A27-4E22-A332-06FD3A8A7A9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Sheet2!$B$14:$C$14</c:f>
              <c:strCache>
                <c:ptCount val="2"/>
                <c:pt idx="0">
                  <c:v>AEV</c:v>
                </c:pt>
                <c:pt idx="1">
                  <c:v>ITS</c:v>
                </c:pt>
              </c:strCache>
            </c:strRef>
          </c:cat>
          <c:val>
            <c:numRef>
              <c:f>Sheet2!$B$15:$C$15</c:f>
              <c:numCache>
                <c:formatCode>General</c:formatCode>
                <c:ptCount val="2"/>
                <c:pt idx="0">
                  <c:v>4.51</c:v>
                </c:pt>
                <c:pt idx="1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A27-4E22-A332-06FD3A8A7A96}"/>
            </c:ext>
          </c:extLst>
        </c:ser>
        <c:ser>
          <c:idx val="1"/>
          <c:order val="1"/>
          <c:tx>
            <c:strRef>
              <c:f>Sheet2!$A$16</c:f>
              <c:strCache>
                <c:ptCount val="1"/>
                <c:pt idx="0">
                  <c:v>Post-survey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pattFill prst="wdUpDiag">
                <a:fgClr>
                  <a:schemeClr val="accent2"/>
                </a:fgClr>
                <a:bgClr>
                  <a:schemeClr val="bg1"/>
                </a:bgClr>
              </a:pattFill>
              <a:ln>
                <a:solidFill>
                  <a:schemeClr val="accent2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7A27-4E22-A332-06FD3A8A7A96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21B49D13-A09D-4232-B6B1-18FC3D0BC32F}" type="VALUE">
                      <a:rPr lang="en-US" smtClean="0"/>
                      <a:pPr/>
                      <a:t>[VALUE]</a:t>
                    </a:fld>
                    <a:r>
                      <a:rPr lang="en-US" dirty="0" smtClean="0"/>
                      <a:t> </a:t>
                    </a:r>
                  </a:p>
                  <a:p>
                    <a:r>
                      <a:rPr lang="en-US" b="1" dirty="0" smtClean="0">
                        <a:solidFill>
                          <a:srgbClr val="FF0000"/>
                        </a:solidFill>
                      </a:rPr>
                      <a:t>* p&lt;.05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Sheet2!$B$14:$C$14</c:f>
              <c:strCache>
                <c:ptCount val="2"/>
                <c:pt idx="0">
                  <c:v>AEV</c:v>
                </c:pt>
                <c:pt idx="1">
                  <c:v>ITS</c:v>
                </c:pt>
              </c:strCache>
            </c:strRef>
          </c:cat>
          <c:val>
            <c:numRef>
              <c:f>Sheet2!$B$16:$C$16</c:f>
              <c:numCache>
                <c:formatCode>General</c:formatCode>
                <c:ptCount val="2"/>
                <c:pt idx="0">
                  <c:v>4.3499999999999996</c:v>
                </c:pt>
                <c:pt idx="1">
                  <c:v>4.47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7A27-4E22-A332-06FD3A8A7A9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18285408"/>
        <c:axId val="-118289216"/>
      </c:barChart>
      <c:catAx>
        <c:axId val="-118285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8289216"/>
        <c:crosses val="autoZero"/>
        <c:auto val="1"/>
        <c:lblAlgn val="ctr"/>
        <c:lblOffset val="100"/>
        <c:noMultiLvlLbl val="0"/>
      </c:catAx>
      <c:valAx>
        <c:axId val="-1182892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8285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rgbClr val="C00000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Deprivation Sensitivity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Sheet2!$A$11</c:f>
              <c:strCache>
                <c:ptCount val="1"/>
                <c:pt idx="0">
                  <c:v>Pre-survey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pattFill prst="wdUpDiag">
                <a:fgClr>
                  <a:schemeClr val="accent1"/>
                </a:fgClr>
                <a:bgClr>
                  <a:schemeClr val="bg1"/>
                </a:bgClr>
              </a:pattFill>
              <a:ln>
                <a:solidFill>
                  <a:schemeClr val="accen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832-43A8-BA32-ECD164E8722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Sheet2!$B$10:$C$10</c:f>
              <c:strCache>
                <c:ptCount val="2"/>
                <c:pt idx="0">
                  <c:v>AEV</c:v>
                </c:pt>
                <c:pt idx="1">
                  <c:v>ITS</c:v>
                </c:pt>
              </c:strCache>
            </c:strRef>
          </c:cat>
          <c:val>
            <c:numRef>
              <c:f>Sheet2!$B$11:$C$11</c:f>
              <c:numCache>
                <c:formatCode>General</c:formatCode>
                <c:ptCount val="2"/>
                <c:pt idx="0">
                  <c:v>5.16</c:v>
                </c:pt>
                <c:pt idx="1">
                  <c:v>5.0999999999999996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832-43A8-BA32-ECD164E87222}"/>
            </c:ext>
          </c:extLst>
        </c:ser>
        <c:ser>
          <c:idx val="1"/>
          <c:order val="1"/>
          <c:tx>
            <c:strRef>
              <c:f>Sheet2!$A$12</c:f>
              <c:strCache>
                <c:ptCount val="1"/>
                <c:pt idx="0">
                  <c:v>Post-survey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pattFill prst="wdUpDiag">
                <a:fgClr>
                  <a:schemeClr val="accent2"/>
                </a:fgClr>
                <a:bgClr>
                  <a:schemeClr val="bg1"/>
                </a:bgClr>
              </a:pattFill>
              <a:ln>
                <a:solidFill>
                  <a:schemeClr val="accent2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C832-43A8-BA32-ECD164E8722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Sheet2!$B$10:$C$10</c:f>
              <c:strCache>
                <c:ptCount val="2"/>
                <c:pt idx="0">
                  <c:v>AEV</c:v>
                </c:pt>
                <c:pt idx="1">
                  <c:v>ITS</c:v>
                </c:pt>
              </c:strCache>
            </c:strRef>
          </c:cat>
          <c:val>
            <c:numRef>
              <c:f>Sheet2!$B$12:$C$12</c:f>
              <c:numCache>
                <c:formatCode>General</c:formatCode>
                <c:ptCount val="2"/>
                <c:pt idx="0">
                  <c:v>5.08</c:v>
                </c:pt>
                <c:pt idx="1">
                  <c:v>5.05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C832-43A8-BA32-ECD164E8722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18292480"/>
        <c:axId val="-118282144"/>
      </c:barChart>
      <c:catAx>
        <c:axId val="-118292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8282144"/>
        <c:crosses val="autoZero"/>
        <c:auto val="1"/>
        <c:lblAlgn val="ctr"/>
        <c:lblOffset val="100"/>
        <c:noMultiLvlLbl val="0"/>
      </c:catAx>
      <c:valAx>
        <c:axId val="-1182821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18292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rgbClr val="C00000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/>
                <a:ea typeface="+mn-ea"/>
                <a:cs typeface="+mn-cs"/>
              </a:defRPr>
            </a:pPr>
            <a:r>
              <a:rPr lang="en-US" dirty="0"/>
              <a:t>Technical Learning-Graphics and Lab Exam</a:t>
            </a:r>
            <a:r>
              <a:rPr lang="en-US" baseline="0" dirty="0"/>
              <a:t> Scores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Sheet1!$F$12</c:f>
              <c:strCache>
                <c:ptCount val="1"/>
                <c:pt idx="0">
                  <c:v>AEV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Sheet1!$E$13:$E$17</c:f>
              <c:strCache>
                <c:ptCount val="5"/>
                <c:pt idx="0">
                  <c:v>Exam 1</c:v>
                </c:pt>
                <c:pt idx="1">
                  <c:v>Exam 2</c:v>
                </c:pt>
                <c:pt idx="2">
                  <c:v>Exam 3</c:v>
                </c:pt>
                <c:pt idx="3">
                  <c:v>Exam 4</c:v>
                </c:pt>
                <c:pt idx="4">
                  <c:v>Lab Proficiency Quiz</c:v>
                </c:pt>
              </c:strCache>
            </c:strRef>
          </c:cat>
          <c:val>
            <c:numRef>
              <c:f>Sheet1!$F$13:$F$17</c:f>
              <c:numCache>
                <c:formatCode>General</c:formatCode>
                <c:ptCount val="5"/>
                <c:pt idx="0">
                  <c:v>21.7</c:v>
                </c:pt>
                <c:pt idx="1">
                  <c:v>20.04</c:v>
                </c:pt>
                <c:pt idx="2">
                  <c:v>18.87</c:v>
                </c:pt>
                <c:pt idx="3">
                  <c:v>22.44</c:v>
                </c:pt>
                <c:pt idx="4">
                  <c:v>13.05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771-4FD7-BE77-AC72ADA61ED7}"/>
            </c:ext>
          </c:extLst>
        </c:ser>
        <c:ser>
          <c:idx val="1"/>
          <c:order val="1"/>
          <c:tx>
            <c:strRef>
              <c:f>Sheet1!$G$12</c:f>
              <c:strCache>
                <c:ptCount val="1"/>
                <c:pt idx="0">
                  <c:v>ITS</c:v>
                </c:pt>
              </c:strCache>
            </c:strRef>
          </c:tx>
          <c:spPr>
            <a:pattFill prst="wdUpDiag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Sheet1!$E$13:$E$17</c:f>
              <c:strCache>
                <c:ptCount val="5"/>
                <c:pt idx="0">
                  <c:v>Exam 1</c:v>
                </c:pt>
                <c:pt idx="1">
                  <c:v>Exam 2</c:v>
                </c:pt>
                <c:pt idx="2">
                  <c:v>Exam 3</c:v>
                </c:pt>
                <c:pt idx="3">
                  <c:v>Exam 4</c:v>
                </c:pt>
                <c:pt idx="4">
                  <c:v>Lab Proficiency Quiz</c:v>
                </c:pt>
              </c:strCache>
            </c:strRef>
          </c:cat>
          <c:val>
            <c:numRef>
              <c:f>Sheet1!$G$13:$G$17</c:f>
              <c:numCache>
                <c:formatCode>General</c:formatCode>
                <c:ptCount val="5"/>
                <c:pt idx="0">
                  <c:v>22.18</c:v>
                </c:pt>
                <c:pt idx="1">
                  <c:v>21.38</c:v>
                </c:pt>
                <c:pt idx="2">
                  <c:v>17.809999999999999</c:v>
                </c:pt>
                <c:pt idx="3">
                  <c:v>22.94</c:v>
                </c:pt>
                <c:pt idx="4">
                  <c:v>13.41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771-4FD7-BE77-AC72ADA61E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-118287584"/>
        <c:axId val="-118278336"/>
      </c:barChart>
      <c:catAx>
        <c:axId val="-1182875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/>
                <a:ea typeface="+mn-ea"/>
                <a:cs typeface="+mn-cs"/>
              </a:defRPr>
            </a:pPr>
            <a:endParaRPr lang="en-US"/>
          </a:p>
        </c:txPr>
        <c:crossAx val="-118278336"/>
        <c:crosses val="autoZero"/>
        <c:auto val="1"/>
        <c:lblAlgn val="ctr"/>
        <c:lblOffset val="100"/>
        <c:noMultiLvlLbl val="0"/>
      </c:catAx>
      <c:valAx>
        <c:axId val="-118278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/>
                <a:ea typeface="+mn-ea"/>
                <a:cs typeface="+mn-cs"/>
              </a:defRPr>
            </a:pPr>
            <a:endParaRPr lang="en-US"/>
          </a:p>
        </c:txPr>
        <c:crossAx val="-118287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rgbClr val="C00000"/>
      </a:solidFill>
    </a:ln>
    <a:effectLst/>
  </c:spPr>
  <c:txPr>
    <a:bodyPr/>
    <a:lstStyle/>
    <a:p>
      <a:pPr>
        <a:defRPr sz="1200">
          <a:latin typeface="Times New Roman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E317A6-DC53-4833-A3FB-942556B6EB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93CDF0D-847B-44A5-89A2-21866D444B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47C71BD-507D-405D-A893-3D39476E6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BBAD8-CD86-4911-8F86-3C888798AF15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27389D3-5AE9-45CA-A0A7-620B89CCA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7A601BB-5427-4F53-97A1-C92BE0A13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8C8E4-A13F-4BE9-A550-E58A1BAF9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27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CE5D24-97A4-4C21-90CB-266C1A2B1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729086A-0F9E-4EA3-A489-22C1C2AD87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7D1B904-2E18-4B7C-B4D0-832DF9692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BBAD8-CD86-4911-8F86-3C888798AF15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16B8F14-79D2-4DCB-BE98-898660B99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C3E9B40-476E-4001-8C30-34F527693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8C8E4-A13F-4BE9-A550-E58A1BAF9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551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EE06C60-1D81-4C1F-B44A-6F2C5713B5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A387651-93F4-4E15-A8C7-3C2B65E5EF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7D85734-9134-4D3A-B6B9-2151B5455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BBAD8-CD86-4911-8F86-3C888798AF15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BA4514E-1AE6-40F3-BB70-2F1D05E77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5FC9C97-A79A-4990-B4C7-88E49023E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8C8E4-A13F-4BE9-A550-E58A1BAF9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48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EE318D-2571-48EC-B1EB-E17B0FB1F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64B237C-725E-4710-B9DB-68008D84F7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299BB01-651F-4854-B41D-BCEF77B0D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BBAD8-CD86-4911-8F86-3C888798AF15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7FE9718-2A48-496E-B508-C84B10F8F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13DCB41-4A01-47F8-A5E1-E4C1B5AE6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8C8E4-A13F-4BE9-A550-E58A1BAF9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233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173432-FA5E-45B3-BF6A-67DC0B18C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B633B08-EF82-45FE-A34B-B972418A3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8EDA841-CFDE-439B-9AE7-43E069D88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BBAD8-CD86-4911-8F86-3C888798AF15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D20251B-2592-477F-A87A-4FA363115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EBE6815-C9CE-4DC6-A9C4-9A3E1A9E1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8C8E4-A13F-4BE9-A550-E58A1BAF9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688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D0B80B-D39A-432E-A3FA-D503BC6B5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B176977-D5FF-4A5C-84F1-A4E20FE664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CB28CC4-9EA4-48AE-811E-42804D5E00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4928CD9-381B-4403-9694-E9C27ECDB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BBAD8-CD86-4911-8F86-3C888798AF15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1FB6F65-DFE0-4A33-93A7-8B882B435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0351E7B-F29F-4DEB-9A7E-F5C2DCD4B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8C8E4-A13F-4BE9-A550-E58A1BAF9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235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312618-F7F2-4F34-9ECC-F16D23D26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B0D6851-D3E0-4206-9B85-23BF7CA54F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EF2F12B-4557-4371-99BB-47F93EA5CA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C31642A-72C8-420A-92FD-E800CED7BE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658190D-C0FD-4284-A48D-124376A54D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A5C70170-9403-4248-9D61-E94E14350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BBAD8-CD86-4911-8F86-3C888798AF15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7BFA142E-6B9A-45E3-AF97-22C8E6BAB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89A0899C-CEB5-46C9-A44A-816D2FC37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8C8E4-A13F-4BE9-A550-E58A1BAF9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46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A4A226-306B-4555-B90A-5436F7EAC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33F4F4E-DEF9-4E7D-B20B-EB240F79D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BBAD8-CD86-4911-8F86-3C888798AF15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5D63ADE-1567-4FB6-AFE1-C69F31995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55F9493-80B9-45CE-967F-4CAB55D38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8C8E4-A13F-4BE9-A550-E58A1BAF9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89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812BEDB-4DA9-4AD8-9F5A-0CE89F818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BBAD8-CD86-4911-8F86-3C888798AF15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FCA6D76-6D2D-4EAC-932F-4586B2C59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6722C70-FFB6-4B62-A1EA-C5BDBB252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8C8E4-A13F-4BE9-A550-E58A1BAF96F7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5768B9D3-9299-424E-874C-233382E54B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9362" y="6036627"/>
            <a:ext cx="1329630" cy="73152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DC216CA7-E49E-478C-AEBE-4238C3EAD2F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784" y="6036627"/>
            <a:ext cx="1271403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72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061E94-798D-4797-90B7-FD1420073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28D8A41-2A22-4B16-A8C8-41956B73BC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6D16597-E5FF-4292-813D-F1277E5B4C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281B828-4B6C-4283-9064-0992D1321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BBAD8-CD86-4911-8F86-3C888798AF15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3E9363F-F162-47D3-8B37-D16C76E59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CFF3772-52C2-4E46-8A67-0443A196C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8C8E4-A13F-4BE9-A550-E58A1BAF9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645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7B6CC9-6A0D-4169-AE50-8F46F9859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38A91B0-B3F3-4B1D-B47F-1797D122E1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56ED024-9EBE-4429-B9C6-77B184B50C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DB092FE-1B54-44AF-8E20-782A0302C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BBAD8-CD86-4911-8F86-3C888798AF15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5079C4B-119D-4C01-81C8-508E8BC8F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E855843-D56A-4B84-98E6-C0D5AE558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8C8E4-A13F-4BE9-A550-E58A1BAF9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044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5E4DF29F-91C9-4874-B825-352BD0CB2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19AF39B-9232-4767-8C0B-DDC01289A6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CEE6225-BADA-4743-9680-BABB0688EB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BBAD8-CD86-4911-8F86-3C888798AF15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8168A4A-8CC0-4F7C-8A8C-8AFC79807C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613C46D-7273-4367-83DB-D981DDAE72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8C8E4-A13F-4BE9-A550-E58A1BAF9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23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1B53B361-ED71-4F17-BE07-805E9CB4D1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5018373"/>
              </p:ext>
            </p:extLst>
          </p:nvPr>
        </p:nvGraphicFramePr>
        <p:xfrm>
          <a:off x="810436" y="1214462"/>
          <a:ext cx="10571127" cy="373131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92718">
                  <a:extLst>
                    <a:ext uri="{9D8B030D-6E8A-4147-A177-3AD203B41FA5}">
                      <a16:colId xmlns:a16="http://schemas.microsoft.com/office/drawing/2014/main" xmlns="" val="2815652542"/>
                    </a:ext>
                  </a:extLst>
                </a:gridCol>
                <a:gridCol w="1268089">
                  <a:extLst>
                    <a:ext uri="{9D8B030D-6E8A-4147-A177-3AD203B41FA5}">
                      <a16:colId xmlns:a16="http://schemas.microsoft.com/office/drawing/2014/main" xmlns="" val="3082086237"/>
                    </a:ext>
                  </a:extLst>
                </a:gridCol>
                <a:gridCol w="643590">
                  <a:extLst>
                    <a:ext uri="{9D8B030D-6E8A-4147-A177-3AD203B41FA5}">
                      <a16:colId xmlns:a16="http://schemas.microsoft.com/office/drawing/2014/main" xmlns="" val="1359104506"/>
                    </a:ext>
                  </a:extLst>
                </a:gridCol>
                <a:gridCol w="1254454">
                  <a:extLst>
                    <a:ext uri="{9D8B030D-6E8A-4147-A177-3AD203B41FA5}">
                      <a16:colId xmlns:a16="http://schemas.microsoft.com/office/drawing/2014/main" xmlns="" val="2733804062"/>
                    </a:ext>
                  </a:extLst>
                </a:gridCol>
                <a:gridCol w="1221729">
                  <a:extLst>
                    <a:ext uri="{9D8B030D-6E8A-4147-A177-3AD203B41FA5}">
                      <a16:colId xmlns:a16="http://schemas.microsoft.com/office/drawing/2014/main" xmlns="" val="2842522400"/>
                    </a:ext>
                  </a:extLst>
                </a:gridCol>
                <a:gridCol w="1385354">
                  <a:extLst>
                    <a:ext uri="{9D8B030D-6E8A-4147-A177-3AD203B41FA5}">
                      <a16:colId xmlns:a16="http://schemas.microsoft.com/office/drawing/2014/main" xmlns="" val="3317176903"/>
                    </a:ext>
                  </a:extLst>
                </a:gridCol>
                <a:gridCol w="1235365">
                  <a:extLst>
                    <a:ext uri="{9D8B030D-6E8A-4147-A177-3AD203B41FA5}">
                      <a16:colId xmlns:a16="http://schemas.microsoft.com/office/drawing/2014/main" xmlns="" val="803473507"/>
                    </a:ext>
                  </a:extLst>
                </a:gridCol>
                <a:gridCol w="851133">
                  <a:extLst>
                    <a:ext uri="{9D8B030D-6E8A-4147-A177-3AD203B41FA5}">
                      <a16:colId xmlns:a16="http://schemas.microsoft.com/office/drawing/2014/main" xmlns="" val="1444417868"/>
                    </a:ext>
                  </a:extLst>
                </a:gridCol>
                <a:gridCol w="155158"/>
                <a:gridCol w="465944">
                  <a:extLst>
                    <a:ext uri="{9D8B030D-6E8A-4147-A177-3AD203B41FA5}">
                      <a16:colId xmlns:a16="http://schemas.microsoft.com/office/drawing/2014/main" xmlns="" val="999524084"/>
                    </a:ext>
                  </a:extLst>
                </a:gridCol>
                <a:gridCol w="232187"/>
                <a:gridCol w="665406">
                  <a:extLst>
                    <a:ext uri="{9D8B030D-6E8A-4147-A177-3AD203B41FA5}">
                      <a16:colId xmlns:a16="http://schemas.microsoft.com/office/drawing/2014/main" xmlns="" val="1830775365"/>
                    </a:ext>
                  </a:extLst>
                </a:gridCol>
              </a:tblGrid>
              <a:tr h="5847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EML Construct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Assessment Instrument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Pre/Post Test?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ITS Collection Date(s)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AEV Collection Date(s)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Method of Data Collection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Requires Intervention Beyond Normal Curriculum?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Expected Additional Student Time to Complete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In-Class?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Mandatory completion, voluntary inclusion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13753448"/>
                  </a:ext>
                </a:extLst>
              </a:tr>
              <a:tr h="3275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Curiosity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5 Dimensions of Curiosity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Pre &amp; Post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Week 2, Week 15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Week 2, Week 15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Qualtrics Survey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No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15 min.</a:t>
                      </a:r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No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Completion grade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extLst>
                  <a:ext uri="{0D108BD9-81ED-4DB2-BD59-A6C34878D82A}">
                    <a16:rowId xmlns:a16="http://schemas.microsoft.com/office/drawing/2014/main" xmlns="" val="2089864549"/>
                  </a:ext>
                </a:extLst>
              </a:tr>
              <a:tr h="4913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Technical Learning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Exams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Multiple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4 graphics &amp; 1 lab proficiency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4 graphics &amp; 1 lab proficiency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Pencil and paper/document upload/other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No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None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Yes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Mandatory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extLst>
                  <a:ext uri="{0D108BD9-81ED-4DB2-BD59-A6C34878D82A}">
                    <a16:rowId xmlns:a16="http://schemas.microsoft.com/office/drawing/2014/main" xmlns="" val="3109146782"/>
                  </a:ext>
                </a:extLst>
              </a:tr>
              <a:tr h="3275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Connection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Project report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Multiple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R1, R2, R3, Final Report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N/A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Regular assignment submission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No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None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No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Mandatory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extLst>
                  <a:ext uri="{0D108BD9-81ED-4DB2-BD59-A6C34878D82A}">
                    <a16:rowId xmlns:a16="http://schemas.microsoft.com/office/drawing/2014/main" xmlns="" val="3245590046"/>
                  </a:ext>
                </a:extLst>
              </a:tr>
              <a:tr h="3275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Value Creation 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Project report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Multiple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</a:rPr>
                        <a:t>R1, R2, R3, Final Report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N/A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Regular assignment submission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No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None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No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Mandatory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extLst>
                  <a:ext uri="{0D108BD9-81ED-4DB2-BD59-A6C34878D82A}">
                    <a16:rowId xmlns:a16="http://schemas.microsoft.com/office/drawing/2014/main" xmlns="" val="1458691423"/>
                  </a:ext>
                </a:extLst>
              </a:tr>
              <a:tr h="327589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Qualitative Evaluation</a:t>
                      </a:r>
                    </a:p>
                  </a:txBody>
                  <a:tcPr marL="8190" marR="8190" marT="8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1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190" marR="8190" marT="8190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08106943"/>
                  </a:ext>
                </a:extLst>
              </a:tr>
              <a:tr h="3275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(1 section per instructor)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Class observation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No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Week 1-15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N/A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Notes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No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None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Yes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No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extLst>
                  <a:ext uri="{0D108BD9-81ED-4DB2-BD59-A6C34878D82A}">
                    <a16:rowId xmlns:a16="http://schemas.microsoft.com/office/drawing/2014/main" xmlns="" val="2804207844"/>
                  </a:ext>
                </a:extLst>
              </a:tr>
              <a:tr h="1637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(1 per section)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Focus group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No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Week 15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N/A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Audio Recording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Yes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60 min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No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No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extLst>
                  <a:ext uri="{0D108BD9-81ED-4DB2-BD59-A6C34878D82A}">
                    <a16:rowId xmlns:a16="http://schemas.microsoft.com/office/drawing/2014/main" xmlns="" val="1731494602"/>
                  </a:ext>
                </a:extLst>
              </a:tr>
              <a:tr h="16379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(1 per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instructor)</a:t>
                      </a:r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Instructor Interview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No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Week 15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N/A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Audio Recording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Yes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None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No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No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190" marR="8190" marT="8190" marB="0" anchor="b"/>
                </a:tc>
                <a:extLst>
                  <a:ext uri="{0D108BD9-81ED-4DB2-BD59-A6C34878D82A}">
                    <a16:rowId xmlns:a16="http://schemas.microsoft.com/office/drawing/2014/main" xmlns="" val="348982380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FE2F07D-CFE3-46B5-867D-4B5CA2A71543}"/>
              </a:ext>
            </a:extLst>
          </p:cNvPr>
          <p:cNvSpPr txBox="1"/>
          <p:nvPr/>
        </p:nvSpPr>
        <p:spPr>
          <a:xfrm>
            <a:off x="4993229" y="713064"/>
            <a:ext cx="2663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OSU EML Assessment Plan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415858D-B02D-40EC-BE47-491CEDC236E7}"/>
              </a:ext>
            </a:extLst>
          </p:cNvPr>
          <p:cNvSpPr txBox="1"/>
          <p:nvPr/>
        </p:nvSpPr>
        <p:spPr>
          <a:xfrm>
            <a:off x="5116749" y="5077838"/>
            <a:ext cx="51305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ITS=Integrated Transportation System (EML Sections)</a:t>
            </a:r>
          </a:p>
          <a:p>
            <a:r>
              <a:rPr lang="en-US" dirty="0"/>
              <a:t>AEV=Advanced Energy Vehicle (Traditional Sections)</a:t>
            </a:r>
          </a:p>
        </p:txBody>
      </p:sp>
    </p:spTree>
    <p:extLst>
      <p:ext uri="{BB962C8B-B14F-4D97-AF65-F5344CB8AC3E}">
        <p14:creationId xmlns:p14="http://schemas.microsoft.com/office/powerpoint/2010/main" val="3477293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1AEE937-0792-4B11-B392-036B1FC1F1D9}"/>
              </a:ext>
            </a:extLst>
          </p:cNvPr>
          <p:cNvSpPr/>
          <p:nvPr/>
        </p:nvSpPr>
        <p:spPr>
          <a:xfrm>
            <a:off x="9090192" y="5447794"/>
            <a:ext cx="22829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Paired Sample, N=585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088ABD9C-7602-4D5E-BC6D-4CF72AB334FC}"/>
              </a:ext>
            </a:extLst>
          </p:cNvPr>
          <p:cNvSpPr txBox="1"/>
          <p:nvPr/>
        </p:nvSpPr>
        <p:spPr>
          <a:xfrm>
            <a:off x="945204" y="2391251"/>
            <a:ext cx="6866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There is no significant pre/post or cross-section difference between the AEV and ITS students in joyous exploration or deprivation sensitivity.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3996B7D-8C24-4216-B693-F7995DF3FB0C}"/>
              </a:ext>
            </a:extLst>
          </p:cNvPr>
          <p:cNvSpPr/>
          <p:nvPr/>
        </p:nvSpPr>
        <p:spPr>
          <a:xfrm>
            <a:off x="8401768" y="2391251"/>
            <a:ext cx="34813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For the AEV group, stress tolerance decreased significantly (</a:t>
            </a:r>
            <a:r>
              <a:rPr lang="en-US" sz="1200" dirty="0">
                <a:solidFill>
                  <a:srgbClr val="FF0000"/>
                </a:solidFill>
              </a:rPr>
              <a:t>p&lt;.05</a:t>
            </a:r>
            <a:r>
              <a:rPr lang="en-US" sz="1200" dirty="0"/>
              <a:t>). No significant difference in stress tolerance between the pre- and post-survey for ITS students.</a:t>
            </a: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xmlns="" id="{48ADD839-0287-4E40-8E95-1D79E00A99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2771948"/>
              </p:ext>
            </p:extLst>
          </p:nvPr>
        </p:nvGraphicFramePr>
        <p:xfrm>
          <a:off x="694025" y="296007"/>
          <a:ext cx="3481388" cy="1976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xmlns="" id="{720E975B-8361-45AF-819E-C35855DC86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0086442"/>
              </p:ext>
            </p:extLst>
          </p:nvPr>
        </p:nvGraphicFramePr>
        <p:xfrm>
          <a:off x="692285" y="3220689"/>
          <a:ext cx="3481388" cy="1976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xmlns="" id="{7A35303B-ACEC-412F-A639-CEF626E496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9460486"/>
              </p:ext>
            </p:extLst>
          </p:nvPr>
        </p:nvGraphicFramePr>
        <p:xfrm>
          <a:off x="4535201" y="3220689"/>
          <a:ext cx="3481388" cy="1976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xmlns="" id="{4A831B23-1BE4-4A74-837F-F99AAF4410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4360999"/>
              </p:ext>
            </p:extLst>
          </p:nvPr>
        </p:nvGraphicFramePr>
        <p:xfrm>
          <a:off x="8369148" y="291863"/>
          <a:ext cx="3481388" cy="1976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xmlns="" id="{455C3DA0-4D44-4B6A-AD81-EF0D4B08D5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1256576"/>
              </p:ext>
            </p:extLst>
          </p:nvPr>
        </p:nvGraphicFramePr>
        <p:xfrm>
          <a:off x="4535201" y="291863"/>
          <a:ext cx="3481388" cy="1976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62753DD2-B7A5-4E6D-8948-1D5E9D12E4E4}"/>
              </a:ext>
            </a:extLst>
          </p:cNvPr>
          <p:cNvSpPr txBox="1"/>
          <p:nvPr/>
        </p:nvSpPr>
        <p:spPr>
          <a:xfrm>
            <a:off x="8401768" y="3354913"/>
            <a:ext cx="365984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</a:pPr>
            <a:r>
              <a:rPr lang="en-US" sz="1000" b="1" dirty="0"/>
              <a:t>Joyous exploration</a:t>
            </a:r>
            <a:r>
              <a:rPr lang="en-US" sz="1000" dirty="0"/>
              <a:t>: “a preference for new information and experiences, and the valuing of self-expansion over security.”</a:t>
            </a:r>
          </a:p>
          <a:p>
            <a:pPr lvl="0">
              <a:spcAft>
                <a:spcPts val="600"/>
              </a:spcAft>
            </a:pPr>
            <a:r>
              <a:rPr lang="en-US" sz="1000" b="1" dirty="0"/>
              <a:t>Deprivation Sensitivity</a:t>
            </a:r>
            <a:r>
              <a:rPr lang="en-US" sz="1000" dirty="0"/>
              <a:t>: “seeking information to escape the tension of not knowing something.”</a:t>
            </a:r>
          </a:p>
          <a:p>
            <a:pPr lvl="0">
              <a:spcAft>
                <a:spcPts val="600"/>
              </a:spcAft>
            </a:pPr>
            <a:r>
              <a:rPr lang="en-US" sz="1000" b="1" dirty="0"/>
              <a:t>Stress tolerance</a:t>
            </a:r>
            <a:r>
              <a:rPr lang="en-US" sz="1000" dirty="0"/>
              <a:t>: “the perceived ability to cope with the anxiety inherent in confronting the new.”</a:t>
            </a:r>
          </a:p>
          <a:p>
            <a:pPr lvl="0">
              <a:spcAft>
                <a:spcPts val="600"/>
              </a:spcAft>
            </a:pPr>
            <a:r>
              <a:rPr lang="en-US" sz="1000" b="1" dirty="0"/>
              <a:t>Social curiosity</a:t>
            </a:r>
            <a:r>
              <a:rPr lang="en-US" sz="1000" dirty="0"/>
              <a:t>: “an interest and even fixation on how other people think and behave.”</a:t>
            </a:r>
          </a:p>
          <a:p>
            <a:pPr>
              <a:spcAft>
                <a:spcPts val="600"/>
              </a:spcAft>
            </a:pPr>
            <a:r>
              <a:rPr lang="en-US" sz="1000" b="1" dirty="0"/>
              <a:t>Thrill seeking</a:t>
            </a:r>
            <a:r>
              <a:rPr lang="en-US" sz="1000" dirty="0"/>
              <a:t>: “the belief that a good life is about seeking out pleasure and adventure, especially when significant physical, social, legal, and/or financial risks are required” (</a:t>
            </a:r>
            <a:r>
              <a:rPr lang="en-US" sz="1000" dirty="0" err="1"/>
              <a:t>Kashdan</a:t>
            </a:r>
            <a:r>
              <a:rPr lang="en-US" sz="1000" dirty="0"/>
              <a:t> et al., 2018).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0D64CE38-18F7-41D1-A0A9-4B51BC1D9A75}"/>
              </a:ext>
            </a:extLst>
          </p:cNvPr>
          <p:cNvSpPr txBox="1"/>
          <p:nvPr/>
        </p:nvSpPr>
        <p:spPr>
          <a:xfrm>
            <a:off x="753418" y="5313570"/>
            <a:ext cx="32900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No significant pre/post difference in social curiosity for the AEV group. Significant increase </a:t>
            </a:r>
            <a:r>
              <a:rPr lang="en-US" sz="1200" dirty="0" smtClean="0"/>
              <a:t>(</a:t>
            </a:r>
            <a:r>
              <a:rPr lang="en-US" sz="1200" dirty="0" smtClean="0">
                <a:solidFill>
                  <a:srgbClr val="FF0000"/>
                </a:solidFill>
              </a:rPr>
              <a:t>*p</a:t>
            </a:r>
            <a:r>
              <a:rPr lang="en-US" sz="1200" dirty="0">
                <a:solidFill>
                  <a:srgbClr val="FF0000"/>
                </a:solidFill>
              </a:rPr>
              <a:t>&lt;.001</a:t>
            </a:r>
            <a:r>
              <a:rPr lang="en-US" sz="1200" dirty="0"/>
              <a:t>) of social curiosity in the ITS group.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A8A1C871-521E-41AF-936D-A51DDED3E29E}"/>
              </a:ext>
            </a:extLst>
          </p:cNvPr>
          <p:cNvSpPr txBox="1"/>
          <p:nvPr/>
        </p:nvSpPr>
        <p:spPr>
          <a:xfrm>
            <a:off x="4642683" y="5313570"/>
            <a:ext cx="32900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Significant increase of thrill seeking for both AEV and ITS groups </a:t>
            </a:r>
            <a:r>
              <a:rPr lang="en-US" sz="1200" dirty="0" smtClean="0"/>
              <a:t>(</a:t>
            </a:r>
            <a:r>
              <a:rPr lang="en-US" sz="1200" dirty="0" smtClean="0">
                <a:solidFill>
                  <a:srgbClr val="FF0000"/>
                </a:solidFill>
              </a:rPr>
              <a:t>*p</a:t>
            </a:r>
            <a:r>
              <a:rPr lang="en-US" sz="1200" dirty="0">
                <a:solidFill>
                  <a:srgbClr val="FF0000"/>
                </a:solidFill>
              </a:rPr>
              <a:t>&lt;.001</a:t>
            </a:r>
            <a:r>
              <a:rPr lang="en-US" sz="1200" dirty="0"/>
              <a:t>). No significant cross-section difference.</a:t>
            </a:r>
          </a:p>
        </p:txBody>
      </p:sp>
    </p:spTree>
    <p:extLst>
      <p:ext uri="{BB962C8B-B14F-4D97-AF65-F5344CB8AC3E}">
        <p14:creationId xmlns:p14="http://schemas.microsoft.com/office/powerpoint/2010/main" val="3832366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xmlns="" id="{52CA31DE-2C73-9E42-AC0B-710A9B28D4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88050684"/>
              </p:ext>
            </p:extLst>
          </p:nvPr>
        </p:nvGraphicFramePr>
        <p:xfrm>
          <a:off x="556097" y="380838"/>
          <a:ext cx="5173493" cy="2809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66F305C1-7070-4C3F-90F5-0BDB068F61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5506171"/>
              </p:ext>
            </p:extLst>
          </p:nvPr>
        </p:nvGraphicFramePr>
        <p:xfrm>
          <a:off x="645192" y="4167785"/>
          <a:ext cx="4995301" cy="1422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11298">
                  <a:extLst>
                    <a:ext uri="{9D8B030D-6E8A-4147-A177-3AD203B41FA5}">
                      <a16:colId xmlns:a16="http://schemas.microsoft.com/office/drawing/2014/main" xmlns="" val="891546935"/>
                    </a:ext>
                  </a:extLst>
                </a:gridCol>
                <a:gridCol w="1185281">
                  <a:extLst>
                    <a:ext uri="{9D8B030D-6E8A-4147-A177-3AD203B41FA5}">
                      <a16:colId xmlns:a16="http://schemas.microsoft.com/office/drawing/2014/main" xmlns="" val="2224128008"/>
                    </a:ext>
                  </a:extLst>
                </a:gridCol>
                <a:gridCol w="995636">
                  <a:extLst>
                    <a:ext uri="{9D8B030D-6E8A-4147-A177-3AD203B41FA5}">
                      <a16:colId xmlns:a16="http://schemas.microsoft.com/office/drawing/2014/main" xmlns="" val="1711935016"/>
                    </a:ext>
                  </a:extLst>
                </a:gridCol>
                <a:gridCol w="503086">
                  <a:extLst>
                    <a:ext uri="{9D8B030D-6E8A-4147-A177-3AD203B41FA5}">
                      <a16:colId xmlns:a16="http://schemas.microsoft.com/office/drawing/2014/main" xmlns="" val="831422608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endParaRPr lang="en-US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AEV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ITS (</a:t>
                      </a:r>
                      <a:r>
                        <a:rPr lang="en-US" sz="1200" dirty="0" err="1" smtClean="0">
                          <a:effectLst/>
                        </a:rPr>
                        <a:t>std</a:t>
                      </a:r>
                      <a:r>
                        <a:rPr lang="en-US" sz="1200" dirty="0" smtClean="0">
                          <a:effectLst/>
                        </a:rPr>
                        <a:t> dev)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42256563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Exam 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21.70 (3.30)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22.18 (2.96)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0.03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37667149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Exam 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20.04 (4.17)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21.38 (4.44)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47939790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Exam 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18.87 (3.45)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17.81 (3.24)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47285313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Exam 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22.44 (3.61)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22.94 (3.62)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0.047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42321035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Lab Proficiency Quiz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13.05 (2.50)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13.41 (2.51)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0.040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89247651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411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427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788477426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F7BB1C11-13CD-4148-B0E5-D71E5EE63CA7}"/>
              </a:ext>
            </a:extLst>
          </p:cNvPr>
          <p:cNvSpPr/>
          <p:nvPr/>
        </p:nvSpPr>
        <p:spPr>
          <a:xfrm>
            <a:off x="983302" y="3302820"/>
            <a:ext cx="43190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ITS students significantly outperformed AEV students in Exam 1, Exam 2, Exam 4, and Lab Proficiency Quiz. AEV students significantly outperformed ITS students in Exam 3</a:t>
            </a:r>
            <a:r>
              <a:rPr lang="en-US" sz="1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 Statistics in Table below:</a:t>
            </a:r>
            <a:endParaRPr lang="en-US" sz="12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A6FE320-D8CF-4C65-9513-4414990CAD83}"/>
              </a:ext>
            </a:extLst>
          </p:cNvPr>
          <p:cNvSpPr/>
          <p:nvPr/>
        </p:nvSpPr>
        <p:spPr>
          <a:xfrm>
            <a:off x="2806188" y="5685708"/>
            <a:ext cx="249619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Note</a:t>
            </a:r>
            <a:r>
              <a:rPr lang="en-US" sz="1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Standard deviations in the parentheses.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xmlns="" id="{620CAB70-4D9D-46CB-BC67-970579514D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749305"/>
              </p:ext>
            </p:extLst>
          </p:nvPr>
        </p:nvGraphicFramePr>
        <p:xfrm>
          <a:off x="6462411" y="380837"/>
          <a:ext cx="5288600" cy="52093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45160">
                  <a:extLst>
                    <a:ext uri="{9D8B030D-6E8A-4147-A177-3AD203B41FA5}">
                      <a16:colId xmlns:a16="http://schemas.microsoft.com/office/drawing/2014/main" xmlns="" val="329860858"/>
                    </a:ext>
                  </a:extLst>
                </a:gridCol>
                <a:gridCol w="449033">
                  <a:extLst>
                    <a:ext uri="{9D8B030D-6E8A-4147-A177-3AD203B41FA5}">
                      <a16:colId xmlns:a16="http://schemas.microsoft.com/office/drawing/2014/main" xmlns="" val="2185976782"/>
                    </a:ext>
                  </a:extLst>
                </a:gridCol>
                <a:gridCol w="349247">
                  <a:extLst>
                    <a:ext uri="{9D8B030D-6E8A-4147-A177-3AD203B41FA5}">
                      <a16:colId xmlns:a16="http://schemas.microsoft.com/office/drawing/2014/main" xmlns="" val="926380111"/>
                    </a:ext>
                  </a:extLst>
                </a:gridCol>
                <a:gridCol w="449033">
                  <a:extLst>
                    <a:ext uri="{9D8B030D-6E8A-4147-A177-3AD203B41FA5}">
                      <a16:colId xmlns:a16="http://schemas.microsoft.com/office/drawing/2014/main" xmlns="" val="2224869120"/>
                    </a:ext>
                  </a:extLst>
                </a:gridCol>
                <a:gridCol w="399139">
                  <a:extLst>
                    <a:ext uri="{9D8B030D-6E8A-4147-A177-3AD203B41FA5}">
                      <a16:colId xmlns:a16="http://schemas.microsoft.com/office/drawing/2014/main" xmlns="" val="2765894095"/>
                    </a:ext>
                  </a:extLst>
                </a:gridCol>
                <a:gridCol w="349247">
                  <a:extLst>
                    <a:ext uri="{9D8B030D-6E8A-4147-A177-3AD203B41FA5}">
                      <a16:colId xmlns:a16="http://schemas.microsoft.com/office/drawing/2014/main" xmlns="" val="1526882189"/>
                    </a:ext>
                  </a:extLst>
                </a:gridCol>
                <a:gridCol w="399139">
                  <a:extLst>
                    <a:ext uri="{9D8B030D-6E8A-4147-A177-3AD203B41FA5}">
                      <a16:colId xmlns:a16="http://schemas.microsoft.com/office/drawing/2014/main" xmlns="" val="2566839937"/>
                    </a:ext>
                  </a:extLst>
                </a:gridCol>
                <a:gridCol w="648602">
                  <a:extLst>
                    <a:ext uri="{9D8B030D-6E8A-4147-A177-3AD203B41FA5}">
                      <a16:colId xmlns:a16="http://schemas.microsoft.com/office/drawing/2014/main" xmlns="" val="4055434390"/>
                    </a:ext>
                  </a:extLst>
                </a:gridCol>
              </a:tblGrid>
              <a:tr h="1532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bg1"/>
                          </a:solidFill>
                          <a:effectLst/>
                        </a:rPr>
                        <a:t>Variable</a:t>
                      </a:r>
                      <a:endParaRPr lang="en-US" sz="1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bg1"/>
                          </a:solidFill>
                          <a:effectLst/>
                        </a:rPr>
                        <a:t>Level*</a:t>
                      </a:r>
                      <a:endParaRPr lang="en-US" sz="1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bg1"/>
                          </a:solidFill>
                          <a:effectLst/>
                        </a:rPr>
                        <a:t>N**</a:t>
                      </a:r>
                      <a:endParaRPr lang="en-US" sz="1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bg1"/>
                          </a:solidFill>
                          <a:effectLst/>
                        </a:rPr>
                        <a:t>Mean</a:t>
                      </a:r>
                      <a:endParaRPr lang="en-US" sz="1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bg1"/>
                          </a:solidFill>
                          <a:effectLst/>
                        </a:rPr>
                        <a:t>SD</a:t>
                      </a:r>
                      <a:endParaRPr lang="en-US" sz="1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bg1"/>
                          </a:solidFill>
                          <a:effectLst/>
                        </a:rPr>
                        <a:t>Min</a:t>
                      </a:r>
                      <a:endParaRPr lang="en-US" sz="1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bg1"/>
                          </a:solidFill>
                          <a:effectLst/>
                        </a:rPr>
                        <a:t>Max</a:t>
                      </a:r>
                      <a:endParaRPr lang="en-US" sz="1000" b="1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bg1"/>
                          </a:solidFill>
                          <a:effectLst/>
                        </a:rPr>
                        <a:t>≥ .8 (%)</a:t>
                      </a:r>
                      <a:endParaRPr lang="en-US" sz="10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90235113"/>
                  </a:ext>
                </a:extLst>
              </a:tr>
              <a:tr h="1532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A01***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extLst>
                  <a:ext uri="{0D108BD9-81ED-4DB2-BD59-A6C34878D82A}">
                    <a16:rowId xmlns:a16="http://schemas.microsoft.com/office/drawing/2014/main" xmlns="" val="2111438539"/>
                  </a:ext>
                </a:extLst>
              </a:tr>
              <a:tr h="1532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Define a task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82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.893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.176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85.37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extLst>
                  <a:ext uri="{0D108BD9-81ED-4DB2-BD59-A6C34878D82A}">
                    <a16:rowId xmlns:a16="http://schemas.microsoft.com/office/drawing/2014/main" xmlns="" val="781815716"/>
                  </a:ext>
                </a:extLst>
              </a:tr>
              <a:tr h="1532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Create user experience chart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82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.854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.175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82.93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extLst>
                  <a:ext uri="{0D108BD9-81ED-4DB2-BD59-A6C34878D82A}">
                    <a16:rowId xmlns:a16="http://schemas.microsoft.com/office/drawing/2014/main" xmlns="" val="1552565544"/>
                  </a:ext>
                </a:extLst>
              </a:tr>
              <a:tr h="1532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Document 3-5 pains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.950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.141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96.25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extLst>
                  <a:ext uri="{0D108BD9-81ED-4DB2-BD59-A6C34878D82A}">
                    <a16:rowId xmlns:a16="http://schemas.microsoft.com/office/drawing/2014/main" xmlns="" val="3063134507"/>
                  </a:ext>
                </a:extLst>
              </a:tr>
              <a:tr h="1532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Document 3-5 gains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81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.864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.173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85.19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extLst>
                  <a:ext uri="{0D108BD9-81ED-4DB2-BD59-A6C34878D82A}">
                    <a16:rowId xmlns:a16="http://schemas.microsoft.com/office/drawing/2014/main" xmlns="" val="3330877570"/>
                  </a:ext>
                </a:extLst>
              </a:tr>
              <a:tr h="1532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Identify ethical issues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81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.760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.369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75.31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extLst>
                  <a:ext uri="{0D108BD9-81ED-4DB2-BD59-A6C34878D82A}">
                    <a16:rowId xmlns:a16="http://schemas.microsoft.com/office/drawing/2014/main" xmlns="" val="2127985794"/>
                  </a:ext>
                </a:extLst>
              </a:tr>
              <a:tr h="1532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A04b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extLst>
                  <a:ext uri="{0D108BD9-81ED-4DB2-BD59-A6C34878D82A}">
                    <a16:rowId xmlns:a16="http://schemas.microsoft.com/office/drawing/2014/main" xmlns="" val="8511941"/>
                  </a:ext>
                </a:extLst>
              </a:tr>
              <a:tr h="1532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Identify opportunity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I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118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.958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.101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.6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95.76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extLst>
                  <a:ext uri="{0D108BD9-81ED-4DB2-BD59-A6C34878D82A}">
                    <a16:rowId xmlns:a16="http://schemas.microsoft.com/office/drawing/2014/main" xmlns="" val="2912676422"/>
                  </a:ext>
                </a:extLst>
              </a:tr>
              <a:tr h="1532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A05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extLst>
                  <a:ext uri="{0D108BD9-81ED-4DB2-BD59-A6C34878D82A}">
                    <a16:rowId xmlns:a16="http://schemas.microsoft.com/office/drawing/2014/main" xmlns="" val="1517837318"/>
                  </a:ext>
                </a:extLst>
              </a:tr>
              <a:tr h="1532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Value proposition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130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.903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.185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90.73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extLst>
                  <a:ext uri="{0D108BD9-81ED-4DB2-BD59-A6C34878D82A}">
                    <a16:rowId xmlns:a16="http://schemas.microsoft.com/office/drawing/2014/main" xmlns="" val="4029990861"/>
                  </a:ext>
                </a:extLst>
              </a:tr>
              <a:tr h="1532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A20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extLst>
                  <a:ext uri="{0D108BD9-81ED-4DB2-BD59-A6C34878D82A}">
                    <a16:rowId xmlns:a16="http://schemas.microsoft.com/office/drawing/2014/main" xmlns="" val="342842392"/>
                  </a:ext>
                </a:extLst>
              </a:tr>
              <a:tr h="3064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Evaluate economic benefits: expenses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134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.933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.161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94.03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extLst>
                  <a:ext uri="{0D108BD9-81ED-4DB2-BD59-A6C34878D82A}">
                    <a16:rowId xmlns:a16="http://schemas.microsoft.com/office/drawing/2014/main" xmlns="" val="683620309"/>
                  </a:ext>
                </a:extLst>
              </a:tr>
              <a:tr h="1532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Evaluate economic benefits: revenue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134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.867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.255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85.82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extLst>
                  <a:ext uri="{0D108BD9-81ED-4DB2-BD59-A6C34878D82A}">
                    <a16:rowId xmlns:a16="http://schemas.microsoft.com/office/drawing/2014/main" xmlns="" val="2865289626"/>
                  </a:ext>
                </a:extLst>
              </a:tr>
              <a:tr h="1532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Evaluate societal benefits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I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134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.933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.19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93.28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extLst>
                  <a:ext uri="{0D108BD9-81ED-4DB2-BD59-A6C34878D82A}">
                    <a16:rowId xmlns:a16="http://schemas.microsoft.com/office/drawing/2014/main" xmlns="" val="4067372561"/>
                  </a:ext>
                </a:extLst>
              </a:tr>
              <a:tr h="1532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R1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extLst>
                  <a:ext uri="{0D108BD9-81ED-4DB2-BD59-A6C34878D82A}">
                    <a16:rowId xmlns:a16="http://schemas.microsoft.com/office/drawing/2014/main" xmlns="" val="3801980125"/>
                  </a:ext>
                </a:extLst>
              </a:tr>
              <a:tr h="1532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Identify opportunity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I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136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.858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.258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89.71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extLst>
                  <a:ext uri="{0D108BD9-81ED-4DB2-BD59-A6C34878D82A}">
                    <a16:rowId xmlns:a16="http://schemas.microsoft.com/office/drawing/2014/main" xmlns="" val="2466024615"/>
                  </a:ext>
                </a:extLst>
              </a:tr>
              <a:tr h="1532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Define a problem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I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136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.827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.196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73.53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extLst>
                  <a:ext uri="{0D108BD9-81ED-4DB2-BD59-A6C34878D82A}">
                    <a16:rowId xmlns:a16="http://schemas.microsoft.com/office/drawing/2014/main" xmlns="" val="2658856574"/>
                  </a:ext>
                </a:extLst>
              </a:tr>
              <a:tr h="1532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Create preliminary business model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135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.890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.178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86.64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extLst>
                  <a:ext uri="{0D108BD9-81ED-4DB2-BD59-A6C34878D82A}">
                    <a16:rowId xmlns:a16="http://schemas.microsoft.com/office/drawing/2014/main" xmlns="" val="3431509080"/>
                  </a:ext>
                </a:extLst>
              </a:tr>
              <a:tr h="1532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R2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extLst>
                  <a:ext uri="{0D108BD9-81ED-4DB2-BD59-A6C34878D82A}">
                    <a16:rowId xmlns:a16="http://schemas.microsoft.com/office/drawing/2014/main" xmlns="" val="4114849188"/>
                  </a:ext>
                </a:extLst>
              </a:tr>
              <a:tr h="1532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Identify opportunity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I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134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.964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.114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97.76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extLst>
                  <a:ext uri="{0D108BD9-81ED-4DB2-BD59-A6C34878D82A}">
                    <a16:rowId xmlns:a16="http://schemas.microsoft.com/office/drawing/2014/main" xmlns="" val="3798256726"/>
                  </a:ext>
                </a:extLst>
              </a:tr>
              <a:tr h="1532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Define a problem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I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135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.919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.162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92.59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extLst>
                  <a:ext uri="{0D108BD9-81ED-4DB2-BD59-A6C34878D82A}">
                    <a16:rowId xmlns:a16="http://schemas.microsoft.com/office/drawing/2014/main" xmlns="" val="4076342897"/>
                  </a:ext>
                </a:extLst>
              </a:tr>
              <a:tr h="1532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Create preliminary business model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134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.925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.188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89.55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extLst>
                  <a:ext uri="{0D108BD9-81ED-4DB2-BD59-A6C34878D82A}">
                    <a16:rowId xmlns:a16="http://schemas.microsoft.com/office/drawing/2014/main" xmlns="" val="3192771858"/>
                  </a:ext>
                </a:extLst>
              </a:tr>
              <a:tr h="1532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R3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extLst>
                  <a:ext uri="{0D108BD9-81ED-4DB2-BD59-A6C34878D82A}">
                    <a16:rowId xmlns:a16="http://schemas.microsoft.com/office/drawing/2014/main" xmlns="" val="3348107283"/>
                  </a:ext>
                </a:extLst>
              </a:tr>
              <a:tr h="1532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Identify opportunity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I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88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.986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.058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.75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94.32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extLst>
                  <a:ext uri="{0D108BD9-81ED-4DB2-BD59-A6C34878D82A}">
                    <a16:rowId xmlns:a16="http://schemas.microsoft.com/office/drawing/2014/main" xmlns="" val="2573130811"/>
                  </a:ext>
                </a:extLst>
              </a:tr>
              <a:tr h="1532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Define a problem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I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88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.932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.13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.5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76.14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extLst>
                  <a:ext uri="{0D108BD9-81ED-4DB2-BD59-A6C34878D82A}">
                    <a16:rowId xmlns:a16="http://schemas.microsoft.com/office/drawing/2014/main" xmlns="" val="3698340587"/>
                  </a:ext>
                </a:extLst>
              </a:tr>
              <a:tr h="1532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Create preliminary business model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88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.969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.113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.5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92.05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extLst>
                  <a:ext uri="{0D108BD9-81ED-4DB2-BD59-A6C34878D82A}">
                    <a16:rowId xmlns:a16="http://schemas.microsoft.com/office/drawing/2014/main" xmlns="" val="2061603776"/>
                  </a:ext>
                </a:extLst>
              </a:tr>
              <a:tr h="1532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CDR</a:t>
                      </a:r>
                      <a:endParaRPr lang="en-US" sz="1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extLst>
                  <a:ext uri="{0D108BD9-81ED-4DB2-BD59-A6C34878D82A}">
                    <a16:rowId xmlns:a16="http://schemas.microsoft.com/office/drawing/2014/main" xmlns="" val="1168209020"/>
                  </a:ext>
                </a:extLst>
              </a:tr>
              <a:tr h="1532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Identify opportunity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I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135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.990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.042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.8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100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extLst>
                  <a:ext uri="{0D108BD9-81ED-4DB2-BD59-A6C34878D82A}">
                    <a16:rowId xmlns:a16="http://schemas.microsoft.com/office/drawing/2014/main" xmlns="" val="1235018167"/>
                  </a:ext>
                </a:extLst>
              </a:tr>
              <a:tr h="1532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Define a problem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I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135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.949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.114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.6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93.33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extLst>
                  <a:ext uri="{0D108BD9-81ED-4DB2-BD59-A6C34878D82A}">
                    <a16:rowId xmlns:a16="http://schemas.microsoft.com/office/drawing/2014/main" xmlns="" val="305152039"/>
                  </a:ext>
                </a:extLst>
              </a:tr>
              <a:tr h="1532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Create preliminary business model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135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.964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.095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.6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95.56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extLst>
                  <a:ext uri="{0D108BD9-81ED-4DB2-BD59-A6C34878D82A}">
                    <a16:rowId xmlns:a16="http://schemas.microsoft.com/office/drawing/2014/main" xmlns="" val="2056637844"/>
                  </a:ext>
                </a:extLst>
              </a:tr>
              <a:tr h="1532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Evaluate economic benefits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135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.969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.136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97.04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extLst>
                  <a:ext uri="{0D108BD9-81ED-4DB2-BD59-A6C34878D82A}">
                    <a16:rowId xmlns:a16="http://schemas.microsoft.com/office/drawing/2014/main" xmlns="" val="4221380020"/>
                  </a:ext>
                </a:extLst>
              </a:tr>
              <a:tr h="1532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Evaluate societal benefits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I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135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.950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.146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96.30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447" marR="49447" marT="0" marB="0"/>
                </a:tc>
                <a:extLst>
                  <a:ext uri="{0D108BD9-81ED-4DB2-BD59-A6C34878D82A}">
                    <a16:rowId xmlns:a16="http://schemas.microsoft.com/office/drawing/2014/main" xmlns="" val="3939295333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C8895910-0F94-402A-9D69-4C50F86F760C}"/>
              </a:ext>
            </a:extLst>
          </p:cNvPr>
          <p:cNvSpPr txBox="1"/>
          <p:nvPr/>
        </p:nvSpPr>
        <p:spPr>
          <a:xfrm>
            <a:off x="7505322" y="103838"/>
            <a:ext cx="35351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Student Grades on Valuation Creation Related Rubrics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258C6A49-C6E1-410E-9EE0-B2ED2298DE2A}"/>
              </a:ext>
            </a:extLst>
          </p:cNvPr>
          <p:cNvSpPr txBox="1"/>
          <p:nvPr/>
        </p:nvSpPr>
        <p:spPr>
          <a:xfrm>
            <a:off x="6462411" y="5654930"/>
            <a:ext cx="434285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* The proficiency level is labeled as basic  (B), intermediate (I), and advanced (A)</a:t>
            </a:r>
          </a:p>
          <a:p>
            <a:r>
              <a:rPr lang="en-US" sz="1000" dirty="0"/>
              <a:t>** The assignments are group based, N </a:t>
            </a:r>
            <a:r>
              <a:rPr lang="en-US" sz="1000" dirty="0" smtClean="0"/>
              <a:t>stands </a:t>
            </a:r>
            <a:r>
              <a:rPr lang="en-US" sz="1000" dirty="0"/>
              <a:t>for the number of groups.</a:t>
            </a:r>
          </a:p>
          <a:p>
            <a:r>
              <a:rPr lang="en-US" sz="1000" dirty="0"/>
              <a:t>*** A01 </a:t>
            </a:r>
            <a:r>
              <a:rPr lang="en-US" sz="1000" dirty="0" smtClean="0"/>
              <a:t>stands </a:t>
            </a:r>
            <a:r>
              <a:rPr lang="en-US" sz="1000" dirty="0"/>
              <a:t>for Assignment 01. R1 stands for Report 01. </a:t>
            </a:r>
          </a:p>
        </p:txBody>
      </p:sp>
    </p:spTree>
    <p:extLst>
      <p:ext uri="{BB962C8B-B14F-4D97-AF65-F5344CB8AC3E}">
        <p14:creationId xmlns:p14="http://schemas.microsoft.com/office/powerpoint/2010/main" val="3012609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F79779FD-A536-4A9C-A385-B72FD04515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322751"/>
              </p:ext>
            </p:extLst>
          </p:nvPr>
        </p:nvGraphicFramePr>
        <p:xfrm>
          <a:off x="390995" y="534154"/>
          <a:ext cx="5758006" cy="5332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23269">
                  <a:extLst>
                    <a:ext uri="{9D8B030D-6E8A-4147-A177-3AD203B41FA5}">
                      <a16:colId xmlns:a16="http://schemas.microsoft.com/office/drawing/2014/main" xmlns="" val="3331579042"/>
                    </a:ext>
                  </a:extLst>
                </a:gridCol>
                <a:gridCol w="538505">
                  <a:extLst>
                    <a:ext uri="{9D8B030D-6E8A-4147-A177-3AD203B41FA5}">
                      <a16:colId xmlns:a16="http://schemas.microsoft.com/office/drawing/2014/main" xmlns="" val="1624953795"/>
                    </a:ext>
                  </a:extLst>
                </a:gridCol>
                <a:gridCol w="314127">
                  <a:extLst>
                    <a:ext uri="{9D8B030D-6E8A-4147-A177-3AD203B41FA5}">
                      <a16:colId xmlns:a16="http://schemas.microsoft.com/office/drawing/2014/main" xmlns="" val="1197677118"/>
                    </a:ext>
                  </a:extLst>
                </a:gridCol>
                <a:gridCol w="493630">
                  <a:extLst>
                    <a:ext uri="{9D8B030D-6E8A-4147-A177-3AD203B41FA5}">
                      <a16:colId xmlns:a16="http://schemas.microsoft.com/office/drawing/2014/main" xmlns="" val="4069819515"/>
                    </a:ext>
                  </a:extLst>
                </a:gridCol>
                <a:gridCol w="403878">
                  <a:extLst>
                    <a:ext uri="{9D8B030D-6E8A-4147-A177-3AD203B41FA5}">
                      <a16:colId xmlns:a16="http://schemas.microsoft.com/office/drawing/2014/main" xmlns="" val="1034458546"/>
                    </a:ext>
                  </a:extLst>
                </a:gridCol>
                <a:gridCol w="403878">
                  <a:extLst>
                    <a:ext uri="{9D8B030D-6E8A-4147-A177-3AD203B41FA5}">
                      <a16:colId xmlns:a16="http://schemas.microsoft.com/office/drawing/2014/main" xmlns="" val="2470904128"/>
                    </a:ext>
                  </a:extLst>
                </a:gridCol>
                <a:gridCol w="359002">
                  <a:extLst>
                    <a:ext uri="{9D8B030D-6E8A-4147-A177-3AD203B41FA5}">
                      <a16:colId xmlns:a16="http://schemas.microsoft.com/office/drawing/2014/main" xmlns="" val="716353538"/>
                    </a:ext>
                  </a:extLst>
                </a:gridCol>
                <a:gridCol w="821717">
                  <a:extLst>
                    <a:ext uri="{9D8B030D-6E8A-4147-A177-3AD203B41FA5}">
                      <a16:colId xmlns:a16="http://schemas.microsoft.com/office/drawing/2014/main" xmlns="" val="813101983"/>
                    </a:ext>
                  </a:extLst>
                </a:gridCol>
              </a:tblGrid>
              <a:tr h="1480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Variable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Level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N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  Mean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SD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Min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Max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≥ .8 (%)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extLst>
                  <a:ext uri="{0D108BD9-81ED-4DB2-BD59-A6C34878D82A}">
                    <a16:rowId xmlns:a16="http://schemas.microsoft.com/office/drawing/2014/main" xmlns="" val="3682965746"/>
                  </a:ext>
                </a:extLst>
              </a:tr>
              <a:tr h="1480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A02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extLst>
                  <a:ext uri="{0D108BD9-81ED-4DB2-BD59-A6C34878D82A}">
                    <a16:rowId xmlns:a16="http://schemas.microsoft.com/office/drawing/2014/main" xmlns="" val="1505734045"/>
                  </a:ext>
                </a:extLst>
              </a:tr>
              <a:tr h="1480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bg1"/>
                          </a:solidFill>
                          <a:effectLst/>
                        </a:rPr>
                        <a:t>Investigate the market: use information</a:t>
                      </a:r>
                      <a:endParaRPr lang="en-US" sz="9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125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0.764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0.383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C00000"/>
                          </a:solidFill>
                          <a:effectLst/>
                        </a:rPr>
                        <a:t>64.00</a:t>
                      </a:r>
                      <a:endParaRPr lang="en-US" sz="9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extLst>
                  <a:ext uri="{0D108BD9-81ED-4DB2-BD59-A6C34878D82A}">
                    <a16:rowId xmlns:a16="http://schemas.microsoft.com/office/drawing/2014/main" xmlns="" val="218614646"/>
                  </a:ext>
                </a:extLst>
              </a:tr>
              <a:tr h="2960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bg1"/>
                          </a:solidFill>
                          <a:effectLst/>
                        </a:rPr>
                        <a:t>Investigate the market: formulation of question</a:t>
                      </a:r>
                      <a:endParaRPr lang="en-US" sz="9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125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0.847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0.249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C00000"/>
                          </a:solidFill>
                          <a:effectLst/>
                        </a:rPr>
                        <a:t>61.60</a:t>
                      </a:r>
                      <a:endParaRPr lang="en-US" sz="9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extLst>
                  <a:ext uri="{0D108BD9-81ED-4DB2-BD59-A6C34878D82A}">
                    <a16:rowId xmlns:a16="http://schemas.microsoft.com/office/drawing/2014/main" xmlns="" val="1850592324"/>
                  </a:ext>
                </a:extLst>
              </a:tr>
              <a:tr h="1480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Investigate the market: individual perspective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123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0.912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0.201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89.43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extLst>
                  <a:ext uri="{0D108BD9-81ED-4DB2-BD59-A6C34878D82A}">
                    <a16:rowId xmlns:a16="http://schemas.microsoft.com/office/drawing/2014/main" xmlns="" val="3318235576"/>
                  </a:ext>
                </a:extLst>
              </a:tr>
              <a:tr h="1480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Define user needs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125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0.793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0.288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C00000"/>
                          </a:solidFill>
                          <a:effectLst/>
                        </a:rPr>
                        <a:t>56.00</a:t>
                      </a:r>
                      <a:endParaRPr lang="en-US" sz="9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extLst>
                  <a:ext uri="{0D108BD9-81ED-4DB2-BD59-A6C34878D82A}">
                    <a16:rowId xmlns:a16="http://schemas.microsoft.com/office/drawing/2014/main" xmlns="" val="1164375895"/>
                  </a:ext>
                </a:extLst>
              </a:tr>
              <a:tr h="1480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A03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extLst>
                  <a:ext uri="{0D108BD9-81ED-4DB2-BD59-A6C34878D82A}">
                    <a16:rowId xmlns:a16="http://schemas.microsoft.com/office/drawing/2014/main" xmlns="" val="4117823046"/>
                  </a:ext>
                </a:extLst>
              </a:tr>
              <a:tr h="1480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Investigate the market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135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0.846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0.277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80.00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extLst>
                  <a:ext uri="{0D108BD9-81ED-4DB2-BD59-A6C34878D82A}">
                    <a16:rowId xmlns:a16="http://schemas.microsoft.com/office/drawing/2014/main" xmlns="" val="102636650"/>
                  </a:ext>
                </a:extLst>
              </a:tr>
              <a:tr h="2960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Investigate the market: competitive comparison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134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0.628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0.446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C00000"/>
                          </a:solidFill>
                          <a:effectLst/>
                        </a:rPr>
                        <a:t>57.46</a:t>
                      </a:r>
                      <a:endParaRPr lang="en-US" sz="9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extLst>
                  <a:ext uri="{0D108BD9-81ED-4DB2-BD59-A6C34878D82A}">
                    <a16:rowId xmlns:a16="http://schemas.microsoft.com/office/drawing/2014/main" xmlns="" val="271216185"/>
                  </a:ext>
                </a:extLst>
              </a:tr>
              <a:tr h="1480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Define user needs: user segment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136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0.693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0.386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66.18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extLst>
                  <a:ext uri="{0D108BD9-81ED-4DB2-BD59-A6C34878D82A}">
                    <a16:rowId xmlns:a16="http://schemas.microsoft.com/office/drawing/2014/main" xmlns="" val="1422889777"/>
                  </a:ext>
                </a:extLst>
              </a:tr>
              <a:tr h="1480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Define user needs: persona content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133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0.93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0.194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87.97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extLst>
                  <a:ext uri="{0D108BD9-81ED-4DB2-BD59-A6C34878D82A}">
                    <a16:rowId xmlns:a16="http://schemas.microsoft.com/office/drawing/2014/main" xmlns="" val="2701881047"/>
                  </a:ext>
                </a:extLst>
              </a:tr>
              <a:tr h="1480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Define user needs: chart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136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0.791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0.335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77.21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extLst>
                  <a:ext uri="{0D108BD9-81ED-4DB2-BD59-A6C34878D82A}">
                    <a16:rowId xmlns:a16="http://schemas.microsoft.com/office/drawing/2014/main" xmlns="" val="3283189356"/>
                  </a:ext>
                </a:extLst>
              </a:tr>
              <a:tr h="1480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Define user needs: definition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136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0.784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0.377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77.94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extLst>
                  <a:ext uri="{0D108BD9-81ED-4DB2-BD59-A6C34878D82A}">
                    <a16:rowId xmlns:a16="http://schemas.microsoft.com/office/drawing/2014/main" xmlns="" val="1953397774"/>
                  </a:ext>
                </a:extLst>
              </a:tr>
              <a:tr h="1480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Define user needs: pair-wise comparison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136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0.933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0.219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94.12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extLst>
                  <a:ext uri="{0D108BD9-81ED-4DB2-BD59-A6C34878D82A}">
                    <a16:rowId xmlns:a16="http://schemas.microsoft.com/office/drawing/2014/main" xmlns="" val="3588527450"/>
                  </a:ext>
                </a:extLst>
              </a:tr>
              <a:tr h="1480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A04a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extLst>
                  <a:ext uri="{0D108BD9-81ED-4DB2-BD59-A6C34878D82A}">
                    <a16:rowId xmlns:a16="http://schemas.microsoft.com/office/drawing/2014/main" xmlns="" val="905346138"/>
                  </a:ext>
                </a:extLst>
              </a:tr>
              <a:tr h="1480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Investigate the market: summarize research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134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0.771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0.325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C00000"/>
                          </a:solidFill>
                          <a:effectLst/>
                        </a:rPr>
                        <a:t>55.97</a:t>
                      </a:r>
                      <a:endParaRPr lang="en-US" sz="9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extLst>
                  <a:ext uri="{0D108BD9-81ED-4DB2-BD59-A6C34878D82A}">
                    <a16:rowId xmlns:a16="http://schemas.microsoft.com/office/drawing/2014/main" xmlns="" val="1156495511"/>
                  </a:ext>
                </a:extLst>
              </a:tr>
              <a:tr h="1480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Investigate the market: identify interviewee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134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0.953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0.169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89.55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extLst>
                  <a:ext uri="{0D108BD9-81ED-4DB2-BD59-A6C34878D82A}">
                    <a16:rowId xmlns:a16="http://schemas.microsoft.com/office/drawing/2014/main" xmlns="" val="1080494762"/>
                  </a:ext>
                </a:extLst>
              </a:tr>
              <a:tr h="2960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Investigate the market: summarize results of users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134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0.812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0.263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C00000"/>
                          </a:solidFill>
                          <a:effectLst/>
                        </a:rPr>
                        <a:t>53.73</a:t>
                      </a:r>
                      <a:endParaRPr lang="en-US" sz="9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extLst>
                  <a:ext uri="{0D108BD9-81ED-4DB2-BD59-A6C34878D82A}">
                    <a16:rowId xmlns:a16="http://schemas.microsoft.com/office/drawing/2014/main" xmlns="" val="1658755084"/>
                  </a:ext>
                </a:extLst>
              </a:tr>
              <a:tr h="1480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Investigate the market: use IEEE standard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134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0.731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0.358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65.67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extLst>
                  <a:ext uri="{0D108BD9-81ED-4DB2-BD59-A6C34878D82A}">
                    <a16:rowId xmlns:a16="http://schemas.microsoft.com/office/drawing/2014/main" xmlns="" val="4235023053"/>
                  </a:ext>
                </a:extLst>
              </a:tr>
              <a:tr h="1480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A04b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extLst>
                  <a:ext uri="{0D108BD9-81ED-4DB2-BD59-A6C34878D82A}">
                    <a16:rowId xmlns:a16="http://schemas.microsoft.com/office/drawing/2014/main" xmlns="" val="824257147"/>
                  </a:ext>
                </a:extLst>
              </a:tr>
              <a:tr h="1480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Define user needs 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118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0.882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0.243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87.29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extLst>
                  <a:ext uri="{0D108BD9-81ED-4DB2-BD59-A6C34878D82A}">
                    <a16:rowId xmlns:a16="http://schemas.microsoft.com/office/drawing/2014/main" xmlns="" val="3445560662"/>
                  </a:ext>
                </a:extLst>
              </a:tr>
              <a:tr h="1480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Define user needs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101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0.824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0.336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81.19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extLst>
                  <a:ext uri="{0D108BD9-81ED-4DB2-BD59-A6C34878D82A}">
                    <a16:rowId xmlns:a16="http://schemas.microsoft.com/office/drawing/2014/main" xmlns="" val="2429525785"/>
                  </a:ext>
                </a:extLst>
              </a:tr>
              <a:tr h="1480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Investigate the market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117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0.918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0.168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92.31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extLst>
                  <a:ext uri="{0D108BD9-81ED-4DB2-BD59-A6C34878D82A}">
                    <a16:rowId xmlns:a16="http://schemas.microsoft.com/office/drawing/2014/main" xmlns="" val="977374049"/>
                  </a:ext>
                </a:extLst>
              </a:tr>
              <a:tr h="1480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A05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b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extLst>
                  <a:ext uri="{0D108BD9-81ED-4DB2-BD59-A6C34878D82A}">
                    <a16:rowId xmlns:a16="http://schemas.microsoft.com/office/drawing/2014/main" xmlns="" val="2679620095"/>
                  </a:ext>
                </a:extLst>
              </a:tr>
              <a:tr h="1480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Define user needs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130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0.882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0.275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87.69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extLst>
                  <a:ext uri="{0D108BD9-81ED-4DB2-BD59-A6C34878D82A}">
                    <a16:rowId xmlns:a16="http://schemas.microsoft.com/office/drawing/2014/main" xmlns="" val="3827823419"/>
                  </a:ext>
                </a:extLst>
              </a:tr>
              <a:tr h="1480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A19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extLst>
                  <a:ext uri="{0D108BD9-81ED-4DB2-BD59-A6C34878D82A}">
                    <a16:rowId xmlns:a16="http://schemas.microsoft.com/office/drawing/2014/main" xmlns="" val="742796532"/>
                  </a:ext>
                </a:extLst>
              </a:tr>
              <a:tr h="1480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Validate user needs: needs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135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0.963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0.095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0.6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96.30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extLst>
                  <a:ext uri="{0D108BD9-81ED-4DB2-BD59-A6C34878D82A}">
                    <a16:rowId xmlns:a16="http://schemas.microsoft.com/office/drawing/2014/main" xmlns="" val="539774460"/>
                  </a:ext>
                </a:extLst>
              </a:tr>
              <a:tr h="1480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Validate user needs: method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135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0.828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0.232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79.26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extLst>
                  <a:ext uri="{0D108BD9-81ED-4DB2-BD59-A6C34878D82A}">
                    <a16:rowId xmlns:a16="http://schemas.microsoft.com/office/drawing/2014/main" xmlns="" val="3930358949"/>
                  </a:ext>
                </a:extLst>
              </a:tr>
              <a:tr h="1480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Validate user needs: results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135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0.913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0.163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87.41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extLst>
                  <a:ext uri="{0D108BD9-81ED-4DB2-BD59-A6C34878D82A}">
                    <a16:rowId xmlns:a16="http://schemas.microsoft.com/office/drawing/2014/main" xmlns="" val="553077808"/>
                  </a:ext>
                </a:extLst>
              </a:tr>
              <a:tr h="1480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A20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extLst>
                  <a:ext uri="{0D108BD9-81ED-4DB2-BD59-A6C34878D82A}">
                    <a16:rowId xmlns:a16="http://schemas.microsoft.com/office/drawing/2014/main" xmlns="" val="1020417433"/>
                  </a:ext>
                </a:extLst>
              </a:tr>
              <a:tr h="1480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Evaluate economic benefits: expenses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134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0.933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0.161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94.03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extLst>
                  <a:ext uri="{0D108BD9-81ED-4DB2-BD59-A6C34878D82A}">
                    <a16:rowId xmlns:a16="http://schemas.microsoft.com/office/drawing/2014/main" xmlns="" val="3797273321"/>
                  </a:ext>
                </a:extLst>
              </a:tr>
              <a:tr h="1480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Evaluate economic benefits: revenue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134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0.867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0.255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85.82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extLst>
                  <a:ext uri="{0D108BD9-81ED-4DB2-BD59-A6C34878D82A}">
                    <a16:rowId xmlns:a16="http://schemas.microsoft.com/office/drawing/2014/main" xmlns="" val="1238420183"/>
                  </a:ext>
                </a:extLst>
              </a:tr>
              <a:tr h="15233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Evaluate social benefits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134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0.933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0.19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93.28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353" marR="42353" marT="0" marB="0"/>
                </a:tc>
                <a:extLst>
                  <a:ext uri="{0D108BD9-81ED-4DB2-BD59-A6C34878D82A}">
                    <a16:rowId xmlns:a16="http://schemas.microsoft.com/office/drawing/2014/main" xmlns="" val="3354626080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2F664510-6B13-46FF-9FCA-C6CDF12E3A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3842144"/>
              </p:ext>
            </p:extLst>
          </p:nvPr>
        </p:nvGraphicFramePr>
        <p:xfrm>
          <a:off x="6599977" y="534154"/>
          <a:ext cx="5133316" cy="4617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6928">
                  <a:extLst>
                    <a:ext uri="{9D8B030D-6E8A-4147-A177-3AD203B41FA5}">
                      <a16:colId xmlns:a16="http://schemas.microsoft.com/office/drawing/2014/main" xmlns="" val="4046014189"/>
                    </a:ext>
                  </a:extLst>
                </a:gridCol>
                <a:gridCol w="785740">
                  <a:extLst>
                    <a:ext uri="{9D8B030D-6E8A-4147-A177-3AD203B41FA5}">
                      <a16:colId xmlns:a16="http://schemas.microsoft.com/office/drawing/2014/main" xmlns="" val="3571371929"/>
                    </a:ext>
                  </a:extLst>
                </a:gridCol>
                <a:gridCol w="527158">
                  <a:extLst>
                    <a:ext uri="{9D8B030D-6E8A-4147-A177-3AD203B41FA5}">
                      <a16:colId xmlns:a16="http://schemas.microsoft.com/office/drawing/2014/main" xmlns="" val="1099363114"/>
                    </a:ext>
                  </a:extLst>
                </a:gridCol>
                <a:gridCol w="552261">
                  <a:extLst>
                    <a:ext uri="{9D8B030D-6E8A-4147-A177-3AD203B41FA5}">
                      <a16:colId xmlns:a16="http://schemas.microsoft.com/office/drawing/2014/main" xmlns="" val="2972593306"/>
                    </a:ext>
                  </a:extLst>
                </a:gridCol>
                <a:gridCol w="488546">
                  <a:extLst>
                    <a:ext uri="{9D8B030D-6E8A-4147-A177-3AD203B41FA5}">
                      <a16:colId xmlns:a16="http://schemas.microsoft.com/office/drawing/2014/main" xmlns="" val="2896700758"/>
                    </a:ext>
                  </a:extLst>
                </a:gridCol>
                <a:gridCol w="360061">
                  <a:extLst>
                    <a:ext uri="{9D8B030D-6E8A-4147-A177-3AD203B41FA5}">
                      <a16:colId xmlns:a16="http://schemas.microsoft.com/office/drawing/2014/main" xmlns="" val="4025532075"/>
                    </a:ext>
                  </a:extLst>
                </a:gridCol>
                <a:gridCol w="372642">
                  <a:extLst>
                    <a:ext uri="{9D8B030D-6E8A-4147-A177-3AD203B41FA5}">
                      <a16:colId xmlns:a16="http://schemas.microsoft.com/office/drawing/2014/main" xmlns="" val="976490259"/>
                    </a:ext>
                  </a:extLst>
                </a:gridCol>
                <a:gridCol w="679980">
                  <a:extLst>
                    <a:ext uri="{9D8B030D-6E8A-4147-A177-3AD203B41FA5}">
                      <a16:colId xmlns:a16="http://schemas.microsoft.com/office/drawing/2014/main" xmlns="" val="1242218474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Variable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Level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Mean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≥ .8 (%)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2524054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R1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8071480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Investigate the market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136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0.843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0.207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83.09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66933507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Investigate the market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136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0.85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0.209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80.88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16377203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Define user needs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136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0.854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0.169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0.4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75.74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440356958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R2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97030930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Investigate the market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135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0.926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0.14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93.33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15323906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Investigate the market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135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0.915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0.147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0.3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88.89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930626526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Define user needs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135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0.93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0.129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0.6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89.63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59414509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R3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218370326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Investigate the market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88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0.94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0.126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0.5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79.55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3420599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Investigate the market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88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0.932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0.14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0.25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77.27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14423883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Define user needs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88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0.953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0.14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0.38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88.64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04170209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CDR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48541849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Investigate the market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135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0.956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0.106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0.6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94.81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62085713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Investigate the market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135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0.941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0.106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0.4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97.78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63352955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Define user needs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135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0.958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0.103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0.6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94.81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674363836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Validates Market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135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0.956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0.126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0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95.56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25250366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Validates Market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135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0.933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0.169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1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95.56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98550542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Evaluate economic benefits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B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135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0.969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0.136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97.04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07992661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Evaluate societal benefits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135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0.95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0.146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0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1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96.30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756440036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AD22F03-6FB6-4094-8EBA-5F371BA8D830}"/>
              </a:ext>
            </a:extLst>
          </p:cNvPr>
          <p:cNvSpPr/>
          <p:nvPr/>
        </p:nvSpPr>
        <p:spPr>
          <a:xfrm>
            <a:off x="1563770" y="162962"/>
            <a:ext cx="40153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Student Grades on Connection Related Rubrics (Assignments)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CB353C74-D273-48E2-AD20-9629381E1AFF}"/>
              </a:ext>
            </a:extLst>
          </p:cNvPr>
          <p:cNvSpPr/>
          <p:nvPr/>
        </p:nvSpPr>
        <p:spPr>
          <a:xfrm>
            <a:off x="7158970" y="162962"/>
            <a:ext cx="37094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Student Grades on Connection Related Rubrics (Reports)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3EE1E2E-189E-4D61-AAF7-19A4294142DB}"/>
              </a:ext>
            </a:extLst>
          </p:cNvPr>
          <p:cNvSpPr txBox="1"/>
          <p:nvPr/>
        </p:nvSpPr>
        <p:spPr>
          <a:xfrm>
            <a:off x="6916849" y="5291787"/>
            <a:ext cx="48164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Red texts highlight where the percentage of students scoring a B- or better is below our target (75% for basic proficiency and 60% for intermediate proficiency). It should be noted that grades for the reports (cumulative assignments) all exceed the target range.</a:t>
            </a:r>
          </a:p>
        </p:txBody>
      </p:sp>
    </p:spTree>
    <p:extLst>
      <p:ext uri="{BB962C8B-B14F-4D97-AF65-F5344CB8AC3E}">
        <p14:creationId xmlns:p14="http://schemas.microsoft.com/office/powerpoint/2010/main" val="1720921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1495</Words>
  <Application>Microsoft Office PowerPoint</Application>
  <PresentationFormat>Widescreen</PresentationFormat>
  <Paragraphs>786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Xiaofeng Tang</dc:creator>
  <cp:lastModifiedBy>Deborah Grzybowski</cp:lastModifiedBy>
  <cp:revision>18</cp:revision>
  <cp:lastPrinted>2019-12-18T17:15:54Z</cp:lastPrinted>
  <dcterms:created xsi:type="dcterms:W3CDTF">2019-12-18T16:05:47Z</dcterms:created>
  <dcterms:modified xsi:type="dcterms:W3CDTF">2019-12-18T20:11:33Z</dcterms:modified>
</cp:coreProperties>
</file>