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embeddedFontLst>
    <p:embeddedFont>
      <p:font typeface="Cormorant" panose="020B0604020202020204" charset="0"/>
      <p:regular r:id="rId14"/>
      <p:bold r:id="rId15"/>
      <p:italic r:id="rId16"/>
      <p:boldItalic r:id="rId17"/>
    </p:embeddedFont>
    <p:embeddedFont>
      <p:font typeface="Nunito Sans"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vnNpjq3KiupMiOqwXrC2odNQH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FFEFD5-66D9-4F6E-BCC5-47491E2E5B7B}">
  <a:tblStyle styleId="{06FFEFD5-66D9-4F6E-BCC5-47491E2E5B7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ECE8"/>
          </a:solidFill>
        </a:fill>
      </a:tcStyle>
    </a:wholeTbl>
    <a:band1H>
      <a:tcTxStyle/>
      <a:tcStyle>
        <a:tcBdr/>
        <a:fill>
          <a:solidFill>
            <a:srgbClr val="E0D8CD"/>
          </a:solidFill>
        </a:fill>
      </a:tcStyle>
    </a:band1H>
    <a:band2H>
      <a:tcTxStyle/>
      <a:tcStyle>
        <a:tcBdr/>
      </a:tcStyle>
    </a:band2H>
    <a:band1V>
      <a:tcTxStyle/>
      <a:tcStyle>
        <a:tcBdr/>
        <a:fill>
          <a:solidFill>
            <a:srgbClr val="E0D8CD"/>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b="1"/>
              <a:t>1 Min: Situate in overall agenda for the class session:</a:t>
            </a:r>
            <a:endParaRPr/>
          </a:p>
          <a:p>
            <a:pPr marL="171450" lvl="0" indent="-171450" algn="just" rtl="0">
              <a:spcBef>
                <a:spcPts val="0"/>
              </a:spcBef>
              <a:spcAft>
                <a:spcPts val="0"/>
              </a:spcAft>
              <a:buClr>
                <a:schemeClr val="dk1"/>
              </a:buClr>
              <a:buSzPts val="1200"/>
              <a:buFont typeface="Arial"/>
              <a:buChar char="•"/>
            </a:pPr>
            <a:r>
              <a:rPr lang="en-US" b="1"/>
              <a:t>1. Introduction and open question (Melissa): Why does character matter to an engineer? </a:t>
            </a:r>
            <a:endParaRPr/>
          </a:p>
          <a:p>
            <a:pPr marL="171450" lvl="0" indent="-171450" algn="just" rtl="0">
              <a:spcBef>
                <a:spcPts val="0"/>
              </a:spcBef>
              <a:spcAft>
                <a:spcPts val="0"/>
              </a:spcAft>
              <a:buClr>
                <a:schemeClr val="dk1"/>
              </a:buClr>
              <a:buSzPts val="1200"/>
              <a:buFont typeface="Arial"/>
              <a:buChar char="•"/>
            </a:pPr>
            <a:r>
              <a:rPr lang="en-US" b="1"/>
              <a:t>2. Activity: What kinds of character traits are most important for engineers? (We use sticky notes, compile a list and walk around the classroom) </a:t>
            </a:r>
            <a:endParaRPr/>
          </a:p>
          <a:p>
            <a:pPr marL="171450" lvl="0" indent="-171450" algn="just" rtl="0">
              <a:spcBef>
                <a:spcPts val="0"/>
              </a:spcBef>
              <a:spcAft>
                <a:spcPts val="0"/>
              </a:spcAft>
              <a:buClr>
                <a:schemeClr val="dk1"/>
              </a:buClr>
              <a:buSzPts val="1200"/>
              <a:buFont typeface="Arial"/>
              <a:buChar char="•"/>
            </a:pPr>
            <a:r>
              <a:rPr lang="en-US" b="1"/>
              <a:t>3. Debrief of themes (why each team thought their themes were important)</a:t>
            </a:r>
            <a:endParaRPr/>
          </a:p>
          <a:p>
            <a:pPr marL="171450" lvl="0" indent="-171450" algn="just" rtl="0">
              <a:spcBef>
                <a:spcPts val="0"/>
              </a:spcBef>
              <a:spcAft>
                <a:spcPts val="0"/>
              </a:spcAft>
              <a:buClr>
                <a:schemeClr val="dk1"/>
              </a:buClr>
              <a:buSzPts val="1200"/>
              <a:buFont typeface="Arial"/>
              <a:buChar char="•"/>
            </a:pPr>
            <a:r>
              <a:rPr lang="en-US" b="1"/>
              <a:t>4. Presentation (Adetoun): </a:t>
            </a:r>
            <a:endParaRPr/>
          </a:p>
          <a:p>
            <a:pPr marL="628650" lvl="1" indent="-171450" algn="just" rtl="0">
              <a:spcBef>
                <a:spcPts val="0"/>
              </a:spcBef>
              <a:spcAft>
                <a:spcPts val="0"/>
              </a:spcAft>
              <a:buClr>
                <a:schemeClr val="dk1"/>
              </a:buClr>
              <a:buSzPts val="1200"/>
              <a:buFont typeface="Arial"/>
              <a:buChar char="•"/>
            </a:pPr>
            <a:r>
              <a:rPr lang="en-US" b="1"/>
              <a:t>Revisit allusions to character in EGR 111 and the vision of the whole engineer</a:t>
            </a:r>
            <a:endParaRPr/>
          </a:p>
          <a:p>
            <a:pPr marL="628650" lvl="1" indent="-171450" algn="just" rtl="0">
              <a:spcBef>
                <a:spcPts val="0"/>
              </a:spcBef>
              <a:spcAft>
                <a:spcPts val="0"/>
              </a:spcAft>
              <a:buClr>
                <a:schemeClr val="dk1"/>
              </a:buClr>
              <a:buSzPts val="1200"/>
              <a:buFont typeface="Arial"/>
              <a:buChar char="•"/>
            </a:pPr>
            <a:r>
              <a:rPr lang="en-US" b="1"/>
              <a:t>What is character?</a:t>
            </a:r>
            <a:endParaRPr/>
          </a:p>
          <a:p>
            <a:pPr marL="628650" lvl="1" indent="-171450" algn="just" rtl="0">
              <a:spcBef>
                <a:spcPts val="0"/>
              </a:spcBef>
              <a:spcAft>
                <a:spcPts val="0"/>
              </a:spcAft>
              <a:buClr>
                <a:schemeClr val="dk1"/>
              </a:buClr>
              <a:buSzPts val="1200"/>
              <a:buFont typeface="Arial"/>
              <a:buChar char="•"/>
            </a:pPr>
            <a:r>
              <a:rPr lang="en-US" b="1"/>
              <a:t>What are virtues? </a:t>
            </a:r>
            <a:endParaRPr/>
          </a:p>
          <a:p>
            <a:pPr marL="628650" lvl="1" indent="-171450" algn="just" rtl="0">
              <a:spcBef>
                <a:spcPts val="0"/>
              </a:spcBef>
              <a:spcAft>
                <a:spcPts val="0"/>
              </a:spcAft>
              <a:buClr>
                <a:schemeClr val="dk1"/>
              </a:buClr>
              <a:buSzPts val="1200"/>
              <a:buFont typeface="Arial"/>
              <a:buChar char="•"/>
            </a:pPr>
            <a:r>
              <a:rPr lang="en-US" b="1"/>
              <a:t>Examples of what students might see in the curriculum</a:t>
            </a:r>
            <a:endParaRPr/>
          </a:p>
          <a:p>
            <a:pPr marL="628650" lvl="1" indent="-171450" algn="just" rtl="0">
              <a:spcBef>
                <a:spcPts val="0"/>
              </a:spcBef>
              <a:spcAft>
                <a:spcPts val="0"/>
              </a:spcAft>
              <a:buClr>
                <a:schemeClr val="dk1"/>
              </a:buClr>
              <a:buSzPts val="1200"/>
              <a:buFont typeface="Arial"/>
              <a:buChar char="•"/>
            </a:pPr>
            <a:r>
              <a:rPr lang="en-US" b="1"/>
              <a:t>Summary of the relevance of character and character education in engineering</a:t>
            </a:r>
            <a:endParaRPr/>
          </a:p>
          <a:p>
            <a:pPr marL="171450" lvl="0" indent="-171450" algn="just" rtl="0">
              <a:spcBef>
                <a:spcPts val="0"/>
              </a:spcBef>
              <a:spcAft>
                <a:spcPts val="0"/>
              </a:spcAft>
              <a:buClr>
                <a:schemeClr val="dk1"/>
              </a:buClr>
              <a:buSzPts val="1200"/>
              <a:buFont typeface="Arial"/>
              <a:buChar char="•"/>
            </a:pPr>
            <a:r>
              <a:rPr lang="en-US" b="1"/>
              <a:t>5. Explanation of Take-home Reflections (Melissa):</a:t>
            </a:r>
            <a:endParaRPr/>
          </a:p>
          <a:p>
            <a:pPr marL="628650" lvl="1" indent="-171450" algn="just" rtl="0">
              <a:spcBef>
                <a:spcPts val="0"/>
              </a:spcBef>
              <a:spcAft>
                <a:spcPts val="0"/>
              </a:spcAft>
              <a:buClr>
                <a:schemeClr val="dk1"/>
              </a:buClr>
              <a:buSzPts val="1200"/>
              <a:buFont typeface="Arial"/>
              <a:buChar char="•"/>
            </a:pPr>
            <a:r>
              <a:rPr lang="en-US" b="1"/>
              <a:t>A timeline of what your engineering trajectory could look like and where issues of character may come up/where different character traits might be relevant? </a:t>
            </a:r>
            <a:endParaRPr/>
          </a:p>
          <a:p>
            <a:pPr marL="628650" lvl="1" indent="-171450" algn="just" rtl="0">
              <a:spcBef>
                <a:spcPts val="0"/>
              </a:spcBef>
              <a:spcAft>
                <a:spcPts val="0"/>
              </a:spcAft>
              <a:buClr>
                <a:schemeClr val="dk1"/>
              </a:buClr>
              <a:buSzPts val="1200"/>
              <a:buFont typeface="Arial"/>
              <a:buChar char="•"/>
            </a:pPr>
            <a:r>
              <a:rPr lang="en-US" b="1"/>
              <a:t>One trait </a:t>
            </a:r>
            <a:endParaRPr/>
          </a:p>
          <a:p>
            <a:pPr marL="628650" lvl="1" indent="-171450" algn="just" rtl="0">
              <a:spcBef>
                <a:spcPts val="0"/>
              </a:spcBef>
              <a:spcAft>
                <a:spcPts val="0"/>
              </a:spcAft>
              <a:buClr>
                <a:schemeClr val="dk1"/>
              </a:buClr>
              <a:buSzPts val="1200"/>
              <a:buFont typeface="Arial"/>
              <a:buChar char="•"/>
            </a:pPr>
            <a:r>
              <a:rPr lang="en-US" b="1"/>
              <a:t>Exemplar </a:t>
            </a:r>
            <a:endParaRPr/>
          </a:p>
          <a:p>
            <a:pPr marL="628650" lvl="1" indent="-171450" algn="just" rtl="0">
              <a:spcBef>
                <a:spcPts val="0"/>
              </a:spcBef>
              <a:spcAft>
                <a:spcPts val="0"/>
              </a:spcAft>
              <a:buClr>
                <a:schemeClr val="dk1"/>
              </a:buClr>
              <a:buSzPts val="1200"/>
              <a:buFont typeface="Arial"/>
              <a:buChar char="•"/>
            </a:pPr>
            <a:r>
              <a:rPr lang="en-US" b="1"/>
              <a:t>One virtue/character trait you would like to develop/further develop during your undergraduate career </a:t>
            </a:r>
            <a:endParaRPr/>
          </a:p>
          <a:p>
            <a:pPr marL="628650" lvl="1" indent="-95250" algn="just" rtl="0">
              <a:spcBef>
                <a:spcPts val="0"/>
              </a:spcBef>
              <a:spcAft>
                <a:spcPts val="0"/>
              </a:spcAft>
              <a:buClr>
                <a:schemeClr val="dk1"/>
              </a:buClr>
              <a:buSzPts val="1200"/>
              <a:buFont typeface="Arial"/>
              <a:buNone/>
            </a:pPr>
            <a:endParaRPr b="1"/>
          </a:p>
        </p:txBody>
      </p:sp>
      <p:sp>
        <p:nvSpPr>
          <p:cNvPr id="57" name="Google Shape;5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dirty="0"/>
              <a:t>Students are given a preview that through their </a:t>
            </a:r>
            <a:r>
              <a:rPr lang="en-US" dirty="0"/>
              <a:t>four-year</a:t>
            </a:r>
            <a:r>
              <a:rPr dirty="0"/>
              <a:t> program they will have other op</a:t>
            </a:r>
            <a:r>
              <a:rPr lang="en-US" dirty="0"/>
              <a:t>p</a:t>
            </a:r>
            <a:r>
              <a:rPr dirty="0"/>
              <a:t>ortunities to learn about/reflect on different character virtues; engage with these virtues through activities that help them directly practice different character traits and hands-on learning experiences that indirectly support those virtues (e.g. working on team projects.); engage with role models such as guest speakers that support them in seeing how character plays out in the professional world. This closing section also emphasizes that empathy is about building habit. </a:t>
            </a:r>
          </a:p>
        </p:txBody>
      </p:sp>
      <p:sp>
        <p:nvSpPr>
          <p:cNvPr id="139" name="Google Shape;1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a:t>Today's world is a complex place, and our needs as a society are ever changing. We need sustainable solutions to humanity’s most pressing challenges.  </a:t>
            </a:r>
            <a:endParaRPr/>
          </a:p>
          <a:p>
            <a:pPr marL="0" lvl="0" indent="0" algn="l" rtl="0">
              <a:spcBef>
                <a:spcPts val="240"/>
              </a:spcBef>
              <a:spcAft>
                <a:spcPts val="0"/>
              </a:spcAft>
              <a:buNone/>
            </a:pPr>
            <a:r>
              <a:rPr lang="en-US"/>
              <a:t>From what you all have identified, you have shown that an engineer, </a:t>
            </a:r>
            <a:r>
              <a:rPr lang="en-US" b="1"/>
              <a:t>technical proficiency is not all there is to engineering, other pieces exist including admirable character traits. </a:t>
            </a:r>
            <a:endParaRPr/>
          </a:p>
          <a:p>
            <a:pPr marL="457200" lvl="0" indent="-228600" algn="l" rtl="0">
              <a:spcBef>
                <a:spcPts val="48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5" name="Google Shape;6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dirty="0"/>
              <a:t>Today's world is a complex place, and our needs as a society are ever changing. We need sustainable solutions to humanity’s most pressing challenges.  </a:t>
            </a:r>
            <a:endParaRPr dirty="0"/>
          </a:p>
          <a:p>
            <a:pPr marL="0" lvl="0" indent="0" algn="l" rtl="0">
              <a:spcBef>
                <a:spcPts val="240"/>
              </a:spcBef>
              <a:spcAft>
                <a:spcPts val="0"/>
              </a:spcAft>
              <a:buNone/>
            </a:pPr>
            <a:r>
              <a:rPr lang="en-US" dirty="0"/>
              <a:t>From what you all have identified, you have shown that an engineer, </a:t>
            </a:r>
            <a:r>
              <a:rPr lang="en-US" b="1" dirty="0"/>
              <a:t>technical proficiency is not all there is to engineering, other pieces exist including admirable character traits. </a:t>
            </a:r>
            <a:endParaRPr dirty="0"/>
          </a:p>
          <a:p>
            <a:pPr marL="457200" lvl="0" indent="-228600" algn="l" rtl="0">
              <a:spcBef>
                <a:spcPts val="48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73" name="Google Shape;7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200"/>
              <a:buFont typeface="Arial"/>
              <a:buChar char="•"/>
            </a:pPr>
            <a:r>
              <a:rPr lang="en-US" b="1"/>
              <a:t>By practicing virtues, people are likely to make the right choice when faced with ethical challenges. </a:t>
            </a:r>
            <a:endParaRPr/>
          </a:p>
          <a:p>
            <a:pPr marL="342900" lvl="0" indent="-266700" algn="l" rtl="0">
              <a:spcBef>
                <a:spcPts val="0"/>
              </a:spcBef>
              <a:spcAft>
                <a:spcPts val="0"/>
              </a:spcAft>
              <a:buClr>
                <a:schemeClr val="dk1"/>
              </a:buClr>
              <a:buSzPts val="1200"/>
              <a:buFont typeface="Arial"/>
              <a:buNone/>
            </a:pPr>
            <a:endParaRPr/>
          </a:p>
          <a:p>
            <a:pPr marL="342900" lvl="0" indent="-342900" algn="l" rtl="0">
              <a:spcBef>
                <a:spcPts val="0"/>
              </a:spcBef>
              <a:spcAft>
                <a:spcPts val="0"/>
              </a:spcAft>
              <a:buClr>
                <a:schemeClr val="dk1"/>
              </a:buClr>
              <a:buSzPts val="1200"/>
              <a:buFont typeface="Arial"/>
              <a:buChar char="•"/>
            </a:pPr>
            <a:r>
              <a:rPr lang="en-US" b="1"/>
              <a:t>Character education offers us the language and tools to understand virtues in the context of practicing engineering</a:t>
            </a:r>
            <a:endParaRPr/>
          </a:p>
          <a:p>
            <a:pPr marL="342900" lvl="0" indent="-266700" algn="l" rtl="0">
              <a:spcBef>
                <a:spcPts val="0"/>
              </a:spcBef>
              <a:spcAft>
                <a:spcPts val="0"/>
              </a:spcAft>
              <a:buClr>
                <a:schemeClr val="dk1"/>
              </a:buClr>
              <a:buSzPts val="1200"/>
              <a:buFont typeface="Arial"/>
              <a:buNone/>
            </a:pPr>
            <a:endParaRPr/>
          </a:p>
          <a:p>
            <a:pPr marL="342900" lvl="0" indent="-342900" algn="l" rtl="0">
              <a:spcBef>
                <a:spcPts val="0"/>
              </a:spcBef>
              <a:spcAft>
                <a:spcPts val="0"/>
              </a:spcAft>
              <a:buClr>
                <a:schemeClr val="dk1"/>
              </a:buClr>
              <a:buSzPts val="1200"/>
              <a:buFont typeface="Arial"/>
              <a:buChar char="•"/>
            </a:pPr>
            <a:r>
              <a:rPr lang="en-US" b="1"/>
              <a:t>Character education supports deliberate practice of good character in engineering</a:t>
            </a:r>
            <a:endParaRPr/>
          </a:p>
          <a:p>
            <a:pPr marL="0" lvl="0" indent="0" algn="l" rtl="0">
              <a:spcBef>
                <a:spcPts val="0"/>
              </a:spcBef>
              <a:spcAft>
                <a:spcPts val="0"/>
              </a:spcAft>
              <a:buNone/>
            </a:pPr>
            <a:endParaRPr/>
          </a:p>
        </p:txBody>
      </p:sp>
      <p:sp>
        <p:nvSpPr>
          <p:cNvPr id="125" name="Google Shape;12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Emboldened ones are reflected in our curriculum</a:t>
            </a:r>
            <a:endParaRPr/>
          </a:p>
        </p:txBody>
      </p:sp>
      <p:sp>
        <p:nvSpPr>
          <p:cNvPr id="132" name="Google Shape;13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Main Title">
  <p:cSld name="1_Main Title">
    <p:spTree>
      <p:nvGrpSpPr>
        <p:cNvPr id="1" name="Shape 11"/>
        <p:cNvGrpSpPr/>
        <p:nvPr/>
      </p:nvGrpSpPr>
      <p:grpSpPr>
        <a:xfrm>
          <a:off x="0" y="0"/>
          <a:ext cx="0" cy="0"/>
          <a:chOff x="0" y="0"/>
          <a:chExt cx="0" cy="0"/>
        </a:xfrm>
      </p:grpSpPr>
      <p:pic>
        <p:nvPicPr>
          <p:cNvPr id="12" name="Google Shape;12;p12"/>
          <p:cNvPicPr preferRelativeResize="0"/>
          <p:nvPr/>
        </p:nvPicPr>
        <p:blipFill rotWithShape="1">
          <a:blip r:embed="rId2">
            <a:alphaModFix/>
          </a:blip>
          <a:srcRect/>
          <a:stretch/>
        </p:blipFill>
        <p:spPr>
          <a:xfrm>
            <a:off x="4670257" y="6394784"/>
            <a:ext cx="2851484" cy="213861"/>
          </a:xfrm>
          <a:prstGeom prst="rect">
            <a:avLst/>
          </a:prstGeom>
          <a:noFill/>
          <a:ln>
            <a:noFill/>
          </a:ln>
        </p:spPr>
      </p:pic>
      <p:cxnSp>
        <p:nvCxnSpPr>
          <p:cNvPr id="13" name="Google Shape;13;p12"/>
          <p:cNvCxnSpPr/>
          <p:nvPr/>
        </p:nvCxnSpPr>
        <p:spPr>
          <a:xfrm>
            <a:off x="4146884" y="3777915"/>
            <a:ext cx="3898232" cy="0"/>
          </a:xfrm>
          <a:prstGeom prst="straightConnector1">
            <a:avLst/>
          </a:prstGeom>
          <a:noFill/>
          <a:ln w="19050" cap="flat" cmpd="sng">
            <a:solidFill>
              <a:srgbClr val="93773A"/>
            </a:solidFill>
            <a:prstDash val="solid"/>
            <a:miter lim="800000"/>
            <a:headEnd type="none" w="sm" len="sm"/>
            <a:tailEnd type="none" w="sm" len="sm"/>
          </a:ln>
        </p:spPr>
      </p:cxnSp>
      <p:sp>
        <p:nvSpPr>
          <p:cNvPr id="14" name="Google Shape;14;p12"/>
          <p:cNvSpPr txBox="1">
            <a:spLocks noGrp="1"/>
          </p:cNvSpPr>
          <p:nvPr>
            <p:ph type="title"/>
          </p:nvPr>
        </p:nvSpPr>
        <p:spPr>
          <a:xfrm>
            <a:off x="3086099" y="467139"/>
            <a:ext cx="6019800" cy="2872806"/>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93773A"/>
              </a:buClr>
              <a:buSzPts val="6000"/>
              <a:buFont typeface="Calibri"/>
              <a:buNone/>
              <a:defRPr sz="6000" b="0" i="0" u="none" strike="noStrike" cap="none">
                <a:solidFill>
                  <a:srgbClr val="93773A"/>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2"/>
          <p:cNvSpPr txBox="1">
            <a:spLocks noGrp="1"/>
          </p:cNvSpPr>
          <p:nvPr>
            <p:ph type="body" idx="1"/>
          </p:nvPr>
        </p:nvSpPr>
        <p:spPr>
          <a:xfrm>
            <a:off x="2990850" y="4175125"/>
            <a:ext cx="6210300" cy="406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93773A"/>
              </a:buClr>
              <a:buSzPts val="1600"/>
              <a:buFont typeface="Arial"/>
              <a:buNone/>
              <a:defRPr sz="1600" b="0" i="0" u="none" strike="noStrike" cap="none">
                <a:solidFill>
                  <a:srgbClr val="93773A"/>
                </a:solidFill>
                <a:latin typeface="Nunito Sans"/>
                <a:ea typeface="Nunito Sans"/>
                <a:cs typeface="Nunito Sans"/>
                <a:sym typeface="Nuni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2"/>
          <p:cNvSpPr txBox="1">
            <a:spLocks noGrp="1"/>
          </p:cNvSpPr>
          <p:nvPr>
            <p:ph type="body" idx="2"/>
          </p:nvPr>
        </p:nvSpPr>
        <p:spPr>
          <a:xfrm>
            <a:off x="2990850" y="4701279"/>
            <a:ext cx="6210300" cy="3778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93773A"/>
              </a:buClr>
              <a:buSzPts val="1800"/>
              <a:buFont typeface="Arial"/>
              <a:buNone/>
              <a:defRPr sz="1800" b="0" i="1" u="none" strike="noStrike" cap="none">
                <a:solidFill>
                  <a:srgbClr val="93773A"/>
                </a:solidFill>
                <a:latin typeface="Cormorant"/>
                <a:ea typeface="Cormorant"/>
                <a:cs typeface="Cormorant"/>
                <a:sym typeface="Cormoran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Title Blank">
  <p:cSld name="Main Title Blank">
    <p:spTree>
      <p:nvGrpSpPr>
        <p:cNvPr id="1"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4"/>
          <p:cNvSpPr txBox="1">
            <a:spLocks noGrp="1"/>
          </p:cNvSpPr>
          <p:nvPr>
            <p:ph type="title"/>
          </p:nvPr>
        </p:nvSpPr>
        <p:spPr>
          <a:xfrm>
            <a:off x="1461050" y="344764"/>
            <a:ext cx="9892748" cy="87726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
          <p:cNvSpPr txBox="1">
            <a:spLocks noGrp="1"/>
          </p:cNvSpPr>
          <p:nvPr>
            <p:ph type="body" idx="1"/>
          </p:nvPr>
        </p:nvSpPr>
        <p:spPr>
          <a:xfrm>
            <a:off x="1461050" y="1401417"/>
            <a:ext cx="9892749" cy="47755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4"/>
          <p:cNvSpPr txBox="1">
            <a:spLocks noGrp="1"/>
          </p:cNvSpPr>
          <p:nvPr>
            <p:ph type="dt" idx="10"/>
          </p:nvPr>
        </p:nvSpPr>
        <p:spPr>
          <a:xfrm>
            <a:off x="1461050" y="6356350"/>
            <a:ext cx="21203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1463560" y="173672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ormoran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6"/>
          <p:cNvSpPr txBox="1">
            <a:spLocks noGrp="1"/>
          </p:cNvSpPr>
          <p:nvPr>
            <p:ph type="body" idx="1"/>
          </p:nvPr>
        </p:nvSpPr>
        <p:spPr>
          <a:xfrm>
            <a:off x="146356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BFAD91"/>
              </a:buClr>
              <a:buSzPts val="2400"/>
              <a:buNone/>
              <a:defRPr sz="2400">
                <a:solidFill>
                  <a:srgbClr val="BFAD91"/>
                </a:solidFill>
              </a:defRPr>
            </a:lvl1pPr>
            <a:lvl2pPr marL="914400" lvl="1" indent="-228600" algn="l">
              <a:lnSpc>
                <a:spcPct val="90000"/>
              </a:lnSpc>
              <a:spcBef>
                <a:spcPts val="500"/>
              </a:spcBef>
              <a:spcAft>
                <a:spcPts val="0"/>
              </a:spcAft>
              <a:buClr>
                <a:srgbClr val="BFAD91"/>
              </a:buClr>
              <a:buSzPts val="2000"/>
              <a:buNone/>
              <a:defRPr sz="2000">
                <a:solidFill>
                  <a:srgbClr val="BFAD91"/>
                </a:solidFill>
              </a:defRPr>
            </a:lvl2pPr>
            <a:lvl3pPr marL="1371600" lvl="2" indent="-228600" algn="l">
              <a:lnSpc>
                <a:spcPct val="90000"/>
              </a:lnSpc>
              <a:spcBef>
                <a:spcPts val="500"/>
              </a:spcBef>
              <a:spcAft>
                <a:spcPts val="0"/>
              </a:spcAft>
              <a:buClr>
                <a:srgbClr val="BFAD91"/>
              </a:buClr>
              <a:buSzPts val="1800"/>
              <a:buNone/>
              <a:defRPr sz="1800">
                <a:solidFill>
                  <a:srgbClr val="BFAD91"/>
                </a:solidFill>
              </a:defRPr>
            </a:lvl3pPr>
            <a:lvl4pPr marL="1828800" lvl="3" indent="-228600" algn="l">
              <a:lnSpc>
                <a:spcPct val="90000"/>
              </a:lnSpc>
              <a:spcBef>
                <a:spcPts val="500"/>
              </a:spcBef>
              <a:spcAft>
                <a:spcPts val="0"/>
              </a:spcAft>
              <a:buClr>
                <a:srgbClr val="BFAD91"/>
              </a:buClr>
              <a:buSzPts val="1600"/>
              <a:buNone/>
              <a:defRPr sz="1600">
                <a:solidFill>
                  <a:srgbClr val="BFAD91"/>
                </a:solidFill>
              </a:defRPr>
            </a:lvl4pPr>
            <a:lvl5pPr marL="2286000" lvl="4" indent="-228600" algn="l">
              <a:lnSpc>
                <a:spcPct val="90000"/>
              </a:lnSpc>
              <a:spcBef>
                <a:spcPts val="500"/>
              </a:spcBef>
              <a:spcAft>
                <a:spcPts val="0"/>
              </a:spcAft>
              <a:buClr>
                <a:srgbClr val="BFAD91"/>
              </a:buClr>
              <a:buSzPts val="1600"/>
              <a:buNone/>
              <a:defRPr sz="1600">
                <a:solidFill>
                  <a:srgbClr val="BFAD91"/>
                </a:solidFill>
              </a:defRPr>
            </a:lvl5pPr>
            <a:lvl6pPr marL="2743200" lvl="5" indent="-228600" algn="l">
              <a:lnSpc>
                <a:spcPct val="90000"/>
              </a:lnSpc>
              <a:spcBef>
                <a:spcPts val="500"/>
              </a:spcBef>
              <a:spcAft>
                <a:spcPts val="0"/>
              </a:spcAft>
              <a:buClr>
                <a:srgbClr val="BFAD91"/>
              </a:buClr>
              <a:buSzPts val="1600"/>
              <a:buNone/>
              <a:defRPr sz="1600">
                <a:solidFill>
                  <a:srgbClr val="BFAD91"/>
                </a:solidFill>
              </a:defRPr>
            </a:lvl6pPr>
            <a:lvl7pPr marL="3200400" lvl="6" indent="-228600" algn="l">
              <a:lnSpc>
                <a:spcPct val="90000"/>
              </a:lnSpc>
              <a:spcBef>
                <a:spcPts val="500"/>
              </a:spcBef>
              <a:spcAft>
                <a:spcPts val="0"/>
              </a:spcAft>
              <a:buClr>
                <a:srgbClr val="BFAD91"/>
              </a:buClr>
              <a:buSzPts val="1600"/>
              <a:buNone/>
              <a:defRPr sz="1600">
                <a:solidFill>
                  <a:srgbClr val="BFAD91"/>
                </a:solidFill>
              </a:defRPr>
            </a:lvl7pPr>
            <a:lvl8pPr marL="3657600" lvl="7" indent="-228600" algn="l">
              <a:lnSpc>
                <a:spcPct val="90000"/>
              </a:lnSpc>
              <a:spcBef>
                <a:spcPts val="500"/>
              </a:spcBef>
              <a:spcAft>
                <a:spcPts val="0"/>
              </a:spcAft>
              <a:buClr>
                <a:srgbClr val="BFAD91"/>
              </a:buClr>
              <a:buSzPts val="1600"/>
              <a:buNone/>
              <a:defRPr sz="1600">
                <a:solidFill>
                  <a:srgbClr val="BFAD91"/>
                </a:solidFill>
              </a:defRPr>
            </a:lvl8pPr>
            <a:lvl9pPr marL="4114800" lvl="8" indent="-228600" algn="l">
              <a:lnSpc>
                <a:spcPct val="90000"/>
              </a:lnSpc>
              <a:spcBef>
                <a:spcPts val="500"/>
              </a:spcBef>
              <a:spcAft>
                <a:spcPts val="0"/>
              </a:spcAft>
              <a:buClr>
                <a:srgbClr val="BFAD91"/>
              </a:buClr>
              <a:buSzPts val="1600"/>
              <a:buNone/>
              <a:defRPr sz="1600">
                <a:solidFill>
                  <a:srgbClr val="BFAD91"/>
                </a:solidFill>
              </a:defRPr>
            </a:lvl9pPr>
          </a:lstStyle>
          <a:p>
            <a:endParaRPr/>
          </a:p>
        </p:txBody>
      </p:sp>
      <p:sp>
        <p:nvSpPr>
          <p:cNvPr id="34" name="Google Shape;34;p16"/>
          <p:cNvSpPr txBox="1">
            <a:spLocks noGrp="1"/>
          </p:cNvSpPr>
          <p:nvPr>
            <p:ph type="dt" idx="10"/>
          </p:nvPr>
        </p:nvSpPr>
        <p:spPr>
          <a:xfrm>
            <a:off x="1461050" y="6356350"/>
            <a:ext cx="21203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1461050" y="344764"/>
            <a:ext cx="9892748" cy="87726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1477317" y="1825625"/>
            <a:ext cx="491320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2"/>
          </p:nvPr>
        </p:nvSpPr>
        <p:spPr>
          <a:xfrm>
            <a:off x="6678202" y="1825625"/>
            <a:ext cx="4675598"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dt" idx="10"/>
          </p:nvPr>
        </p:nvSpPr>
        <p:spPr>
          <a:xfrm>
            <a:off x="1461050" y="6356350"/>
            <a:ext cx="21203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1461050" y="344764"/>
            <a:ext cx="9892748" cy="87726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8"/>
          <p:cNvSpPr txBox="1">
            <a:spLocks noGrp="1"/>
          </p:cNvSpPr>
          <p:nvPr>
            <p:ph type="dt" idx="10"/>
          </p:nvPr>
        </p:nvSpPr>
        <p:spPr>
          <a:xfrm>
            <a:off x="1461050" y="6356350"/>
            <a:ext cx="21203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9"/>
          <p:cNvSpPr txBox="1">
            <a:spLocks noGrp="1"/>
          </p:cNvSpPr>
          <p:nvPr>
            <p:ph type="dt" idx="10"/>
          </p:nvPr>
        </p:nvSpPr>
        <p:spPr>
          <a:xfrm>
            <a:off x="1461050" y="6356350"/>
            <a:ext cx="21203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no footer">
  <p:cSld name="Blank no footer">
    <p:spTree>
      <p:nvGrpSpPr>
        <p:cNvPr id="1" name="Shape 5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
        <p:cNvGrpSpPr/>
        <p:nvPr/>
      </p:nvGrpSpPr>
      <p:grpSpPr>
        <a:xfrm>
          <a:off x="0" y="0"/>
          <a:ext cx="0" cy="0"/>
          <a:chOff x="0" y="0"/>
          <a:chExt cx="0" cy="0"/>
        </a:xfrm>
      </p:grpSpPr>
      <p:sp>
        <p:nvSpPr>
          <p:cNvPr id="10" name="Google Shape;10;p11"/>
          <p:cNvSpPr/>
          <p:nvPr/>
        </p:nvSpPr>
        <p:spPr>
          <a:xfrm>
            <a:off x="2701090" y="0"/>
            <a:ext cx="6789821" cy="684180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p:nvPr/>
        </p:nvSpPr>
        <p:spPr>
          <a:xfrm>
            <a:off x="1155032" y="0"/>
            <a:ext cx="11036968"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13"/>
          <p:cNvSpPr txBox="1">
            <a:spLocks noGrp="1"/>
          </p:cNvSpPr>
          <p:nvPr>
            <p:ph type="title"/>
          </p:nvPr>
        </p:nvSpPr>
        <p:spPr>
          <a:xfrm>
            <a:off x="1461050" y="344764"/>
            <a:ext cx="9892748" cy="87726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200"/>
              <a:buFont typeface="Cormorant"/>
              <a:buNone/>
              <a:defRPr sz="5200" b="0" i="0" u="none" strike="noStrike" cap="none">
                <a:solidFill>
                  <a:schemeClr val="dk1"/>
                </a:solidFill>
                <a:latin typeface="Cormorant"/>
                <a:ea typeface="Cormorant"/>
                <a:cs typeface="Cormorant"/>
                <a:sym typeface="Cormoran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13"/>
          <p:cNvSpPr txBox="1">
            <a:spLocks noGrp="1"/>
          </p:cNvSpPr>
          <p:nvPr>
            <p:ph type="body" idx="1"/>
          </p:nvPr>
        </p:nvSpPr>
        <p:spPr>
          <a:xfrm>
            <a:off x="1461050" y="1401417"/>
            <a:ext cx="9892749" cy="477554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Nunito Sans"/>
                <a:ea typeface="Nunito Sans"/>
                <a:cs typeface="Nunito Sans"/>
                <a:sym typeface="Nunito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Nunito Sans"/>
                <a:ea typeface="Nunito Sans"/>
                <a:cs typeface="Nunito Sans"/>
                <a:sym typeface="Nunito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Nunito Sans"/>
                <a:ea typeface="Nunito Sans"/>
                <a:cs typeface="Nunito Sans"/>
                <a:sym typeface="Nunito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Nunito Sans"/>
                <a:ea typeface="Nunito Sans"/>
                <a:cs typeface="Nunito Sans"/>
                <a:sym typeface="Nunito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Nunito Sans"/>
                <a:ea typeface="Nunito Sans"/>
                <a:cs typeface="Nunito Sans"/>
                <a:sym typeface="Nuni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3"/>
          <p:cNvSpPr txBox="1">
            <a:spLocks noGrp="1"/>
          </p:cNvSpPr>
          <p:nvPr>
            <p:ph type="dt" idx="10"/>
          </p:nvPr>
        </p:nvSpPr>
        <p:spPr>
          <a:xfrm>
            <a:off x="1461050" y="6356350"/>
            <a:ext cx="212035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BFAD91"/>
                </a:solidFill>
                <a:latin typeface="Cormorant"/>
                <a:ea typeface="Cormorant"/>
                <a:cs typeface="Cormorant"/>
                <a:sym typeface="Cormoran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BFAD91"/>
                </a:solidFill>
                <a:latin typeface="Cormorant"/>
                <a:ea typeface="Cormorant"/>
                <a:cs typeface="Cormorant"/>
                <a:sym typeface="Cormorant"/>
              </a:defRPr>
            </a:lvl1pPr>
            <a:lvl2pPr marL="0" marR="0" lvl="1" indent="0" algn="r" rtl="0">
              <a:spcBef>
                <a:spcPts val="0"/>
              </a:spcBef>
              <a:buNone/>
              <a:defRPr sz="1200" b="0" i="0" u="none" strike="noStrike" cap="none">
                <a:solidFill>
                  <a:srgbClr val="BFAD91"/>
                </a:solidFill>
                <a:latin typeface="Cormorant"/>
                <a:ea typeface="Cormorant"/>
                <a:cs typeface="Cormorant"/>
                <a:sym typeface="Cormorant"/>
              </a:defRPr>
            </a:lvl2pPr>
            <a:lvl3pPr marL="0" marR="0" lvl="2" indent="0" algn="r" rtl="0">
              <a:spcBef>
                <a:spcPts val="0"/>
              </a:spcBef>
              <a:buNone/>
              <a:defRPr sz="1200" b="0" i="0" u="none" strike="noStrike" cap="none">
                <a:solidFill>
                  <a:srgbClr val="BFAD91"/>
                </a:solidFill>
                <a:latin typeface="Cormorant"/>
                <a:ea typeface="Cormorant"/>
                <a:cs typeface="Cormorant"/>
                <a:sym typeface="Cormorant"/>
              </a:defRPr>
            </a:lvl3pPr>
            <a:lvl4pPr marL="0" marR="0" lvl="3" indent="0" algn="r" rtl="0">
              <a:spcBef>
                <a:spcPts val="0"/>
              </a:spcBef>
              <a:buNone/>
              <a:defRPr sz="1200" b="0" i="0" u="none" strike="noStrike" cap="none">
                <a:solidFill>
                  <a:srgbClr val="BFAD91"/>
                </a:solidFill>
                <a:latin typeface="Cormorant"/>
                <a:ea typeface="Cormorant"/>
                <a:cs typeface="Cormorant"/>
                <a:sym typeface="Cormorant"/>
              </a:defRPr>
            </a:lvl4pPr>
            <a:lvl5pPr marL="0" marR="0" lvl="4" indent="0" algn="r" rtl="0">
              <a:spcBef>
                <a:spcPts val="0"/>
              </a:spcBef>
              <a:buNone/>
              <a:defRPr sz="1200" b="0" i="0" u="none" strike="noStrike" cap="none">
                <a:solidFill>
                  <a:srgbClr val="BFAD91"/>
                </a:solidFill>
                <a:latin typeface="Cormorant"/>
                <a:ea typeface="Cormorant"/>
                <a:cs typeface="Cormorant"/>
                <a:sym typeface="Cormorant"/>
              </a:defRPr>
            </a:lvl5pPr>
            <a:lvl6pPr marL="0" marR="0" lvl="5" indent="0" algn="r" rtl="0">
              <a:spcBef>
                <a:spcPts val="0"/>
              </a:spcBef>
              <a:buNone/>
              <a:defRPr sz="1200" b="0" i="0" u="none" strike="noStrike" cap="none">
                <a:solidFill>
                  <a:srgbClr val="BFAD91"/>
                </a:solidFill>
                <a:latin typeface="Cormorant"/>
                <a:ea typeface="Cormorant"/>
                <a:cs typeface="Cormorant"/>
                <a:sym typeface="Cormorant"/>
              </a:defRPr>
            </a:lvl6pPr>
            <a:lvl7pPr marL="0" marR="0" lvl="6" indent="0" algn="r" rtl="0">
              <a:spcBef>
                <a:spcPts val="0"/>
              </a:spcBef>
              <a:buNone/>
              <a:defRPr sz="1200" b="0" i="0" u="none" strike="noStrike" cap="none">
                <a:solidFill>
                  <a:srgbClr val="BFAD91"/>
                </a:solidFill>
                <a:latin typeface="Cormorant"/>
                <a:ea typeface="Cormorant"/>
                <a:cs typeface="Cormorant"/>
                <a:sym typeface="Cormorant"/>
              </a:defRPr>
            </a:lvl7pPr>
            <a:lvl8pPr marL="0" marR="0" lvl="7" indent="0" algn="r" rtl="0">
              <a:spcBef>
                <a:spcPts val="0"/>
              </a:spcBef>
              <a:buNone/>
              <a:defRPr sz="1200" b="0" i="0" u="none" strike="noStrike" cap="none">
                <a:solidFill>
                  <a:srgbClr val="BFAD91"/>
                </a:solidFill>
                <a:latin typeface="Cormorant"/>
                <a:ea typeface="Cormorant"/>
                <a:cs typeface="Cormorant"/>
                <a:sym typeface="Cormorant"/>
              </a:defRPr>
            </a:lvl8pPr>
            <a:lvl9pPr marL="0" marR="0" lvl="8" indent="0" algn="r" rtl="0">
              <a:spcBef>
                <a:spcPts val="0"/>
              </a:spcBef>
              <a:buNone/>
              <a:defRPr sz="1200" b="0" i="0" u="none" strike="noStrike" cap="none">
                <a:solidFill>
                  <a:srgbClr val="BFAD91"/>
                </a:solidFill>
                <a:latin typeface="Cormorant"/>
                <a:ea typeface="Cormorant"/>
                <a:cs typeface="Cormorant"/>
                <a:sym typeface="Cormorant"/>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BFAD9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mumsgather.blogspot.com/2016/03/how-to-motivate-your-child-to-practic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pngimg.com/download/3622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ansdosage.blogspot.com/2012/05/i-may-be-pissed-off-but.html?m=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a:spLocks noGrp="1"/>
          </p:cNvSpPr>
          <p:nvPr>
            <p:ph type="title"/>
          </p:nvPr>
        </p:nvSpPr>
        <p:spPr>
          <a:xfrm>
            <a:off x="3086099" y="467139"/>
            <a:ext cx="6019800" cy="287280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93773A"/>
              </a:buClr>
              <a:buSzPts val="6000"/>
              <a:buFont typeface="Cormorant"/>
              <a:buNone/>
            </a:pPr>
            <a:r>
              <a:rPr lang="en-US">
                <a:latin typeface="Cormorant"/>
                <a:ea typeface="Cormorant"/>
                <a:cs typeface="Cormorant"/>
                <a:sym typeface="Cormorant"/>
              </a:rPr>
              <a:t>Character Discovery</a:t>
            </a:r>
            <a:endParaRPr/>
          </a:p>
        </p:txBody>
      </p:sp>
      <p:sp>
        <p:nvSpPr>
          <p:cNvPr id="60" name="Google Shape;60;p1"/>
          <p:cNvSpPr txBox="1">
            <a:spLocks noGrp="1"/>
          </p:cNvSpPr>
          <p:nvPr>
            <p:ph type="body" idx="1"/>
          </p:nvPr>
        </p:nvSpPr>
        <p:spPr>
          <a:xfrm>
            <a:off x="2990850" y="4175125"/>
            <a:ext cx="6210300" cy="406400"/>
          </a:xfrm>
          <a:prstGeom prst="rect">
            <a:avLst/>
          </a:prstGeom>
          <a:noFill/>
          <a:ln>
            <a:noFill/>
          </a:ln>
        </p:spPr>
        <p:txBody>
          <a:bodyPr spcFirstLastPara="1" wrap="square" lIns="91425" tIns="45700" rIns="91425" bIns="45700" anchor="ctr" anchorCtr="0">
            <a:noAutofit/>
          </a:bodyPr>
          <a:lstStyle/>
          <a:p>
            <a:pPr marL="228600" marR="0" lvl="0" indent="-228600" algn="ctr" rtl="0">
              <a:lnSpc>
                <a:spcPct val="90000"/>
              </a:lnSpc>
              <a:spcBef>
                <a:spcPts val="0"/>
              </a:spcBef>
              <a:spcAft>
                <a:spcPts val="0"/>
              </a:spcAft>
              <a:buClr>
                <a:srgbClr val="93773A"/>
              </a:buClr>
              <a:buSzPts val="1600"/>
              <a:buFont typeface="Arial"/>
              <a:buNone/>
            </a:pPr>
            <a:r>
              <a:rPr lang="en-US">
                <a:latin typeface="Nunito Sans"/>
                <a:ea typeface="Nunito Sans"/>
                <a:cs typeface="Nunito Sans"/>
                <a:sym typeface="Nunito Sans"/>
              </a:rPr>
              <a:t>EGR 111 – February 28, 2022</a:t>
            </a:r>
            <a:endParaRPr/>
          </a:p>
        </p:txBody>
      </p:sp>
      <p:sp>
        <p:nvSpPr>
          <p:cNvPr id="61" name="Google Shape;61;p1"/>
          <p:cNvSpPr txBox="1">
            <a:spLocks noGrp="1"/>
          </p:cNvSpPr>
          <p:nvPr>
            <p:ph type="body" idx="2"/>
          </p:nvPr>
        </p:nvSpPr>
        <p:spPr>
          <a:xfrm>
            <a:off x="2990850" y="4701279"/>
            <a:ext cx="6210300" cy="377825"/>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rgbClr val="93773A"/>
              </a:buClr>
              <a:buSzPts val="1800"/>
              <a:buNone/>
            </a:pPr>
            <a:r>
              <a:rPr lang="en-US">
                <a:latin typeface="Cormorant"/>
                <a:ea typeface="Cormorant"/>
                <a:cs typeface="Cormorant"/>
                <a:sym typeface="Cormorant"/>
              </a:rPr>
              <a:t>Dr. Adetoun Yeaman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648929" y="629266"/>
            <a:ext cx="3505495" cy="16223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ormorant"/>
              <a:buNone/>
            </a:pPr>
            <a:r>
              <a:rPr lang="en-US" sz="4000"/>
              <a:t>Throughout the curriculum</a:t>
            </a:r>
            <a:endParaRPr/>
          </a:p>
        </p:txBody>
      </p:sp>
      <p:sp>
        <p:nvSpPr>
          <p:cNvPr id="142" name="Google Shape;142;p10"/>
          <p:cNvSpPr txBox="1">
            <a:spLocks noGrp="1"/>
          </p:cNvSpPr>
          <p:nvPr>
            <p:ph type="body" idx="1"/>
          </p:nvPr>
        </p:nvSpPr>
        <p:spPr>
          <a:xfrm>
            <a:off x="648931" y="2438400"/>
            <a:ext cx="3505494" cy="378541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2"/>
              </a:buClr>
              <a:buSzPts val="2000"/>
              <a:buChar char="•"/>
            </a:pPr>
            <a:r>
              <a:rPr lang="en-US" sz="2000"/>
              <a:t>Different virtues</a:t>
            </a:r>
            <a:endParaRPr/>
          </a:p>
          <a:p>
            <a:pPr marL="228600" lvl="0" indent="-228600" algn="l" rtl="0">
              <a:lnSpc>
                <a:spcPct val="90000"/>
              </a:lnSpc>
              <a:spcBef>
                <a:spcPts val="1000"/>
              </a:spcBef>
              <a:spcAft>
                <a:spcPts val="0"/>
              </a:spcAft>
              <a:buClr>
                <a:schemeClr val="dk2"/>
              </a:buClr>
              <a:buSzPts val="2000"/>
              <a:buChar char="•"/>
            </a:pPr>
            <a:r>
              <a:rPr lang="en-US" sz="2000"/>
              <a:t>Practice and hands-on learning</a:t>
            </a:r>
            <a:endParaRPr/>
          </a:p>
          <a:p>
            <a:pPr marL="228600" lvl="0" indent="-228600" algn="l" rtl="0">
              <a:lnSpc>
                <a:spcPct val="90000"/>
              </a:lnSpc>
              <a:spcBef>
                <a:spcPts val="1000"/>
              </a:spcBef>
              <a:spcAft>
                <a:spcPts val="0"/>
              </a:spcAft>
              <a:buClr>
                <a:schemeClr val="dk2"/>
              </a:buClr>
              <a:buSzPts val="2000"/>
              <a:buChar char="•"/>
            </a:pPr>
            <a:r>
              <a:rPr lang="en-US" sz="2000"/>
              <a:t>Role models</a:t>
            </a:r>
            <a:endParaRPr/>
          </a:p>
          <a:p>
            <a:pPr marL="228600" lvl="0" indent="-101600" algn="l" rtl="0">
              <a:lnSpc>
                <a:spcPct val="90000"/>
              </a:lnSpc>
              <a:spcBef>
                <a:spcPts val="1000"/>
              </a:spcBef>
              <a:spcAft>
                <a:spcPts val="0"/>
              </a:spcAft>
              <a:buClr>
                <a:schemeClr val="dk2"/>
              </a:buClr>
              <a:buSzPts val="2000"/>
              <a:buNone/>
            </a:pPr>
            <a:endParaRPr sz="2000"/>
          </a:p>
          <a:p>
            <a:pPr marL="228600" lvl="0" indent="-101600" algn="l" rtl="0">
              <a:lnSpc>
                <a:spcPct val="90000"/>
              </a:lnSpc>
              <a:spcBef>
                <a:spcPts val="1000"/>
              </a:spcBef>
              <a:spcAft>
                <a:spcPts val="0"/>
              </a:spcAft>
              <a:buClr>
                <a:schemeClr val="dk2"/>
              </a:buClr>
              <a:buSzPts val="2000"/>
              <a:buNone/>
            </a:pPr>
            <a:endParaRPr sz="2000"/>
          </a:p>
          <a:p>
            <a:pPr marL="0" lvl="0" indent="0" algn="ctr" rtl="0">
              <a:lnSpc>
                <a:spcPct val="90000"/>
              </a:lnSpc>
              <a:spcBef>
                <a:spcPts val="1000"/>
              </a:spcBef>
              <a:spcAft>
                <a:spcPts val="0"/>
              </a:spcAft>
              <a:buClr>
                <a:schemeClr val="dk2"/>
              </a:buClr>
              <a:buSzPts val="2000"/>
              <a:buNone/>
            </a:pPr>
            <a:r>
              <a:rPr lang="en-US" sz="2000" b="1"/>
              <a:t>Building habit</a:t>
            </a:r>
            <a:endParaRPr/>
          </a:p>
        </p:txBody>
      </p:sp>
      <p:sp>
        <p:nvSpPr>
          <p:cNvPr id="143" name="Google Shape;143;p10"/>
          <p:cNvSpPr/>
          <p:nvPr/>
        </p:nvSpPr>
        <p:spPr>
          <a:xfrm>
            <a:off x="4639056"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10"/>
          <p:cNvSpPr/>
          <p:nvPr/>
        </p:nvSpPr>
        <p:spPr>
          <a:xfrm>
            <a:off x="5123688" y="557784"/>
            <a:ext cx="6584098"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5" name="Google Shape;145;p10"/>
          <p:cNvPicPr preferRelativeResize="0"/>
          <p:nvPr/>
        </p:nvPicPr>
        <p:blipFill rotWithShape="1">
          <a:blip r:embed="rId3">
            <a:alphaModFix/>
          </a:blip>
          <a:srcRect/>
          <a:stretch/>
        </p:blipFill>
        <p:spPr>
          <a:xfrm>
            <a:off x="5405862" y="1425949"/>
            <a:ext cx="6019331" cy="4002855"/>
          </a:xfrm>
          <a:prstGeom prst="rect">
            <a:avLst/>
          </a:prstGeom>
          <a:noFill/>
          <a:ln>
            <a:noFill/>
          </a:ln>
        </p:spPr>
      </p:pic>
      <p:sp>
        <p:nvSpPr>
          <p:cNvPr id="146" name="Google Shape;146;p10"/>
          <p:cNvSpPr txBox="1"/>
          <p:nvPr/>
        </p:nvSpPr>
        <p:spPr>
          <a:xfrm>
            <a:off x="8985102" y="5228749"/>
            <a:ext cx="2440091"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en-US" sz="700">
                <a:solidFill>
                  <a:srgbClr val="FFFFFF"/>
                </a:solidFill>
                <a:latin typeface="Calibri"/>
                <a:ea typeface="Calibri"/>
                <a:cs typeface="Calibri"/>
                <a:sym typeface="Calibri"/>
              </a:rPr>
              <a:t> by Unknown Author is licensed under </a:t>
            </a:r>
            <a:r>
              <a:rPr lang="en-US" sz="700" u="sng">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BY-SA-NC</a:t>
            </a:r>
            <a:endParaRPr sz="700">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2" descr="Clipart - pie chart"/>
          <p:cNvPicPr preferRelativeResize="0">
            <a:picLocks noGrp="1"/>
          </p:cNvPicPr>
          <p:nvPr>
            <p:ph type="body" idx="1"/>
          </p:nvPr>
        </p:nvPicPr>
        <p:blipFill rotWithShape="1">
          <a:blip r:embed="rId3">
            <a:alphaModFix/>
          </a:blip>
          <a:srcRect/>
          <a:stretch/>
        </p:blipFill>
        <p:spPr>
          <a:xfrm>
            <a:off x="2652767" y="1121649"/>
            <a:ext cx="6114941" cy="5394959"/>
          </a:xfrm>
          <a:prstGeom prst="rect">
            <a:avLst/>
          </a:prstGeom>
          <a:noFill/>
          <a:ln>
            <a:noFill/>
          </a:ln>
        </p:spPr>
      </p:pic>
      <p:sp>
        <p:nvSpPr>
          <p:cNvPr id="68" name="Google Shape;68;p2"/>
          <p:cNvSpPr txBox="1">
            <a:spLocks noGrp="1"/>
          </p:cNvSpPr>
          <p:nvPr>
            <p:ph type="title"/>
          </p:nvPr>
        </p:nvSpPr>
        <p:spPr>
          <a:xfrm>
            <a:off x="1641864" y="176866"/>
            <a:ext cx="9892748" cy="87726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200"/>
              <a:buFont typeface="Cormorant"/>
              <a:buNone/>
            </a:pPr>
            <a:r>
              <a:rPr lang="en-US">
                <a:latin typeface="Cormorant"/>
                <a:ea typeface="Cormorant"/>
                <a:cs typeface="Cormorant"/>
                <a:sym typeface="Cormorant"/>
              </a:rPr>
              <a:t>The Whole Engineer?</a:t>
            </a:r>
            <a:endParaRPr/>
          </a:p>
        </p:txBody>
      </p:sp>
      <p:sp>
        <p:nvSpPr>
          <p:cNvPr id="69" name="Google Shape;69;p2"/>
          <p:cNvSpPr txBox="1"/>
          <p:nvPr/>
        </p:nvSpPr>
        <p:spPr>
          <a:xfrm>
            <a:off x="6807994" y="3819524"/>
            <a:ext cx="215979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000000"/>
                </a:solidFill>
                <a:latin typeface="Arial"/>
                <a:ea typeface="Arial"/>
                <a:cs typeface="Arial"/>
                <a:sym typeface="Arial"/>
              </a:rPr>
              <a:t>Technical competence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3" descr="Clipart - pie chart"/>
          <p:cNvPicPr preferRelativeResize="0">
            <a:picLocks noGrp="1"/>
          </p:cNvPicPr>
          <p:nvPr>
            <p:ph type="body" idx="1"/>
          </p:nvPr>
        </p:nvPicPr>
        <p:blipFill rotWithShape="1">
          <a:blip r:embed="rId3">
            <a:alphaModFix/>
          </a:blip>
          <a:srcRect/>
          <a:stretch/>
        </p:blipFill>
        <p:spPr>
          <a:xfrm>
            <a:off x="3038529" y="1279432"/>
            <a:ext cx="6114941" cy="5394959"/>
          </a:xfrm>
          <a:prstGeom prst="rect">
            <a:avLst/>
          </a:prstGeom>
          <a:noFill/>
          <a:ln>
            <a:noFill/>
          </a:ln>
        </p:spPr>
      </p:pic>
      <p:sp>
        <p:nvSpPr>
          <p:cNvPr id="76" name="Google Shape;76;p3"/>
          <p:cNvSpPr txBox="1">
            <a:spLocks noGrp="1"/>
          </p:cNvSpPr>
          <p:nvPr>
            <p:ph type="title"/>
          </p:nvPr>
        </p:nvSpPr>
        <p:spPr>
          <a:xfrm>
            <a:off x="1641864" y="176866"/>
            <a:ext cx="9892748" cy="87726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200"/>
              <a:buFont typeface="Cormorant"/>
              <a:buNone/>
            </a:pPr>
            <a:r>
              <a:rPr lang="en-US">
                <a:latin typeface="Cormorant"/>
                <a:ea typeface="Cormorant"/>
                <a:cs typeface="Cormorant"/>
                <a:sym typeface="Cormorant"/>
              </a:rPr>
              <a:t>The Whole Engineer?</a:t>
            </a:r>
            <a:endParaRPr/>
          </a:p>
        </p:txBody>
      </p:sp>
      <p:sp>
        <p:nvSpPr>
          <p:cNvPr id="77" name="Google Shape;77;p3"/>
          <p:cNvSpPr txBox="1"/>
          <p:nvPr/>
        </p:nvSpPr>
        <p:spPr>
          <a:xfrm>
            <a:off x="7373072" y="3994997"/>
            <a:ext cx="215979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00"/>
                </a:solidFill>
                <a:latin typeface="Arial"/>
                <a:ea typeface="Arial"/>
                <a:cs typeface="Arial"/>
                <a:sym typeface="Arial"/>
              </a:rPr>
              <a:t>Technical competence</a:t>
            </a:r>
            <a:endParaRPr/>
          </a:p>
        </p:txBody>
      </p:sp>
      <p:sp>
        <p:nvSpPr>
          <p:cNvPr id="78" name="Google Shape;78;p3"/>
          <p:cNvSpPr txBox="1"/>
          <p:nvPr/>
        </p:nvSpPr>
        <p:spPr>
          <a:xfrm>
            <a:off x="3426084" y="3576801"/>
            <a:ext cx="215979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00"/>
                </a:solidFill>
                <a:latin typeface="Arial"/>
                <a:ea typeface="Arial"/>
                <a:cs typeface="Arial"/>
                <a:sym typeface="Arial"/>
              </a:rPr>
              <a:t>Character</a:t>
            </a:r>
            <a:endParaRPr/>
          </a:p>
        </p:txBody>
      </p:sp>
      <p:sp>
        <p:nvSpPr>
          <p:cNvPr id="79" name="Google Shape;79;p3"/>
          <p:cNvSpPr txBox="1"/>
          <p:nvPr/>
        </p:nvSpPr>
        <p:spPr>
          <a:xfrm>
            <a:off x="4523344" y="2101609"/>
            <a:ext cx="215979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00"/>
                </a:solidFill>
                <a:latin typeface="Arial"/>
                <a:ea typeface="Arial"/>
                <a:cs typeface="Arial"/>
                <a:sym typeface="Arial"/>
              </a:rPr>
              <a:t>Culture</a:t>
            </a:r>
            <a:endParaRPr/>
          </a:p>
        </p:txBody>
      </p:sp>
      <p:sp>
        <p:nvSpPr>
          <p:cNvPr id="80" name="Google Shape;80;p3"/>
          <p:cNvSpPr txBox="1"/>
          <p:nvPr/>
        </p:nvSpPr>
        <p:spPr>
          <a:xfrm>
            <a:off x="5982636" y="2425456"/>
            <a:ext cx="215979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00"/>
                </a:solidFill>
                <a:latin typeface="Arial"/>
                <a:ea typeface="Arial"/>
                <a:cs typeface="Arial"/>
                <a:sym typeface="Arial"/>
              </a:rPr>
              <a:t>History</a:t>
            </a:r>
            <a:endParaRPr/>
          </a:p>
        </p:txBody>
      </p:sp>
      <p:sp>
        <p:nvSpPr>
          <p:cNvPr id="81" name="Google Shape;81;p3"/>
          <p:cNvSpPr txBox="1"/>
          <p:nvPr/>
        </p:nvSpPr>
        <p:spPr>
          <a:xfrm>
            <a:off x="5387845" y="5461420"/>
            <a:ext cx="215979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00"/>
                </a:solidFill>
                <a:latin typeface="Arial"/>
                <a:ea typeface="Arial"/>
                <a:cs typeface="Arial"/>
                <a:sym typeface="Arial"/>
              </a:rPr>
              <a:t>Mindset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1461050" y="344764"/>
            <a:ext cx="9892748" cy="8772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200"/>
              <a:buFont typeface="Cormorant"/>
              <a:buNone/>
            </a:pPr>
            <a:r>
              <a:rPr lang="en-US" b="1">
                <a:latin typeface="Cormorant"/>
                <a:ea typeface="Cormorant"/>
                <a:cs typeface="Cormorant"/>
                <a:sym typeface="Cormorant"/>
              </a:rPr>
              <a:t>Character is…</a:t>
            </a:r>
            <a:endParaRPr>
              <a:latin typeface="Cormorant"/>
              <a:ea typeface="Cormorant"/>
              <a:cs typeface="Cormorant"/>
              <a:sym typeface="Cormorant"/>
            </a:endParaRPr>
          </a:p>
        </p:txBody>
      </p:sp>
      <p:sp>
        <p:nvSpPr>
          <p:cNvPr id="87" name="Google Shape;87;p4"/>
          <p:cNvSpPr txBox="1">
            <a:spLocks noGrp="1"/>
          </p:cNvSpPr>
          <p:nvPr>
            <p:ph type="body" idx="1"/>
          </p:nvPr>
        </p:nvSpPr>
        <p:spPr>
          <a:xfrm>
            <a:off x="1461050" y="1401417"/>
            <a:ext cx="9892749" cy="4775546"/>
          </a:xfrm>
          <a:prstGeom prst="rect">
            <a:avLst/>
          </a:prstGeom>
          <a:noFill/>
          <a:ln>
            <a:noFill/>
          </a:ln>
        </p:spPr>
        <p:txBody>
          <a:bodyPr spcFirstLastPara="1" wrap="square" lIns="91425" tIns="45700" rIns="91425" bIns="45700" anchor="t" anchorCtr="0">
            <a:normAutofit/>
          </a:bodyPr>
          <a:lstStyle/>
          <a:p>
            <a:pPr marL="508000" lvl="1" indent="0" algn="l" rtl="0">
              <a:lnSpc>
                <a:spcPct val="150000"/>
              </a:lnSpc>
              <a:spcBef>
                <a:spcPts val="0"/>
              </a:spcBef>
              <a:spcAft>
                <a:spcPts val="0"/>
              </a:spcAft>
              <a:buClr>
                <a:srgbClr val="191919"/>
              </a:buClr>
              <a:buSzPts val="3200"/>
              <a:buNone/>
            </a:pPr>
            <a:r>
              <a:rPr lang="en-US" sz="3200">
                <a:solidFill>
                  <a:srgbClr val="191919"/>
                </a:solidFill>
                <a:latin typeface="Nunito Sans"/>
                <a:ea typeface="Nunito Sans"/>
                <a:cs typeface="Nunito Sans"/>
                <a:sym typeface="Nunito Sans"/>
              </a:rPr>
              <a:t>...the set of</a:t>
            </a:r>
            <a:r>
              <a:rPr lang="en-US" sz="3200" b="1">
                <a:solidFill>
                  <a:srgbClr val="191919"/>
                </a:solidFill>
                <a:latin typeface="Nunito Sans"/>
                <a:ea typeface="Nunito Sans"/>
                <a:cs typeface="Nunito Sans"/>
                <a:sym typeface="Nunito Sans"/>
              </a:rPr>
              <a:t> stable</a:t>
            </a:r>
            <a:r>
              <a:rPr lang="en-US" sz="3200">
                <a:solidFill>
                  <a:srgbClr val="191919"/>
                </a:solidFill>
                <a:latin typeface="Nunito Sans"/>
                <a:ea typeface="Nunito Sans"/>
                <a:cs typeface="Nunito Sans"/>
                <a:sym typeface="Nunito Sans"/>
              </a:rPr>
              <a:t>, </a:t>
            </a:r>
            <a:r>
              <a:rPr lang="en-US" sz="3200" b="1">
                <a:solidFill>
                  <a:srgbClr val="191919"/>
                </a:solidFill>
                <a:latin typeface="Nunito Sans"/>
                <a:ea typeface="Nunito Sans"/>
                <a:cs typeface="Nunito Sans"/>
                <a:sym typeface="Nunito Sans"/>
              </a:rPr>
              <a:t>deep</a:t>
            </a:r>
            <a:r>
              <a:rPr lang="en-US" sz="3200">
                <a:solidFill>
                  <a:srgbClr val="191919"/>
                </a:solidFill>
                <a:latin typeface="Nunito Sans"/>
                <a:ea typeface="Nunito Sans"/>
                <a:cs typeface="Nunito Sans"/>
                <a:sym typeface="Nunito Sans"/>
              </a:rPr>
              <a:t>, and </a:t>
            </a:r>
            <a:r>
              <a:rPr lang="en-US" sz="3200" b="1">
                <a:solidFill>
                  <a:srgbClr val="191919"/>
                </a:solidFill>
                <a:latin typeface="Nunito Sans"/>
                <a:ea typeface="Nunito Sans"/>
                <a:cs typeface="Nunito Sans"/>
                <a:sym typeface="Nunito Sans"/>
              </a:rPr>
              <a:t>enduring</a:t>
            </a:r>
            <a:r>
              <a:rPr lang="en-US" sz="3200">
                <a:solidFill>
                  <a:srgbClr val="191919"/>
                </a:solidFill>
                <a:latin typeface="Nunito Sans"/>
                <a:ea typeface="Nunito Sans"/>
                <a:cs typeface="Nunito Sans"/>
                <a:sym typeface="Nunito Sans"/>
              </a:rPr>
              <a:t> dispositions that</a:t>
            </a:r>
            <a:r>
              <a:rPr lang="en-US" sz="3200" b="1">
                <a:solidFill>
                  <a:srgbClr val="191919"/>
                </a:solidFill>
                <a:latin typeface="Nunito Sans"/>
                <a:ea typeface="Nunito Sans"/>
                <a:cs typeface="Nunito Sans"/>
                <a:sym typeface="Nunito Sans"/>
              </a:rPr>
              <a:t> define</a:t>
            </a:r>
            <a:r>
              <a:rPr lang="en-US" sz="3200">
                <a:solidFill>
                  <a:srgbClr val="191919"/>
                </a:solidFill>
                <a:latin typeface="Nunito Sans"/>
                <a:ea typeface="Nunito Sans"/>
                <a:cs typeface="Nunito Sans"/>
                <a:sym typeface="Nunito Sans"/>
              </a:rPr>
              <a:t> who we are and </a:t>
            </a:r>
            <a:r>
              <a:rPr lang="en-US" sz="3200" b="1">
                <a:solidFill>
                  <a:srgbClr val="191919"/>
                </a:solidFill>
                <a:latin typeface="Nunito Sans"/>
                <a:ea typeface="Nunito Sans"/>
                <a:cs typeface="Nunito Sans"/>
                <a:sym typeface="Nunito Sans"/>
              </a:rPr>
              <a:t>shape</a:t>
            </a:r>
            <a:r>
              <a:rPr lang="en-US" sz="3200">
                <a:solidFill>
                  <a:srgbClr val="191919"/>
                </a:solidFill>
                <a:latin typeface="Nunito Sans"/>
                <a:ea typeface="Nunito Sans"/>
                <a:cs typeface="Nunito Sans"/>
                <a:sym typeface="Nunito Sans"/>
              </a:rPr>
              <a:t> how we characteristically think, feel, and act. </a:t>
            </a:r>
            <a:endParaRPr sz="3200">
              <a:solidFill>
                <a:srgbClr val="191919"/>
              </a:solidFill>
              <a:latin typeface="Nunito Sans"/>
              <a:ea typeface="Nunito Sans"/>
              <a:cs typeface="Nunito Sans"/>
              <a:sym typeface="Nunito Sans"/>
            </a:endParaRPr>
          </a:p>
          <a:p>
            <a:pPr marL="228600" lvl="0" indent="-50800" algn="l" rtl="0">
              <a:lnSpc>
                <a:spcPct val="90000"/>
              </a:lnSpc>
              <a:spcBef>
                <a:spcPts val="1000"/>
              </a:spcBef>
              <a:spcAft>
                <a:spcPts val="0"/>
              </a:spcAft>
              <a:buClr>
                <a:schemeClr val="dk2"/>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5"/>
          <p:cNvSpPr txBox="1">
            <a:spLocks noGrp="1"/>
          </p:cNvSpPr>
          <p:nvPr>
            <p:ph type="title"/>
          </p:nvPr>
        </p:nvSpPr>
        <p:spPr>
          <a:xfrm>
            <a:off x="1461050" y="344764"/>
            <a:ext cx="9892748" cy="8772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200"/>
              <a:buFont typeface="Cormorant"/>
              <a:buNone/>
            </a:pPr>
            <a:r>
              <a:rPr lang="en-US" b="1">
                <a:latin typeface="Cormorant"/>
                <a:ea typeface="Cormorant"/>
                <a:cs typeface="Cormorant"/>
                <a:sym typeface="Cormorant"/>
              </a:rPr>
              <a:t>Two kinds of moral character traits</a:t>
            </a:r>
            <a:endParaRPr/>
          </a:p>
        </p:txBody>
      </p:sp>
      <p:grpSp>
        <p:nvGrpSpPr>
          <p:cNvPr id="93" name="Google Shape;93;p5"/>
          <p:cNvGrpSpPr/>
          <p:nvPr/>
        </p:nvGrpSpPr>
        <p:grpSpPr>
          <a:xfrm>
            <a:off x="2033959" y="1590972"/>
            <a:ext cx="8124080" cy="4436943"/>
            <a:chOff x="1959" y="496403"/>
            <a:chExt cx="8124080" cy="4436943"/>
          </a:xfrm>
        </p:grpSpPr>
        <p:sp>
          <p:nvSpPr>
            <p:cNvPr id="94" name="Google Shape;94;p5"/>
            <p:cNvSpPr/>
            <p:nvPr/>
          </p:nvSpPr>
          <p:spPr>
            <a:xfrm>
              <a:off x="4063999" y="2334431"/>
              <a:ext cx="385985" cy="1679901"/>
            </a:xfrm>
            <a:custGeom>
              <a:avLst/>
              <a:gdLst/>
              <a:ahLst/>
              <a:cxnLst/>
              <a:rect l="l" t="t" r="r" b="b"/>
              <a:pathLst>
                <a:path w="120000" h="120000" extrusionOk="0">
                  <a:moveTo>
                    <a:pt x="0" y="0"/>
                  </a:moveTo>
                  <a:lnTo>
                    <a:pt x="0" y="120000"/>
                  </a:lnTo>
                  <a:lnTo>
                    <a:pt x="120000" y="120000"/>
                  </a:lnTo>
                </a:path>
              </a:pathLst>
            </a:custGeom>
            <a:noFill/>
            <a:ln w="12700" cap="flat" cmpd="sng">
              <a:solidFill>
                <a:srgbClr val="487AA8"/>
              </a:solidFill>
              <a:prstDash val="solid"/>
              <a:miter lim="800000"/>
              <a:headEnd type="none" w="sm" len="sm"/>
              <a:tailEnd type="none" w="sm" len="sm"/>
            </a:ln>
          </p:spPr>
          <p:txBody>
            <a:bodyPr/>
            <a:lstStyle/>
            <a:p>
              <a:endParaRPr lang="en-US"/>
            </a:p>
          </p:txBody>
        </p:sp>
        <p:sp>
          <p:nvSpPr>
            <p:cNvPr id="95" name="Google Shape;95;p5"/>
            <p:cNvSpPr/>
            <p:nvPr/>
          </p:nvSpPr>
          <p:spPr>
            <a:xfrm>
              <a:off x="3678014" y="2334431"/>
              <a:ext cx="385985" cy="1679901"/>
            </a:xfrm>
            <a:custGeom>
              <a:avLst/>
              <a:gdLst/>
              <a:ahLst/>
              <a:cxnLst/>
              <a:rect l="l" t="t" r="r" b="b"/>
              <a:pathLst>
                <a:path w="120000" h="120000" extrusionOk="0">
                  <a:moveTo>
                    <a:pt x="120000" y="0"/>
                  </a:moveTo>
                  <a:lnTo>
                    <a:pt x="120000" y="120000"/>
                  </a:lnTo>
                  <a:lnTo>
                    <a:pt x="0" y="120000"/>
                  </a:lnTo>
                </a:path>
              </a:pathLst>
            </a:custGeom>
            <a:noFill/>
            <a:ln w="12700" cap="flat" cmpd="sng">
              <a:solidFill>
                <a:srgbClr val="487AA8"/>
              </a:solidFill>
              <a:prstDash val="solid"/>
              <a:miter lim="800000"/>
              <a:headEnd type="none" w="sm" len="sm"/>
              <a:tailEnd type="none" w="sm" len="sm"/>
            </a:ln>
          </p:spPr>
          <p:txBody>
            <a:bodyPr/>
            <a:lstStyle/>
            <a:p>
              <a:endParaRPr lang="en-US"/>
            </a:p>
          </p:txBody>
        </p:sp>
        <p:sp>
          <p:nvSpPr>
            <p:cNvPr id="96" name="Google Shape;96;p5"/>
            <p:cNvSpPr/>
            <p:nvPr/>
          </p:nvSpPr>
          <p:spPr>
            <a:xfrm>
              <a:off x="2225972" y="496403"/>
              <a:ext cx="3676054" cy="1838027"/>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txBox="1"/>
            <p:nvPr/>
          </p:nvSpPr>
          <p:spPr>
            <a:xfrm>
              <a:off x="2225972" y="496403"/>
              <a:ext cx="3676054" cy="1838027"/>
            </a:xfrm>
            <a:prstGeom prst="rect">
              <a:avLst/>
            </a:prstGeom>
            <a:noFill/>
            <a:ln>
              <a:noFill/>
            </a:ln>
          </p:spPr>
          <p:txBody>
            <a:bodyPr spcFirstLastPara="1" wrap="square" lIns="41275" tIns="41275" rIns="41275" bIns="41275" anchor="ctr" anchorCtr="0">
              <a:noAutofit/>
            </a:bodyPr>
            <a:lstStyle/>
            <a:p>
              <a:pPr marL="0" marR="0" lvl="0" indent="0" algn="ctr" rtl="0">
                <a:lnSpc>
                  <a:spcPct val="90000"/>
                </a:lnSpc>
                <a:spcBef>
                  <a:spcPts val="0"/>
                </a:spcBef>
                <a:spcAft>
                  <a:spcPts val="0"/>
                </a:spcAft>
                <a:buClr>
                  <a:schemeClr val="lt1"/>
                </a:buClr>
                <a:buSzPts val="6500"/>
                <a:buFont typeface="Calibri"/>
                <a:buNone/>
              </a:pPr>
              <a:r>
                <a:rPr lang="en-US" sz="6500">
                  <a:solidFill>
                    <a:schemeClr val="lt1"/>
                  </a:solidFill>
                  <a:latin typeface="Calibri"/>
                  <a:ea typeface="Calibri"/>
                  <a:cs typeface="Calibri"/>
                  <a:sym typeface="Calibri"/>
                </a:rPr>
                <a:t>Character</a:t>
              </a:r>
              <a:endParaRPr/>
            </a:p>
          </p:txBody>
        </p:sp>
        <p:sp>
          <p:nvSpPr>
            <p:cNvPr id="98" name="Google Shape;98;p5"/>
            <p:cNvSpPr/>
            <p:nvPr/>
          </p:nvSpPr>
          <p:spPr>
            <a:xfrm>
              <a:off x="1959" y="3095319"/>
              <a:ext cx="3676054" cy="1838027"/>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txBox="1"/>
            <p:nvPr/>
          </p:nvSpPr>
          <p:spPr>
            <a:xfrm>
              <a:off x="1959" y="3095319"/>
              <a:ext cx="3676054" cy="1838027"/>
            </a:xfrm>
            <a:prstGeom prst="rect">
              <a:avLst/>
            </a:prstGeom>
            <a:noFill/>
            <a:ln>
              <a:noFill/>
            </a:ln>
          </p:spPr>
          <p:txBody>
            <a:bodyPr spcFirstLastPara="1" wrap="square" lIns="41275" tIns="41275" rIns="41275" bIns="41275" anchor="ctr" anchorCtr="0">
              <a:noAutofit/>
            </a:bodyPr>
            <a:lstStyle/>
            <a:p>
              <a:pPr marL="0" marR="0" lvl="0" indent="0" algn="ctr" rtl="0">
                <a:lnSpc>
                  <a:spcPct val="90000"/>
                </a:lnSpc>
                <a:spcBef>
                  <a:spcPts val="0"/>
                </a:spcBef>
                <a:spcAft>
                  <a:spcPts val="0"/>
                </a:spcAft>
                <a:buClr>
                  <a:schemeClr val="lt1"/>
                </a:buClr>
                <a:buSzPts val="6500"/>
                <a:buFont typeface="Calibri"/>
                <a:buNone/>
              </a:pPr>
              <a:r>
                <a:rPr lang="en-US" sz="6500">
                  <a:solidFill>
                    <a:schemeClr val="lt1"/>
                  </a:solidFill>
                  <a:latin typeface="Calibri"/>
                  <a:ea typeface="Calibri"/>
                  <a:cs typeface="Calibri"/>
                  <a:sym typeface="Calibri"/>
                </a:rPr>
                <a:t>Virtues</a:t>
              </a:r>
              <a:endParaRPr/>
            </a:p>
          </p:txBody>
        </p:sp>
        <p:sp>
          <p:nvSpPr>
            <p:cNvPr id="100" name="Google Shape;100;p5"/>
            <p:cNvSpPr/>
            <p:nvPr/>
          </p:nvSpPr>
          <p:spPr>
            <a:xfrm>
              <a:off x="4449985" y="3095319"/>
              <a:ext cx="3676054" cy="1838027"/>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txBox="1"/>
            <p:nvPr/>
          </p:nvSpPr>
          <p:spPr>
            <a:xfrm>
              <a:off x="4449985" y="3095319"/>
              <a:ext cx="3676054" cy="1838027"/>
            </a:xfrm>
            <a:prstGeom prst="rect">
              <a:avLst/>
            </a:prstGeom>
            <a:noFill/>
            <a:ln>
              <a:noFill/>
            </a:ln>
          </p:spPr>
          <p:txBody>
            <a:bodyPr spcFirstLastPara="1" wrap="square" lIns="41275" tIns="41275" rIns="41275" bIns="41275" anchor="ctr" anchorCtr="0">
              <a:noAutofit/>
            </a:bodyPr>
            <a:lstStyle/>
            <a:p>
              <a:pPr marL="0" marR="0" lvl="0" indent="0" algn="ctr" rtl="0">
                <a:lnSpc>
                  <a:spcPct val="90000"/>
                </a:lnSpc>
                <a:spcBef>
                  <a:spcPts val="0"/>
                </a:spcBef>
                <a:spcAft>
                  <a:spcPts val="0"/>
                </a:spcAft>
                <a:buClr>
                  <a:schemeClr val="lt1"/>
                </a:buClr>
                <a:buSzPts val="6500"/>
                <a:buFont typeface="Calibri"/>
                <a:buNone/>
              </a:pPr>
              <a:r>
                <a:rPr lang="en-US" sz="6500">
                  <a:solidFill>
                    <a:schemeClr val="lt1"/>
                  </a:solidFill>
                  <a:latin typeface="Calibri"/>
                  <a:ea typeface="Calibri"/>
                  <a:cs typeface="Calibri"/>
                  <a:sym typeface="Calibri"/>
                </a:rPr>
                <a:t>Vices</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6"/>
          <p:cNvSpPr txBox="1">
            <a:spLocks noGrp="1"/>
          </p:cNvSpPr>
          <p:nvPr>
            <p:ph type="title"/>
          </p:nvPr>
        </p:nvSpPr>
        <p:spPr>
          <a:xfrm>
            <a:off x="648929" y="629266"/>
            <a:ext cx="3505495" cy="16223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200"/>
              <a:buFont typeface="Cormorant"/>
              <a:buNone/>
            </a:pPr>
            <a:r>
              <a:rPr lang="en-US" b="1">
                <a:latin typeface="Cormorant"/>
                <a:ea typeface="Cormorant"/>
                <a:cs typeface="Cormorant"/>
                <a:sym typeface="Cormorant"/>
              </a:rPr>
              <a:t>Virtues…</a:t>
            </a:r>
            <a:endParaRPr>
              <a:latin typeface="Cormorant"/>
              <a:ea typeface="Cormorant"/>
              <a:cs typeface="Cormorant"/>
              <a:sym typeface="Cormorant"/>
            </a:endParaRPr>
          </a:p>
        </p:txBody>
      </p:sp>
      <p:sp>
        <p:nvSpPr>
          <p:cNvPr id="107" name="Google Shape;107;p6"/>
          <p:cNvSpPr txBox="1">
            <a:spLocks noGrp="1"/>
          </p:cNvSpPr>
          <p:nvPr>
            <p:ph type="body" idx="1"/>
          </p:nvPr>
        </p:nvSpPr>
        <p:spPr>
          <a:xfrm>
            <a:off x="648931" y="2438400"/>
            <a:ext cx="3505494" cy="3785419"/>
          </a:xfrm>
          <a:prstGeom prst="rect">
            <a:avLst/>
          </a:prstGeom>
          <a:noFill/>
          <a:ln>
            <a:noFill/>
          </a:ln>
        </p:spPr>
        <p:txBody>
          <a:bodyPr spcFirstLastPara="1" wrap="square" lIns="91425" tIns="45700" rIns="91425" bIns="45700" anchor="t" anchorCtr="0">
            <a:normAutofit/>
          </a:bodyPr>
          <a:lstStyle/>
          <a:p>
            <a:pPr marL="863600" lvl="1" indent="-228600" algn="l" rtl="0">
              <a:lnSpc>
                <a:spcPct val="90000"/>
              </a:lnSpc>
              <a:spcBef>
                <a:spcPts val="0"/>
              </a:spcBef>
              <a:spcAft>
                <a:spcPts val="0"/>
              </a:spcAft>
              <a:buClr>
                <a:schemeClr val="dk2"/>
              </a:buClr>
              <a:buSzPts val="2000"/>
              <a:buFont typeface="Arial"/>
              <a:buNone/>
            </a:pPr>
            <a:endParaRPr sz="2000" b="1" u="sng">
              <a:latin typeface="Nunito Sans"/>
              <a:ea typeface="Nunito Sans"/>
              <a:cs typeface="Nunito Sans"/>
              <a:sym typeface="Nunito Sans"/>
            </a:endParaRPr>
          </a:p>
          <a:p>
            <a:pPr marL="508000" lvl="1" indent="0" algn="l" rtl="0">
              <a:lnSpc>
                <a:spcPct val="90000"/>
              </a:lnSpc>
              <a:spcBef>
                <a:spcPts val="560"/>
              </a:spcBef>
              <a:spcAft>
                <a:spcPts val="0"/>
              </a:spcAft>
              <a:buClr>
                <a:schemeClr val="dk2"/>
              </a:buClr>
              <a:buSzPts val="2000"/>
              <a:buNone/>
            </a:pPr>
            <a:r>
              <a:rPr lang="en-US" sz="2000" b="1">
                <a:latin typeface="Nunito Sans"/>
                <a:ea typeface="Nunito Sans"/>
                <a:cs typeface="Nunito Sans"/>
                <a:sym typeface="Nunito Sans"/>
              </a:rPr>
              <a:t>…</a:t>
            </a:r>
            <a:r>
              <a:rPr lang="en-US" sz="2000">
                <a:latin typeface="Nunito Sans"/>
                <a:ea typeface="Nunito Sans"/>
                <a:cs typeface="Nunito Sans"/>
                <a:sym typeface="Nunito Sans"/>
              </a:rPr>
              <a:t>are habits that dispose us to think, feel, or act ‘at the </a:t>
            </a:r>
            <a:r>
              <a:rPr lang="en-US" sz="2000" b="1">
                <a:latin typeface="Nunito Sans"/>
                <a:ea typeface="Nunito Sans"/>
                <a:cs typeface="Nunito Sans"/>
                <a:sym typeface="Nunito Sans"/>
              </a:rPr>
              <a:t>right </a:t>
            </a:r>
            <a:r>
              <a:rPr lang="en-US" sz="2000">
                <a:latin typeface="Nunito Sans"/>
                <a:ea typeface="Nunito Sans"/>
                <a:cs typeface="Nunito Sans"/>
                <a:sym typeface="Nunito Sans"/>
              </a:rPr>
              <a:t>times, about the right things, toward the right people, for the right end, and in the right way.’</a:t>
            </a:r>
            <a:endParaRPr sz="2000">
              <a:latin typeface="Nunito Sans"/>
              <a:ea typeface="Nunito Sans"/>
              <a:cs typeface="Nunito Sans"/>
              <a:sym typeface="Nunito Sans"/>
            </a:endParaRPr>
          </a:p>
          <a:p>
            <a:pPr marL="685800" lvl="1" indent="-101600" algn="l" rtl="0">
              <a:lnSpc>
                <a:spcPct val="90000"/>
              </a:lnSpc>
              <a:spcBef>
                <a:spcPts val="560"/>
              </a:spcBef>
              <a:spcAft>
                <a:spcPts val="0"/>
              </a:spcAft>
              <a:buClr>
                <a:schemeClr val="dk2"/>
              </a:buClr>
              <a:buSzPts val="2000"/>
              <a:buNone/>
            </a:pPr>
            <a:endParaRPr sz="2000"/>
          </a:p>
          <a:p>
            <a:pPr marL="0" lvl="0" indent="0" algn="l" rtl="0">
              <a:lnSpc>
                <a:spcPct val="90000"/>
              </a:lnSpc>
              <a:spcBef>
                <a:spcPts val="1000"/>
              </a:spcBef>
              <a:spcAft>
                <a:spcPts val="0"/>
              </a:spcAft>
              <a:buClr>
                <a:schemeClr val="dk2"/>
              </a:buClr>
              <a:buSzPts val="2000"/>
              <a:buNone/>
            </a:pPr>
            <a:endParaRPr sz="2000"/>
          </a:p>
        </p:txBody>
      </p:sp>
      <p:sp>
        <p:nvSpPr>
          <p:cNvPr id="108" name="Google Shape;108;p6"/>
          <p:cNvSpPr/>
          <p:nvPr/>
        </p:nvSpPr>
        <p:spPr>
          <a:xfrm>
            <a:off x="4639056"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6"/>
          <p:cNvSpPr/>
          <p:nvPr/>
        </p:nvSpPr>
        <p:spPr>
          <a:xfrm>
            <a:off x="5123688" y="557784"/>
            <a:ext cx="6584098"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0" name="Google Shape;110;p6" descr="Icon&#10;&#10;Description automatically generated"/>
          <p:cNvPicPr preferRelativeResize="0"/>
          <p:nvPr/>
        </p:nvPicPr>
        <p:blipFill rotWithShape="1">
          <a:blip r:embed="rId3">
            <a:alphaModFix/>
          </a:blip>
          <a:srcRect/>
          <a:stretch/>
        </p:blipFill>
        <p:spPr>
          <a:xfrm>
            <a:off x="5795743" y="807593"/>
            <a:ext cx="5239568" cy="5239568"/>
          </a:xfrm>
          <a:prstGeom prst="rect">
            <a:avLst/>
          </a:prstGeom>
          <a:noFill/>
          <a:ln>
            <a:noFill/>
          </a:ln>
        </p:spPr>
      </p:pic>
      <p:sp>
        <p:nvSpPr>
          <p:cNvPr id="111" name="Google Shape;111;p6"/>
          <p:cNvSpPr txBox="1"/>
          <p:nvPr/>
        </p:nvSpPr>
        <p:spPr>
          <a:xfrm>
            <a:off x="9387920" y="6098026"/>
            <a:ext cx="2319866"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en-US" sz="700">
                <a:solidFill>
                  <a:srgbClr val="FFFFFF"/>
                </a:solidFill>
                <a:latin typeface="Calibri"/>
                <a:ea typeface="Calibri"/>
                <a:cs typeface="Calibri"/>
                <a:sym typeface="Calibri"/>
              </a:rPr>
              <a:t> by Unknown Author is licensed under </a:t>
            </a:r>
            <a:r>
              <a:rPr lang="en-US" sz="700" u="sng">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BY-NC</a:t>
            </a:r>
            <a:endParaRPr sz="700">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7"/>
          <p:cNvSpPr txBox="1">
            <a:spLocks noGrp="1"/>
          </p:cNvSpPr>
          <p:nvPr>
            <p:ph type="title"/>
          </p:nvPr>
        </p:nvSpPr>
        <p:spPr>
          <a:xfrm>
            <a:off x="648929" y="629266"/>
            <a:ext cx="3505495" cy="16223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200"/>
              <a:buFont typeface="Cormorant"/>
              <a:buNone/>
            </a:pPr>
            <a:r>
              <a:rPr lang="en-US"/>
              <a:t>Vices…</a:t>
            </a:r>
            <a:endParaRPr/>
          </a:p>
        </p:txBody>
      </p:sp>
      <p:sp>
        <p:nvSpPr>
          <p:cNvPr id="117" name="Google Shape;117;p7"/>
          <p:cNvSpPr txBox="1">
            <a:spLocks noGrp="1"/>
          </p:cNvSpPr>
          <p:nvPr>
            <p:ph type="body" idx="1"/>
          </p:nvPr>
        </p:nvSpPr>
        <p:spPr>
          <a:xfrm>
            <a:off x="648931" y="2438400"/>
            <a:ext cx="3505494" cy="3785419"/>
          </a:xfrm>
          <a:prstGeom prst="rect">
            <a:avLst/>
          </a:prstGeom>
          <a:noFill/>
          <a:ln>
            <a:noFill/>
          </a:ln>
        </p:spPr>
        <p:txBody>
          <a:bodyPr spcFirstLastPara="1" wrap="square" lIns="91425" tIns="45700" rIns="91425" bIns="45700" anchor="t" anchorCtr="0">
            <a:normAutofit/>
          </a:bodyPr>
          <a:lstStyle/>
          <a:p>
            <a:pPr marL="508000" lvl="1" indent="0" algn="l" rtl="0">
              <a:lnSpc>
                <a:spcPct val="90000"/>
              </a:lnSpc>
              <a:spcBef>
                <a:spcPts val="0"/>
              </a:spcBef>
              <a:spcAft>
                <a:spcPts val="0"/>
              </a:spcAft>
              <a:buClr>
                <a:schemeClr val="dk2"/>
              </a:buClr>
              <a:buSzPts val="2000"/>
              <a:buNone/>
            </a:pPr>
            <a:endParaRPr sz="2000"/>
          </a:p>
          <a:p>
            <a:pPr marL="508000" lvl="1" indent="0" algn="l" rtl="0">
              <a:lnSpc>
                <a:spcPct val="90000"/>
              </a:lnSpc>
              <a:spcBef>
                <a:spcPts val="560"/>
              </a:spcBef>
              <a:spcAft>
                <a:spcPts val="0"/>
              </a:spcAft>
              <a:buClr>
                <a:schemeClr val="dk2"/>
              </a:buClr>
              <a:buSzPts val="2000"/>
              <a:buNone/>
            </a:pPr>
            <a:r>
              <a:rPr lang="en-US" sz="2000">
                <a:latin typeface="Nunito Sans"/>
                <a:ea typeface="Nunito Sans"/>
                <a:cs typeface="Nunito Sans"/>
                <a:sym typeface="Nunito Sans"/>
              </a:rPr>
              <a:t>…are habits that dispose us to think, feel, or act at the </a:t>
            </a:r>
            <a:r>
              <a:rPr lang="en-US" sz="2000" b="1">
                <a:latin typeface="Nunito Sans"/>
                <a:ea typeface="Nunito Sans"/>
                <a:cs typeface="Nunito Sans"/>
                <a:sym typeface="Nunito Sans"/>
              </a:rPr>
              <a:t>wrong </a:t>
            </a:r>
            <a:r>
              <a:rPr lang="en-US" sz="2000">
                <a:latin typeface="Nunito Sans"/>
                <a:ea typeface="Nunito Sans"/>
                <a:cs typeface="Nunito Sans"/>
                <a:sym typeface="Nunito Sans"/>
              </a:rPr>
              <a:t>times, about the wrong things, toward the wrong people, for the wrong end, or in the wrong way.</a:t>
            </a:r>
            <a:endParaRPr sz="2000">
              <a:latin typeface="Nunito Sans"/>
              <a:ea typeface="Nunito Sans"/>
              <a:cs typeface="Nunito Sans"/>
              <a:sym typeface="Nunito Sans"/>
            </a:endParaRPr>
          </a:p>
          <a:p>
            <a:pPr marL="228600" lvl="0" indent="-101600" algn="l" rtl="0">
              <a:lnSpc>
                <a:spcPct val="90000"/>
              </a:lnSpc>
              <a:spcBef>
                <a:spcPts val="1000"/>
              </a:spcBef>
              <a:spcAft>
                <a:spcPts val="0"/>
              </a:spcAft>
              <a:buClr>
                <a:schemeClr val="dk2"/>
              </a:buClr>
              <a:buSzPts val="2000"/>
              <a:buNone/>
            </a:pPr>
            <a:endParaRPr sz="2000"/>
          </a:p>
        </p:txBody>
      </p:sp>
      <p:sp>
        <p:nvSpPr>
          <p:cNvPr id="118" name="Google Shape;118;p7"/>
          <p:cNvSpPr/>
          <p:nvPr/>
        </p:nvSpPr>
        <p:spPr>
          <a:xfrm>
            <a:off x="4639056"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7"/>
          <p:cNvSpPr/>
          <p:nvPr/>
        </p:nvSpPr>
        <p:spPr>
          <a:xfrm>
            <a:off x="5123688" y="557784"/>
            <a:ext cx="6584098"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0" name="Google Shape;120;p7" descr="A picture containing clipart&#10;&#10;Description automatically generated"/>
          <p:cNvPicPr preferRelativeResize="0"/>
          <p:nvPr/>
        </p:nvPicPr>
        <p:blipFill rotWithShape="1">
          <a:blip r:embed="rId3">
            <a:alphaModFix/>
          </a:blip>
          <a:srcRect/>
          <a:stretch/>
        </p:blipFill>
        <p:spPr>
          <a:xfrm>
            <a:off x="5405862" y="1170128"/>
            <a:ext cx="6019331" cy="4514498"/>
          </a:xfrm>
          <a:prstGeom prst="rect">
            <a:avLst/>
          </a:prstGeom>
          <a:noFill/>
          <a:ln>
            <a:noFill/>
          </a:ln>
        </p:spPr>
      </p:pic>
      <p:sp>
        <p:nvSpPr>
          <p:cNvPr id="121" name="Google Shape;121;p7"/>
          <p:cNvSpPr txBox="1"/>
          <p:nvPr/>
        </p:nvSpPr>
        <p:spPr>
          <a:xfrm>
            <a:off x="9267695" y="6095086"/>
            <a:ext cx="2440091"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en-US" sz="700">
                <a:solidFill>
                  <a:srgbClr val="FFFFFF"/>
                </a:solidFill>
                <a:latin typeface="Calibri"/>
                <a:ea typeface="Calibri"/>
                <a:cs typeface="Calibri"/>
                <a:sym typeface="Calibri"/>
              </a:rPr>
              <a:t> by Unknown Author is licensed under </a:t>
            </a:r>
            <a:r>
              <a:rPr lang="en-US" sz="700" u="sng">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BY-SA-NC</a:t>
            </a:r>
            <a:endParaRPr sz="70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a:spLocks noGrp="1"/>
          </p:cNvSpPr>
          <p:nvPr>
            <p:ph type="title"/>
          </p:nvPr>
        </p:nvSpPr>
        <p:spPr>
          <a:xfrm>
            <a:off x="1461050" y="344764"/>
            <a:ext cx="9892748" cy="8772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200"/>
              <a:buFont typeface="Cormorant"/>
              <a:buNone/>
            </a:pPr>
            <a:r>
              <a:rPr lang="en-US"/>
              <a:t>“The Golden Mean”</a:t>
            </a:r>
            <a:endParaRPr/>
          </a:p>
        </p:txBody>
      </p:sp>
      <p:pic>
        <p:nvPicPr>
          <p:cNvPr id="128" name="Google Shape;128;p8"/>
          <p:cNvPicPr preferRelativeResize="0">
            <a:picLocks noGrp="1"/>
          </p:cNvPicPr>
          <p:nvPr>
            <p:ph type="body" idx="1"/>
          </p:nvPr>
        </p:nvPicPr>
        <p:blipFill rotWithShape="1">
          <a:blip r:embed="rId3">
            <a:alphaModFix/>
          </a:blip>
          <a:srcRect/>
          <a:stretch/>
        </p:blipFill>
        <p:spPr>
          <a:xfrm>
            <a:off x="3663789" y="2291137"/>
            <a:ext cx="5809876" cy="28231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txBox="1">
            <a:spLocks noGrp="1"/>
          </p:cNvSpPr>
          <p:nvPr>
            <p:ph type="title"/>
          </p:nvPr>
        </p:nvSpPr>
        <p:spPr>
          <a:xfrm>
            <a:off x="1461050" y="344764"/>
            <a:ext cx="9892748" cy="8772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200"/>
              <a:buFont typeface="Cormorant"/>
              <a:buNone/>
            </a:pPr>
            <a:r>
              <a:rPr lang="en-US" b="1">
                <a:latin typeface="Cormorant"/>
                <a:ea typeface="Cormorant"/>
                <a:cs typeface="Cormorant"/>
                <a:sym typeface="Cormorant"/>
              </a:rPr>
              <a:t>Examples of Virtues</a:t>
            </a:r>
            <a:endParaRPr/>
          </a:p>
        </p:txBody>
      </p:sp>
      <p:sp>
        <p:nvSpPr>
          <p:cNvPr id="135" name="Google Shape;135;p9"/>
          <p:cNvSpPr/>
          <p:nvPr/>
        </p:nvSpPr>
        <p:spPr>
          <a:xfrm>
            <a:off x="2078943" y="6231569"/>
            <a:ext cx="80387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0" i="1" u="none" strike="noStrike" cap="none">
                <a:solidFill>
                  <a:srgbClr val="000000"/>
                </a:solidFill>
                <a:latin typeface="Arial"/>
                <a:ea typeface="Arial"/>
                <a:cs typeface="Arial"/>
                <a:sym typeface="Arial"/>
              </a:rPr>
              <a:t>Jubilee Centre for Character and Virtues </a:t>
            </a:r>
            <a:endParaRPr/>
          </a:p>
        </p:txBody>
      </p:sp>
      <p:graphicFrame>
        <p:nvGraphicFramePr>
          <p:cNvPr id="136" name="Google Shape;136;p9"/>
          <p:cNvGraphicFramePr/>
          <p:nvPr/>
        </p:nvGraphicFramePr>
        <p:xfrm>
          <a:off x="1726406" y="1774031"/>
          <a:ext cx="8770150" cy="4305300"/>
        </p:xfrm>
        <a:graphic>
          <a:graphicData uri="http://schemas.openxmlformats.org/drawingml/2006/table">
            <a:tbl>
              <a:tblPr firstRow="1" bandRow="1">
                <a:noFill/>
                <a:tableStyleId>{06FFEFD5-66D9-4F6E-BCC5-47491E2E5B7B}</a:tableStyleId>
              </a:tblPr>
              <a:tblGrid>
                <a:gridCol w="2928925">
                  <a:extLst>
                    <a:ext uri="{9D8B030D-6E8A-4147-A177-3AD203B41FA5}">
                      <a16:colId xmlns:a16="http://schemas.microsoft.com/office/drawing/2014/main" val="20000"/>
                    </a:ext>
                  </a:extLst>
                </a:gridCol>
                <a:gridCol w="2178850">
                  <a:extLst>
                    <a:ext uri="{9D8B030D-6E8A-4147-A177-3AD203B41FA5}">
                      <a16:colId xmlns:a16="http://schemas.microsoft.com/office/drawing/2014/main" val="20001"/>
                    </a:ext>
                  </a:extLst>
                </a:gridCol>
                <a:gridCol w="1982400">
                  <a:extLst>
                    <a:ext uri="{9D8B030D-6E8A-4147-A177-3AD203B41FA5}">
                      <a16:colId xmlns:a16="http://schemas.microsoft.com/office/drawing/2014/main" val="20002"/>
                    </a:ext>
                  </a:extLst>
                </a:gridCol>
                <a:gridCol w="1679975">
                  <a:extLst>
                    <a:ext uri="{9D8B030D-6E8A-4147-A177-3AD203B41FA5}">
                      <a16:colId xmlns:a16="http://schemas.microsoft.com/office/drawing/2014/main" val="20003"/>
                    </a:ext>
                  </a:extLst>
                </a:gridCol>
              </a:tblGrid>
              <a:tr h="628650">
                <a:tc gridSpan="4">
                  <a:txBody>
                    <a:bodyPr/>
                    <a:lstStyle/>
                    <a:p>
                      <a:pPr marL="0" marR="0" lvl="0" indent="0" algn="ctr" rtl="0">
                        <a:spcBef>
                          <a:spcPts val="0"/>
                        </a:spcBef>
                        <a:spcAft>
                          <a:spcPts val="0"/>
                        </a:spcAft>
                        <a:buNone/>
                      </a:pPr>
                      <a:r>
                        <a:rPr lang="en-US" sz="2000" u="none" strike="noStrike" cap="none">
                          <a:latin typeface="Arial"/>
                          <a:ea typeface="Arial"/>
                          <a:cs typeface="Arial"/>
                          <a:sym typeface="Arial"/>
                        </a:rPr>
                        <a:t>Virtues​</a:t>
                      </a:r>
                      <a:endParaRPr sz="1800" u="none" strike="noStrike" cap="none">
                        <a:latin typeface="Arial"/>
                        <a:ea typeface="Arial"/>
                        <a:cs typeface="Arial"/>
                        <a:sym typeface="Arial"/>
                      </a:endParaRPr>
                    </a:p>
                  </a:txBody>
                  <a:tcPr marL="91450" marR="91450"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4350">
                <a:tc>
                  <a:txBody>
                    <a:bodyPr/>
                    <a:lstStyle/>
                    <a:p>
                      <a:pPr marL="0" marR="0" lvl="0" indent="0" algn="ctr" rtl="0">
                        <a:spcBef>
                          <a:spcPts val="0"/>
                        </a:spcBef>
                        <a:spcAft>
                          <a:spcPts val="0"/>
                        </a:spcAft>
                        <a:buNone/>
                      </a:pPr>
                      <a:r>
                        <a:rPr lang="en-US" sz="1800" b="1" u="none" strike="noStrike" cap="none">
                          <a:solidFill>
                            <a:schemeClr val="dk2"/>
                          </a:solidFill>
                          <a:latin typeface="Arial"/>
                          <a:ea typeface="Arial"/>
                          <a:cs typeface="Arial"/>
                          <a:sym typeface="Arial"/>
                        </a:rPr>
                        <a:t>Intellectual​</a:t>
                      </a:r>
                      <a:endParaRPr sz="1800" b="1" u="none" strike="noStrike" cap="none">
                        <a:solidFill>
                          <a:schemeClr val="dk2"/>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1800" b="1" u="none" strike="noStrike" cap="none">
                          <a:solidFill>
                            <a:schemeClr val="dk2"/>
                          </a:solidFill>
                          <a:latin typeface="Arial"/>
                          <a:ea typeface="Arial"/>
                          <a:cs typeface="Arial"/>
                          <a:sym typeface="Arial"/>
                        </a:rPr>
                        <a:t>Moral​</a:t>
                      </a:r>
                      <a:endParaRPr sz="1800" b="1" u="none" strike="noStrike" cap="none">
                        <a:solidFill>
                          <a:schemeClr val="dk2"/>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1800" b="1" u="none" strike="noStrike" cap="none">
                          <a:solidFill>
                            <a:schemeClr val="dk2"/>
                          </a:solidFill>
                          <a:latin typeface="Arial"/>
                          <a:ea typeface="Arial"/>
                          <a:cs typeface="Arial"/>
                          <a:sym typeface="Arial"/>
                        </a:rPr>
                        <a:t>Performance​</a:t>
                      </a:r>
                      <a:endParaRPr sz="1800" b="1" u="none" strike="noStrike" cap="none">
                        <a:solidFill>
                          <a:schemeClr val="dk2"/>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1800" b="1" u="none" strike="noStrike" cap="none">
                          <a:solidFill>
                            <a:schemeClr val="dk2"/>
                          </a:solidFill>
                          <a:latin typeface="Arial"/>
                          <a:ea typeface="Arial"/>
                          <a:cs typeface="Arial"/>
                          <a:sym typeface="Arial"/>
                        </a:rPr>
                        <a:t>Civic​</a:t>
                      </a:r>
                      <a:endParaRPr sz="1800" b="1" u="none" strike="noStrike" cap="none">
                        <a:solidFill>
                          <a:schemeClr val="dk2"/>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3162300">
                <a:tc>
                  <a:txBody>
                    <a:bodyPr/>
                    <a:lstStyle/>
                    <a:p>
                      <a:pPr marL="342900" marR="0" lvl="0" indent="-228600" algn="l" rtl="0">
                        <a:spcBef>
                          <a:spcPts val="0"/>
                        </a:spcBef>
                        <a:spcAft>
                          <a:spcPts val="0"/>
                        </a:spcAft>
                        <a:buClr>
                          <a:schemeClr val="dk1"/>
                        </a:buClr>
                        <a:buSzPts val="1800"/>
                        <a:buFont typeface="Arial"/>
                        <a:buNone/>
                      </a:pPr>
                      <a:endParaRPr sz="1800" b="1"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1" u="none" strike="noStrike" cap="none">
                          <a:solidFill>
                            <a:schemeClr val="dk2"/>
                          </a:solidFill>
                          <a:latin typeface="Arial"/>
                          <a:ea typeface="Arial"/>
                          <a:cs typeface="Arial"/>
                          <a:sym typeface="Arial"/>
                        </a:rPr>
                        <a:t>Practical Wisdom​</a:t>
                      </a:r>
                      <a:endParaRPr sz="1400" b="1"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1" u="none" strike="noStrike" cap="none">
                          <a:solidFill>
                            <a:schemeClr val="dk2"/>
                          </a:solidFill>
                          <a:latin typeface="Arial"/>
                          <a:ea typeface="Arial"/>
                          <a:cs typeface="Arial"/>
                          <a:sym typeface="Arial"/>
                        </a:rPr>
                        <a:t>Curiosity​</a:t>
                      </a:r>
                      <a:endParaRPr sz="1400" b="1"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1" u="none" strike="noStrike" cap="none">
                          <a:solidFill>
                            <a:schemeClr val="dk2"/>
                          </a:solidFill>
                          <a:latin typeface="Arial"/>
                          <a:ea typeface="Arial"/>
                          <a:cs typeface="Arial"/>
                          <a:sym typeface="Arial"/>
                        </a:rPr>
                        <a:t>Creativity​</a:t>
                      </a:r>
                      <a:endParaRPr sz="1400" b="1"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1" u="none" strike="noStrike" cap="none">
                          <a:solidFill>
                            <a:schemeClr val="dk2"/>
                          </a:solidFill>
                          <a:latin typeface="Arial"/>
                          <a:ea typeface="Arial"/>
                          <a:cs typeface="Arial"/>
                          <a:sym typeface="Arial"/>
                        </a:rPr>
                        <a:t>Intellectual Humility​</a:t>
                      </a:r>
                      <a:endParaRPr sz="1400" b="1"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1" u="none" strike="noStrike" cap="none">
                          <a:solidFill>
                            <a:schemeClr val="dk2"/>
                          </a:solidFill>
                          <a:latin typeface="Arial"/>
                          <a:ea typeface="Arial"/>
                          <a:cs typeface="Arial"/>
                          <a:sym typeface="Arial"/>
                        </a:rPr>
                        <a:t>Critical Thinking​</a:t>
                      </a:r>
                      <a:endParaRPr sz="1400" b="1" u="none" strike="noStrike" cap="none">
                        <a:solidFill>
                          <a:schemeClr val="dk2"/>
                        </a:solidFill>
                        <a:latin typeface="Arial"/>
                        <a:ea typeface="Arial"/>
                        <a:cs typeface="Arial"/>
                        <a:sym typeface="Arial"/>
                      </a:endParaRPr>
                    </a:p>
                  </a:txBody>
                  <a:tcPr marL="91450" marR="91450" marT="45725" marB="45725"/>
                </a:tc>
                <a:tc>
                  <a:txBody>
                    <a:bodyPr/>
                    <a:lstStyle/>
                    <a:p>
                      <a:pPr marL="342900" marR="0" lvl="0" indent="-228600" algn="l" rtl="0">
                        <a:spcBef>
                          <a:spcPts val="0"/>
                        </a:spcBef>
                        <a:spcAft>
                          <a:spcPts val="0"/>
                        </a:spcAft>
                        <a:buClr>
                          <a:schemeClr val="dk1"/>
                        </a:buClr>
                        <a:buSzPts val="1800"/>
                        <a:buFont typeface="Arial"/>
                        <a:buNone/>
                      </a:pPr>
                      <a:endParaRPr sz="1800" b="1"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1" u="none" strike="noStrike" cap="none">
                          <a:solidFill>
                            <a:schemeClr val="dk2"/>
                          </a:solidFill>
                          <a:latin typeface="Arial"/>
                          <a:ea typeface="Arial"/>
                          <a:cs typeface="Arial"/>
                          <a:sym typeface="Arial"/>
                        </a:rPr>
                        <a:t>Empathy​</a:t>
                      </a:r>
                      <a:endParaRPr sz="1400" b="1"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1" u="none" strike="noStrike" cap="none">
                          <a:solidFill>
                            <a:schemeClr val="dk2"/>
                          </a:solidFill>
                          <a:latin typeface="Arial"/>
                          <a:ea typeface="Arial"/>
                          <a:cs typeface="Arial"/>
                          <a:sym typeface="Arial"/>
                        </a:rPr>
                        <a:t>Courage​</a:t>
                      </a:r>
                      <a:endParaRPr sz="1400" b="1"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1" u="none" strike="noStrike" cap="none">
                          <a:solidFill>
                            <a:schemeClr val="dk2"/>
                          </a:solidFill>
                          <a:latin typeface="Arial"/>
                          <a:ea typeface="Arial"/>
                          <a:cs typeface="Arial"/>
                          <a:sym typeface="Arial"/>
                        </a:rPr>
                        <a:t>Honesty​</a:t>
                      </a:r>
                      <a:endParaRPr sz="1400" b="1"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1" u="none" strike="noStrike" cap="none">
                          <a:solidFill>
                            <a:schemeClr val="dk2"/>
                          </a:solidFill>
                          <a:latin typeface="Arial"/>
                          <a:ea typeface="Arial"/>
                          <a:cs typeface="Arial"/>
                          <a:sym typeface="Arial"/>
                        </a:rPr>
                        <a:t>Authenticity​</a:t>
                      </a:r>
                      <a:endParaRPr sz="1400" b="1"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0" u="none" strike="noStrike" cap="none">
                          <a:solidFill>
                            <a:schemeClr val="dk2"/>
                          </a:solidFill>
                          <a:latin typeface="Arial"/>
                          <a:ea typeface="Arial"/>
                          <a:cs typeface="Arial"/>
                          <a:sym typeface="Arial"/>
                        </a:rPr>
                        <a:t>Justice​</a:t>
                      </a:r>
                      <a:endParaRPr sz="1400" b="0"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0" u="none" strike="noStrike" cap="none">
                          <a:solidFill>
                            <a:schemeClr val="dk2"/>
                          </a:solidFill>
                          <a:latin typeface="Arial"/>
                          <a:ea typeface="Arial"/>
                          <a:cs typeface="Arial"/>
                          <a:sym typeface="Arial"/>
                        </a:rPr>
                        <a:t>Generosity​</a:t>
                      </a:r>
                      <a:endParaRPr sz="1400" b="0"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0" u="none" strike="noStrike" cap="none">
                          <a:solidFill>
                            <a:schemeClr val="dk2"/>
                          </a:solidFill>
                          <a:latin typeface="Arial"/>
                          <a:ea typeface="Arial"/>
                          <a:cs typeface="Arial"/>
                          <a:sym typeface="Arial"/>
                        </a:rPr>
                        <a:t>Temperance​</a:t>
                      </a:r>
                      <a:endParaRPr sz="1400" b="0"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0" u="none" strike="noStrike" cap="none">
                          <a:solidFill>
                            <a:schemeClr val="dk2"/>
                          </a:solidFill>
                          <a:latin typeface="Arial"/>
                          <a:ea typeface="Arial"/>
                          <a:cs typeface="Arial"/>
                          <a:sym typeface="Arial"/>
                        </a:rPr>
                        <a:t>Gratitude​</a:t>
                      </a:r>
                      <a:endParaRPr sz="1400" b="0"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0" u="none" strike="noStrike" cap="none">
                          <a:solidFill>
                            <a:schemeClr val="dk2"/>
                          </a:solidFill>
                          <a:latin typeface="Arial"/>
                          <a:ea typeface="Arial"/>
                          <a:cs typeface="Arial"/>
                          <a:sym typeface="Arial"/>
                        </a:rPr>
                        <a:t>Hope​</a:t>
                      </a:r>
                      <a:endParaRPr sz="1400" b="0" u="none" strike="noStrike" cap="none">
                        <a:solidFill>
                          <a:schemeClr val="dk2"/>
                        </a:solidFill>
                        <a:latin typeface="Arial"/>
                        <a:ea typeface="Arial"/>
                        <a:cs typeface="Arial"/>
                        <a:sym typeface="Arial"/>
                      </a:endParaRPr>
                    </a:p>
                  </a:txBody>
                  <a:tcPr marL="91450" marR="91450" marT="45725" marB="45725"/>
                </a:tc>
                <a:tc>
                  <a:txBody>
                    <a:bodyPr/>
                    <a:lstStyle/>
                    <a:p>
                      <a:pPr marL="342900" marR="0" lvl="0" indent="-228600" algn="l" rtl="0">
                        <a:spcBef>
                          <a:spcPts val="0"/>
                        </a:spcBef>
                        <a:spcAft>
                          <a:spcPts val="0"/>
                        </a:spcAft>
                        <a:buClr>
                          <a:schemeClr val="dk1"/>
                        </a:buClr>
                        <a:buSzPts val="1800"/>
                        <a:buFont typeface="Arial"/>
                        <a:buNone/>
                      </a:pPr>
                      <a:endParaRPr sz="1800" b="1"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1" u="none" strike="noStrike" cap="none">
                          <a:solidFill>
                            <a:schemeClr val="dk2"/>
                          </a:solidFill>
                          <a:latin typeface="Arial"/>
                          <a:ea typeface="Arial"/>
                          <a:cs typeface="Arial"/>
                          <a:sym typeface="Arial"/>
                        </a:rPr>
                        <a:t>Resilience​</a:t>
                      </a:r>
                      <a:endParaRPr sz="1400" b="1"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1" u="none" strike="noStrike" cap="none">
                          <a:solidFill>
                            <a:schemeClr val="dk2"/>
                          </a:solidFill>
                          <a:latin typeface="Arial"/>
                          <a:ea typeface="Arial"/>
                          <a:cs typeface="Arial"/>
                          <a:sym typeface="Arial"/>
                        </a:rPr>
                        <a:t>Teamwork​</a:t>
                      </a:r>
                      <a:endParaRPr sz="1400" b="1"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1" u="none" strike="noStrike" cap="none">
                          <a:solidFill>
                            <a:schemeClr val="dk2"/>
                          </a:solidFill>
                          <a:latin typeface="Arial"/>
                          <a:ea typeface="Arial"/>
                          <a:cs typeface="Arial"/>
                          <a:sym typeface="Arial"/>
                        </a:rPr>
                        <a:t>Zest​</a:t>
                      </a:r>
                      <a:endParaRPr sz="1400" b="1"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0" u="none" strike="noStrike" cap="none">
                          <a:solidFill>
                            <a:schemeClr val="dk2"/>
                          </a:solidFill>
                          <a:latin typeface="Arial"/>
                          <a:ea typeface="Arial"/>
                          <a:cs typeface="Arial"/>
                          <a:sym typeface="Arial"/>
                        </a:rPr>
                        <a:t>Diligence​</a:t>
                      </a:r>
                      <a:endParaRPr sz="1400" b="0"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0" u="none" strike="noStrike" cap="none">
                          <a:solidFill>
                            <a:schemeClr val="dk2"/>
                          </a:solidFill>
                          <a:latin typeface="Arial"/>
                          <a:ea typeface="Arial"/>
                          <a:cs typeface="Arial"/>
                          <a:sym typeface="Arial"/>
                        </a:rPr>
                        <a:t>Leadership​</a:t>
                      </a:r>
                      <a:endParaRPr sz="1400" b="0"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0" u="none" strike="noStrike" cap="none">
                          <a:solidFill>
                            <a:schemeClr val="dk2"/>
                          </a:solidFill>
                          <a:latin typeface="Arial"/>
                          <a:ea typeface="Arial"/>
                          <a:cs typeface="Arial"/>
                          <a:sym typeface="Arial"/>
                        </a:rPr>
                        <a:t>Followership​</a:t>
                      </a:r>
                      <a:endParaRPr sz="1400" b="0" u="none" strike="noStrike" cap="none">
                        <a:solidFill>
                          <a:schemeClr val="dk2"/>
                        </a:solidFill>
                        <a:latin typeface="Arial"/>
                        <a:ea typeface="Arial"/>
                        <a:cs typeface="Arial"/>
                        <a:sym typeface="Arial"/>
                      </a:endParaRPr>
                    </a:p>
                  </a:txBody>
                  <a:tcPr marL="91450" marR="91450" marT="45725" marB="45725"/>
                </a:tc>
                <a:tc>
                  <a:txBody>
                    <a:bodyPr/>
                    <a:lstStyle/>
                    <a:p>
                      <a:pPr marL="342900" marR="0" lvl="0" indent="-228600" algn="l" rtl="0">
                        <a:spcBef>
                          <a:spcPts val="0"/>
                        </a:spcBef>
                        <a:spcAft>
                          <a:spcPts val="0"/>
                        </a:spcAft>
                        <a:buClr>
                          <a:schemeClr val="dk1"/>
                        </a:buClr>
                        <a:buSzPts val="1800"/>
                        <a:buFont typeface="Arial"/>
                        <a:buNone/>
                      </a:pPr>
                      <a:endParaRPr sz="1800" b="1"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1" u="none" strike="noStrike" cap="none">
                          <a:solidFill>
                            <a:schemeClr val="dk2"/>
                          </a:solidFill>
                          <a:latin typeface="Arial"/>
                          <a:ea typeface="Arial"/>
                          <a:cs typeface="Arial"/>
                          <a:sym typeface="Arial"/>
                        </a:rPr>
                        <a:t>Service​</a:t>
                      </a:r>
                      <a:endParaRPr sz="1400" b="1"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0" u="none" strike="noStrike" cap="none">
                          <a:solidFill>
                            <a:schemeClr val="dk2"/>
                          </a:solidFill>
                          <a:latin typeface="Arial"/>
                          <a:ea typeface="Arial"/>
                          <a:cs typeface="Arial"/>
                          <a:sym typeface="Arial"/>
                        </a:rPr>
                        <a:t>Citizenship​</a:t>
                      </a:r>
                      <a:endParaRPr sz="1400" b="0" u="none" strike="noStrike" cap="none">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1800"/>
                        <a:buFont typeface="Arial"/>
                        <a:buChar char="•"/>
                      </a:pPr>
                      <a:r>
                        <a:rPr lang="en-US" sz="1800" b="0" u="none" strike="noStrike" cap="none">
                          <a:solidFill>
                            <a:schemeClr val="dk2"/>
                          </a:solidFill>
                          <a:latin typeface="Arial"/>
                          <a:ea typeface="Arial"/>
                          <a:cs typeface="Arial"/>
                          <a:sym typeface="Arial"/>
                        </a:rPr>
                        <a:t>Civility​</a:t>
                      </a:r>
                      <a:endParaRPr sz="1400" b="0" u="none" strike="noStrike" cap="none">
                        <a:solidFill>
                          <a:schemeClr val="dk2"/>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Main Title Squar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in text slide">
  <a:themeElements>
    <a:clrScheme name="Custom 1">
      <a:dk1>
        <a:srgbClr val="A38342"/>
      </a:dk1>
      <a:lt1>
        <a:srgbClr val="FFFFFF"/>
      </a:lt1>
      <a:dk2>
        <a:srgbClr val="000000"/>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715</Words>
  <Application>Microsoft Office PowerPoint</Application>
  <PresentationFormat>Widescreen</PresentationFormat>
  <Paragraphs>101</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Cormorant</vt:lpstr>
      <vt:lpstr>Arial</vt:lpstr>
      <vt:lpstr>Nunito Sans</vt:lpstr>
      <vt:lpstr>Calibri</vt:lpstr>
      <vt:lpstr>Main Title Square</vt:lpstr>
      <vt:lpstr>Main text slide</vt:lpstr>
      <vt:lpstr>Character Discovery</vt:lpstr>
      <vt:lpstr>The Whole Engineer?</vt:lpstr>
      <vt:lpstr>The Whole Engineer?</vt:lpstr>
      <vt:lpstr>Character is…</vt:lpstr>
      <vt:lpstr>Two kinds of moral character traits</vt:lpstr>
      <vt:lpstr>Virtues…</vt:lpstr>
      <vt:lpstr>Vices…</vt:lpstr>
      <vt:lpstr>“The Golden Mean”</vt:lpstr>
      <vt:lpstr>Examples of Virtues</vt:lpstr>
      <vt:lpstr>Throughout the curriculum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 Discovery</dc:title>
  <dc:creator>Yeaman, Adetoun</dc:creator>
  <cp:lastModifiedBy>Yeaman, Adetoun</cp:lastModifiedBy>
  <cp:revision>1</cp:revision>
  <dcterms:created xsi:type="dcterms:W3CDTF">2022-03-01T15:42:28Z</dcterms:created>
  <dcterms:modified xsi:type="dcterms:W3CDTF">2024-08-08T12:44:19Z</dcterms:modified>
</cp:coreProperties>
</file>