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2" roundtripDataSignature="AMtx7mjrxnd1bEWiNy/euLNe/qmVWGDMw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12" Type="http://customschemas.google.com/relationships/presentationmetadata" Target="metadata"/><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5a09bc5030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93" name="Google Shape;93;g25a09bc5030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g25a09bc5030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1" name="Google Shape;101;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7" name="Google Shape;107;p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8" name="Google Shape;108;p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30fb700e9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4" name="Google Shape;114;g230fb700e92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5" name="Google Shape;115;g230fb700e92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1" name="Google Shape;121;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2" name="Google Shape;122;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8" name="Google Shape;128;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9" name="Google Shape;129;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2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2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2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2"/>
          <p:cNvSpPr/>
          <p:nvPr>
            <p:ph idx="2" type="pic"/>
          </p:nvPr>
        </p:nvSpPr>
        <p:spPr>
          <a:xfrm>
            <a:off x="5183188" y="987425"/>
            <a:ext cx="6172200" cy="4873625"/>
          </a:xfrm>
          <a:prstGeom prst="rect">
            <a:avLst/>
          </a:prstGeom>
          <a:noFill/>
          <a:ln>
            <a:noFill/>
          </a:ln>
        </p:spPr>
      </p:sp>
      <p:sp>
        <p:nvSpPr>
          <p:cNvPr id="68" name="Google Shape;68;p2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n-US"/>
              <a:t>Building Resilience in Research</a:t>
            </a:r>
            <a:endParaRPr/>
          </a:p>
        </p:txBody>
      </p:sp>
      <p:sp>
        <p:nvSpPr>
          <p:cNvPr id="90" name="Google Shape;90;p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Program Name</a:t>
            </a:r>
            <a:endParaRPr/>
          </a:p>
          <a:p>
            <a:pPr indent="0" lvl="0" marL="0" rtl="0" algn="ctr">
              <a:lnSpc>
                <a:spcPct val="90000"/>
              </a:lnSpc>
              <a:spcBef>
                <a:spcPts val="1000"/>
              </a:spcBef>
              <a:spcAft>
                <a:spcPts val="0"/>
              </a:spcAft>
              <a:buClr>
                <a:schemeClr val="dk1"/>
              </a:buClr>
              <a:buSzPts val="2400"/>
              <a:buNone/>
            </a:pPr>
            <a:r>
              <a:rPr lang="en-US"/>
              <a:t>Date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g25a09bc5030_0_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Workshop learning objectives</a:t>
            </a:r>
            <a:endParaRPr/>
          </a:p>
        </p:txBody>
      </p:sp>
      <p:sp>
        <p:nvSpPr>
          <p:cNvPr id="97" name="Google Shape;97;g25a09bc5030_0_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lnSpcReduction="10000"/>
          </a:bodyPr>
          <a:lstStyle/>
          <a:p>
            <a:pPr indent="-457200" lvl="0" marL="457200" rtl="0" algn="l">
              <a:spcBef>
                <a:spcPts val="1000"/>
              </a:spcBef>
              <a:spcAft>
                <a:spcPts val="0"/>
              </a:spcAft>
              <a:buSzPts val="3600"/>
              <a:buChar char="•"/>
            </a:pPr>
            <a:r>
              <a:rPr lang="en-US"/>
              <a:t>Describe the importance of resilience skills for achieving research goals, including resilience skills students already use.</a:t>
            </a:r>
            <a:endParaRPr/>
          </a:p>
          <a:p>
            <a:pPr indent="-457200" lvl="0" marL="457200" rtl="0" algn="l">
              <a:spcBef>
                <a:spcPts val="0"/>
              </a:spcBef>
              <a:spcAft>
                <a:spcPts val="0"/>
              </a:spcAft>
              <a:buSzPts val="3600"/>
              <a:buChar char="•"/>
            </a:pPr>
            <a:r>
              <a:rPr lang="en-US"/>
              <a:t>Use the technique of assertiveness to think ahead and develop unexpected and creative solutions to problems.</a:t>
            </a:r>
            <a:endParaRPr/>
          </a:p>
          <a:p>
            <a:pPr indent="-457200" lvl="0" marL="457200" rtl="0" algn="l">
              <a:spcBef>
                <a:spcPts val="0"/>
              </a:spcBef>
              <a:spcAft>
                <a:spcPts val="0"/>
              </a:spcAft>
              <a:buSzPts val="3600"/>
              <a:buChar char="•"/>
            </a:pPr>
            <a:r>
              <a:rPr lang="en-US"/>
              <a:t>Practice assertiveness using role play in at least two situations, and provide feedback for peers.</a:t>
            </a:r>
            <a:endParaRPr/>
          </a:p>
          <a:p>
            <a:pPr indent="-457200" lvl="0" marL="457200" rtl="0" algn="l">
              <a:spcBef>
                <a:spcPts val="0"/>
              </a:spcBef>
              <a:spcAft>
                <a:spcPts val="0"/>
              </a:spcAft>
              <a:buSzPts val="3600"/>
              <a:buChar char="•"/>
            </a:pPr>
            <a:r>
              <a:rPr lang="en-US"/>
              <a:t>Reflect on personal strengths and challenges in self advocacy, and a support system for continued growth and success.</a:t>
            </a:r>
            <a:endParaRPr/>
          </a:p>
          <a:p>
            <a:pPr indent="-457200" lvl="0" marL="457200" rtl="0" algn="l">
              <a:spcBef>
                <a:spcPts val="0"/>
              </a:spcBef>
              <a:spcAft>
                <a:spcPts val="0"/>
              </a:spcAft>
              <a:buSzPts val="3600"/>
              <a:buChar char="•"/>
            </a:pPr>
            <a:r>
              <a:rPr lang="en-US"/>
              <a:t>Identify growth areas related to resilience and a plan for self-directed learning and practice in these areas.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
          <p:cNvSpPr txBox="1"/>
          <p:nvPr>
            <p:ph type="title"/>
          </p:nvPr>
        </p:nvSpPr>
        <p:spPr>
          <a:xfrm>
            <a:off x="1009375" y="691112"/>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sz="4400"/>
              <a:t>How do we connect resilience to success?</a:t>
            </a:r>
            <a:br>
              <a:rPr lang="en-US" sz="4400"/>
            </a:br>
            <a:endParaRPr/>
          </a:p>
        </p:txBody>
      </p:sp>
      <p:sp>
        <p:nvSpPr>
          <p:cNvPr id="104" name="Google Shape;104;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457200" lvl="0" marL="457200" rtl="0" algn="l">
              <a:lnSpc>
                <a:spcPct val="90000"/>
              </a:lnSpc>
              <a:spcBef>
                <a:spcPts val="1000"/>
              </a:spcBef>
              <a:spcAft>
                <a:spcPts val="0"/>
              </a:spcAft>
              <a:buSzPts val="3600"/>
              <a:buChar char="•"/>
            </a:pPr>
            <a:r>
              <a:rPr lang="en-US" sz="3600"/>
              <a:t>What superpowers do you already use to succeed?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9" name="Shape 109"/>
        <p:cNvGrpSpPr/>
        <p:nvPr/>
      </p:nvGrpSpPr>
      <p:grpSpPr>
        <a:xfrm>
          <a:off x="0" y="0"/>
          <a:ext cx="0" cy="0"/>
          <a:chOff x="0" y="0"/>
          <a:chExt cx="0" cy="0"/>
        </a:xfrm>
      </p:grpSpPr>
      <p:sp>
        <p:nvSpPr>
          <p:cNvPr id="110" name="Google Shape;110;p4"/>
          <p:cNvSpPr txBox="1"/>
          <p:nvPr>
            <p:ph type="title"/>
          </p:nvPr>
        </p:nvSpPr>
        <p:spPr>
          <a:xfrm>
            <a:off x="838200" y="365124"/>
            <a:ext cx="11358600" cy="2617227"/>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Knowing our tendencies allows us to leverage and build up our resilience behaviors.</a:t>
            </a:r>
            <a:br>
              <a:rPr lang="en-US"/>
            </a:br>
            <a:endParaRPr/>
          </a:p>
        </p:txBody>
      </p:sp>
      <p:sp>
        <p:nvSpPr>
          <p:cNvPr id="111" name="Google Shape;111;p4"/>
          <p:cNvSpPr txBox="1"/>
          <p:nvPr>
            <p:ph idx="1" type="body"/>
          </p:nvPr>
        </p:nvSpPr>
        <p:spPr>
          <a:xfrm>
            <a:off x="835800" y="2504050"/>
            <a:ext cx="10515600" cy="2985526"/>
          </a:xfrm>
          <a:prstGeom prst="rect">
            <a:avLst/>
          </a:prstGeom>
          <a:noFill/>
          <a:ln>
            <a:noFill/>
          </a:ln>
        </p:spPr>
        <p:txBody>
          <a:bodyPr anchorCtr="0" anchor="t" bIns="45700" lIns="91425" spcFirstLastPara="1" rIns="91425" wrap="square" tIns="45700">
            <a:noAutofit/>
          </a:bodyPr>
          <a:lstStyle/>
          <a:p>
            <a:pPr indent="-457200" lvl="0" marL="457200" rtl="0" algn="l">
              <a:lnSpc>
                <a:spcPct val="90000"/>
              </a:lnSpc>
              <a:spcBef>
                <a:spcPts val="0"/>
              </a:spcBef>
              <a:spcAft>
                <a:spcPts val="0"/>
              </a:spcAft>
              <a:buSzPts val="3600"/>
              <a:buChar char="•"/>
            </a:pPr>
            <a:r>
              <a:rPr lang="en-US" sz="3600"/>
              <a:t>What are some things that could make it more challenging for you to be assertive?  </a:t>
            </a:r>
            <a:endParaRPr/>
          </a:p>
          <a:p>
            <a:pPr indent="0" lvl="0" marL="457200" rtl="0" algn="l">
              <a:lnSpc>
                <a:spcPct val="90000"/>
              </a:lnSpc>
              <a:spcBef>
                <a:spcPts val="0"/>
              </a:spcBef>
              <a:spcAft>
                <a:spcPts val="0"/>
              </a:spcAft>
              <a:buNone/>
            </a:pPr>
            <a:r>
              <a:t/>
            </a:r>
            <a:endParaRPr sz="3600"/>
          </a:p>
          <a:p>
            <a:pPr indent="0" lvl="0" marL="457200" rtl="0" algn="l">
              <a:lnSpc>
                <a:spcPct val="90000"/>
              </a:lnSpc>
              <a:spcBef>
                <a:spcPts val="0"/>
              </a:spcBef>
              <a:spcAft>
                <a:spcPts val="0"/>
              </a:spcAft>
              <a:buNone/>
            </a:pPr>
            <a:r>
              <a:t/>
            </a:r>
            <a:endParaRPr sz="3600"/>
          </a:p>
          <a:p>
            <a:pPr indent="-457200" lvl="0" marL="457200" rtl="0" algn="l">
              <a:lnSpc>
                <a:spcPct val="90000"/>
              </a:lnSpc>
              <a:spcBef>
                <a:spcPts val="0"/>
              </a:spcBef>
              <a:spcAft>
                <a:spcPts val="0"/>
              </a:spcAft>
              <a:buSzPts val="3600"/>
              <a:buChar char="•"/>
            </a:pPr>
            <a:r>
              <a:rPr lang="en-US" sz="3600"/>
              <a:t>Are there things that could make it easier for you? </a:t>
            </a:r>
            <a:endParaRPr sz="3600"/>
          </a:p>
          <a:p>
            <a:pPr indent="0" lvl="0" marL="914400" rtl="0" algn="l">
              <a:lnSpc>
                <a:spcPct val="90000"/>
              </a:lnSpc>
              <a:spcBef>
                <a:spcPts val="500"/>
              </a:spcBef>
              <a:spcAft>
                <a:spcPts val="0"/>
              </a:spcAft>
              <a:buNone/>
            </a:pPr>
            <a:r>
              <a:t/>
            </a:r>
            <a:endParaRPr sz="2800"/>
          </a:p>
          <a:p>
            <a:pPr indent="0" lvl="0" marL="0" rtl="0" algn="l">
              <a:lnSpc>
                <a:spcPct val="90000"/>
              </a:lnSpc>
              <a:spcBef>
                <a:spcPts val="1000"/>
              </a:spcBef>
              <a:spcAft>
                <a:spcPts val="0"/>
              </a:spcAft>
              <a:buSzPts val="1800"/>
              <a:buNone/>
            </a:pPr>
            <a:r>
              <a:t/>
            </a:r>
            <a:endParaRPr b="1" sz="4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6" name="Shape 116"/>
        <p:cNvGrpSpPr/>
        <p:nvPr/>
      </p:nvGrpSpPr>
      <p:grpSpPr>
        <a:xfrm>
          <a:off x="0" y="0"/>
          <a:ext cx="0" cy="0"/>
          <a:chOff x="0" y="0"/>
          <a:chExt cx="0" cy="0"/>
        </a:xfrm>
      </p:grpSpPr>
      <p:sp>
        <p:nvSpPr>
          <p:cNvPr id="117" name="Google Shape;117;g230fb700e92_0_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Scenario 1: Assertiveness with a colleague</a:t>
            </a:r>
            <a:endParaRPr/>
          </a:p>
        </p:txBody>
      </p:sp>
      <p:sp>
        <p:nvSpPr>
          <p:cNvPr id="118" name="Google Shape;118;g230fb700e92_0_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b="0" i="0" lang="en-US" sz="2800">
                <a:latin typeface="Arial"/>
                <a:ea typeface="Arial"/>
                <a:cs typeface="Arial"/>
                <a:sym typeface="Arial"/>
              </a:rPr>
              <a:t>You and a lab partner have a group meeting presentation to give at the end of the week. You also have another project and are very busy. You meet with your partner to go over the presentation and the two of you realize you need to redo some of the slides and add others. Your partner tells you they cannot do much and that you will need you to do the work.</a:t>
            </a:r>
            <a:br>
              <a:rPr lang="en-US" sz="2800"/>
            </a:br>
            <a:endParaRPr b="1"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3" name="Shape 123"/>
        <p:cNvGrpSpPr/>
        <p:nvPr/>
      </p:nvGrpSpPr>
      <p:grpSpPr>
        <a:xfrm>
          <a:off x="0" y="0"/>
          <a:ext cx="0" cy="0"/>
          <a:chOff x="0" y="0"/>
          <a:chExt cx="0" cy="0"/>
        </a:xfrm>
      </p:grpSpPr>
      <p:sp>
        <p:nvSpPr>
          <p:cNvPr id="124" name="Google Shape;124;p8"/>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Scenario 2: Assertiveness with a supervisor </a:t>
            </a:r>
            <a:endParaRPr/>
          </a:p>
        </p:txBody>
      </p:sp>
      <p:sp>
        <p:nvSpPr>
          <p:cNvPr id="125" name="Google Shape;125;p8"/>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1000"/>
              </a:spcBef>
              <a:spcAft>
                <a:spcPts val="0"/>
              </a:spcAft>
              <a:buSzPts val="1800"/>
              <a:buNone/>
            </a:pPr>
            <a:r>
              <a:rPr b="0" i="0" lang="en-US">
                <a:latin typeface="Arial"/>
                <a:ea typeface="Arial"/>
                <a:cs typeface="Arial"/>
                <a:sym typeface="Arial"/>
              </a:rPr>
              <a:t>Your supervisor or a stakeholder asks you to take on a large project that is exciting, but you haven’t done anything like this before and you are not sure you can do it to the level you’d want to in the time frame expected—after all, you are an undergraduate with a full class, athletics, and volunteer schedule.</a:t>
            </a:r>
            <a:endParaRPr b="1"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Discussion</a:t>
            </a:r>
            <a:r>
              <a:rPr lang="en-US"/>
              <a:t>–Your resilience charge</a:t>
            </a:r>
            <a:endParaRPr/>
          </a:p>
        </p:txBody>
      </p:sp>
      <p:sp>
        <p:nvSpPr>
          <p:cNvPr id="132" name="Google Shape;132;p12"/>
          <p:cNvSpPr txBox="1"/>
          <p:nvPr>
            <p:ph idx="1" type="body"/>
          </p:nvPr>
        </p:nvSpPr>
        <p:spPr>
          <a:xfrm>
            <a:off x="838200" y="1452950"/>
            <a:ext cx="10515600" cy="4351200"/>
          </a:xfrm>
          <a:prstGeom prst="rect">
            <a:avLst/>
          </a:prstGeom>
          <a:noFill/>
          <a:ln>
            <a:noFill/>
          </a:ln>
        </p:spPr>
        <p:txBody>
          <a:bodyPr anchorCtr="0" anchor="t" bIns="45700" lIns="91425" spcFirstLastPara="1" rIns="91425" wrap="square" tIns="45700">
            <a:normAutofit/>
          </a:bodyPr>
          <a:lstStyle/>
          <a:p>
            <a:pPr indent="-393700" lvl="0" marL="457200" rtl="0" algn="l">
              <a:lnSpc>
                <a:spcPct val="90000"/>
              </a:lnSpc>
              <a:spcBef>
                <a:spcPts val="0"/>
              </a:spcBef>
              <a:spcAft>
                <a:spcPts val="0"/>
              </a:spcAft>
              <a:buSzPts val="2600"/>
              <a:buFont typeface="Arial"/>
              <a:buChar char="•"/>
            </a:pPr>
            <a:r>
              <a:rPr b="0" i="0" lang="en-US" sz="2600">
                <a:latin typeface="Arial"/>
                <a:ea typeface="Arial"/>
                <a:cs typeface="Arial"/>
                <a:sym typeface="Arial"/>
              </a:rPr>
              <a:t>Think about something that you would like to change that requires assertiveness. </a:t>
            </a:r>
            <a:r>
              <a:rPr lang="en-US" sz="2600">
                <a:latin typeface="Arial"/>
                <a:ea typeface="Arial"/>
                <a:cs typeface="Arial"/>
                <a:sym typeface="Arial"/>
              </a:rPr>
              <a:t>What could you practice to build value within yourself?</a:t>
            </a:r>
            <a:endParaRPr sz="2600">
              <a:latin typeface="Arial"/>
              <a:ea typeface="Arial"/>
              <a:cs typeface="Arial"/>
              <a:sym typeface="Arial"/>
            </a:endParaRPr>
          </a:p>
          <a:p>
            <a:pPr indent="0" lvl="0" marL="457200" rtl="0" algn="l">
              <a:lnSpc>
                <a:spcPct val="90000"/>
              </a:lnSpc>
              <a:spcBef>
                <a:spcPts val="0"/>
              </a:spcBef>
              <a:spcAft>
                <a:spcPts val="0"/>
              </a:spcAft>
              <a:buNone/>
            </a:pPr>
            <a:r>
              <a:t/>
            </a:r>
            <a:endParaRPr sz="2600">
              <a:latin typeface="Arial"/>
              <a:ea typeface="Arial"/>
              <a:cs typeface="Arial"/>
              <a:sym typeface="Arial"/>
            </a:endParaRPr>
          </a:p>
          <a:p>
            <a:pPr indent="-393700" lvl="0" marL="457200" rtl="0" algn="l">
              <a:lnSpc>
                <a:spcPct val="90000"/>
              </a:lnSpc>
              <a:spcBef>
                <a:spcPts val="0"/>
              </a:spcBef>
              <a:spcAft>
                <a:spcPts val="0"/>
              </a:spcAft>
              <a:buSzPts val="2600"/>
              <a:buFont typeface="Arial"/>
              <a:buChar char="•"/>
            </a:pPr>
            <a:r>
              <a:rPr b="0" i="0" lang="en-US" sz="2600">
                <a:latin typeface="Arial"/>
                <a:ea typeface="Arial"/>
                <a:cs typeface="Arial"/>
                <a:sym typeface="Arial"/>
              </a:rPr>
              <a:t>What are some steps you could take in the next weeks to begin to prepare for and/or tackle that?  </a:t>
            </a:r>
            <a:r>
              <a:rPr lang="en-US" sz="2600">
                <a:latin typeface="Arial"/>
                <a:ea typeface="Arial"/>
                <a:cs typeface="Arial"/>
                <a:sym typeface="Arial"/>
              </a:rPr>
              <a:t>Who or what can you connect with? </a:t>
            </a:r>
            <a:endParaRPr sz="2600">
              <a:latin typeface="Arial"/>
              <a:ea typeface="Arial"/>
              <a:cs typeface="Arial"/>
              <a:sym typeface="Arial"/>
            </a:endParaRPr>
          </a:p>
          <a:p>
            <a:pPr indent="0" lvl="0" marL="457200" rtl="0" algn="l">
              <a:lnSpc>
                <a:spcPct val="90000"/>
              </a:lnSpc>
              <a:spcBef>
                <a:spcPts val="0"/>
              </a:spcBef>
              <a:spcAft>
                <a:spcPts val="0"/>
              </a:spcAft>
              <a:buNone/>
            </a:pPr>
            <a:r>
              <a:t/>
            </a:r>
            <a:endParaRPr sz="2600">
              <a:latin typeface="Arial"/>
              <a:ea typeface="Arial"/>
              <a:cs typeface="Arial"/>
              <a:sym typeface="Arial"/>
            </a:endParaRPr>
          </a:p>
          <a:p>
            <a:pPr indent="-393700" lvl="0" marL="457200" rtl="0" algn="l">
              <a:lnSpc>
                <a:spcPct val="90000"/>
              </a:lnSpc>
              <a:spcBef>
                <a:spcPts val="0"/>
              </a:spcBef>
              <a:spcAft>
                <a:spcPts val="0"/>
              </a:spcAft>
              <a:buSzPts val="2600"/>
              <a:buFont typeface="Arial"/>
              <a:buChar char="•"/>
            </a:pPr>
            <a:r>
              <a:rPr lang="en-US" sz="2600">
                <a:latin typeface="Arial"/>
                <a:ea typeface="Arial"/>
                <a:cs typeface="Arial"/>
                <a:sym typeface="Arial"/>
              </a:rPr>
              <a:t>What are some other resilience superpowers that you want to develop?  How could you practice building them? </a:t>
            </a:r>
            <a:endParaRPr sz="26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2022-05-31T20:17:31Z</dcterms:created>
  <dc:creator>Reizman, Irene</dc:creator>
</cp:coreProperties>
</file>