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106412-EE71-4372-9479-B2DB09266B81}">
  <a:tblStyle styleId="{C0106412-EE71-4372-9479-B2DB09266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16" autoAdjust="0"/>
  </p:normalViewPr>
  <p:slideViewPr>
    <p:cSldViewPr snapToGrid="0">
      <p:cViewPr varScale="1">
        <p:scale>
          <a:sx n="115" d="100"/>
          <a:sy n="115" d="100"/>
        </p:scale>
        <p:origin x="149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zman, Irene" userId="a5f3eb73-a0c4-4a50-aea9-d3d6d1c9e86f" providerId="ADAL" clId="{432C29A2-3CD0-4F84-941F-8FCAA55D7D69}"/>
    <pc:docChg chg="modSld">
      <pc:chgData name="Reizman, Irene" userId="a5f3eb73-a0c4-4a50-aea9-d3d6d1c9e86f" providerId="ADAL" clId="{432C29A2-3CD0-4F84-941F-8FCAA55D7D69}" dt="2023-11-14T18:41:23.891" v="0" actId="20577"/>
      <pc:docMkLst>
        <pc:docMk/>
      </pc:docMkLst>
      <pc:sldChg chg="modNotesTx">
        <pc:chgData name="Reizman, Irene" userId="a5f3eb73-a0c4-4a50-aea9-d3d6d1c9e86f" providerId="ADAL" clId="{432C29A2-3CD0-4F84-941F-8FCAA55D7D69}" dt="2023-11-14T18:41:23.891" v="0" actId="20577"/>
        <pc:sldMkLst>
          <pc:docMk/>
          <pc:sldMk cId="0"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4950b8d16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4950b8d16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“He wanted a distribution - showing how many people enter through Gate 2 over time. The internet suggested that he use a Scatter Plot for that, but … it has some problems.” </a:t>
            </a:r>
            <a:endParaRPr/>
          </a:p>
          <a:p>
            <a:pPr marL="0" lvl="0" indent="0" algn="l" rtl="0">
              <a:spcBef>
                <a:spcPts val="0"/>
              </a:spcBef>
              <a:spcAft>
                <a:spcPts val="0"/>
              </a:spcAft>
              <a:buNone/>
            </a:pPr>
            <a:r>
              <a:rPr lang="en"/>
              <a:t>Get students to discuss the graph. Is it easy to figure out what is going on here?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486daf46a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486daf46a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Go through the steps on the slides that indicate how to improve the graph. Get students to comment as you go along.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4950b8d16a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4950b8d16a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 Go through the steps on the slides that indicate how to improve the graph. Get students to comment as you go along.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4950b8d16a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4950b8d16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 Go through the steps on the slides that indicate how to improve the graph. Get students to comment as you go along.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Step 3: “Frame the information” refers to the removal of the times on the timeline and the adjustment that centers the first pitch. The data doesn’t change here - just the way it is being presented.</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4950b8d16a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4950b8d16a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 Go through the steps on the slides that indicate how to improve the graph. Get students to comment as you go along.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4950b8d16a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4950b8d16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Now you can use the cleaned up graph to tell a story (slides 15-22).</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4950b8d16a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4950b8d16a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4950b8d16a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4950b8d16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4950b8d16a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4950b8d16a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4950b8d16a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4950b8d16a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0f88a221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0f88a221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solidFill>
                  <a:schemeClr val="dk1"/>
                </a:solidFill>
              </a:rPr>
              <a:t>Facilitator: </a:t>
            </a:r>
            <a:endParaRPr>
              <a:solidFill>
                <a:schemeClr val="dk1"/>
              </a:solidFill>
            </a:endParaRPr>
          </a:p>
          <a:p>
            <a:pPr marL="0" lvl="0" indent="0" algn="l" rtl="0">
              <a:spcBef>
                <a:spcPts val="0"/>
              </a:spcBef>
              <a:spcAft>
                <a:spcPts val="0"/>
              </a:spcAft>
              <a:buClr>
                <a:schemeClr val="dk1"/>
              </a:buClr>
              <a:buSzPts val="1200"/>
              <a:buFont typeface="Calibri"/>
              <a:buNone/>
            </a:pPr>
            <a:r>
              <a:rPr lang="en">
                <a:solidFill>
                  <a:schemeClr val="dk1"/>
                </a:solidFill>
              </a:rPr>
              <a:t>“When doing research, people think it’s clear that their data is related to exploring and answering their research questions, but it can also be used help identify opportunities and challenges related to business goals and to drive important decisions.” </a:t>
            </a:r>
            <a:endParaRPr>
              <a:solidFill>
                <a:schemeClr val="dk1"/>
              </a:solidFill>
            </a:endParaRPr>
          </a:p>
          <a:p>
            <a:pPr marL="0" lvl="0" indent="0" algn="l" rtl="0">
              <a:spcBef>
                <a:spcPts val="0"/>
              </a:spcBef>
              <a:spcAft>
                <a:spcPts val="0"/>
              </a:spcAft>
              <a:buClr>
                <a:schemeClr val="dk1"/>
              </a:buClr>
              <a:buSzPts val="1200"/>
              <a:buFont typeface="Calibri"/>
              <a:buNone/>
            </a:pPr>
            <a:endParaRPr>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Collect ideas from students (on white board for a small group, Poll Everywhere or jam board for larger groups). What are their initial impressions? Then move on to the next slide, which is intended to give them more ideas about this matter. </a:t>
            </a:r>
            <a:r>
              <a:rPr lang="en">
                <a:solidFill>
                  <a:schemeClr val="dk1"/>
                </a:solidFill>
              </a:rPr>
              <a:t>[2 minutes]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4950b8d16a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4950b8d16a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4950b8d16a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4950b8d16a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4950b8d16a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4950b8d16a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0f88a221f5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0f88a221f5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“Sometimes there’s a lot of information in a graph or a chart, and if you don’t draw attention to it, people might overlook it. You need to make sure that the most important information on the graph really stands out. What are some ways you could do this on a graph?”  </a:t>
            </a:r>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Collect ideas from students (on white board for a small group, Poll Everywhere or jam board for larger groups). </a:t>
            </a:r>
            <a:r>
              <a:rPr lang="en">
                <a:solidFill>
                  <a:schemeClr val="dk1"/>
                </a:solidFill>
              </a:rPr>
              <a:t>[2 minutes]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0f88a221f5_0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0f88a221f5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“Use color to draw attention to the important information, but</a:t>
            </a:r>
            <a:r>
              <a:rPr lang="en">
                <a:solidFill>
                  <a:schemeClr val="dk1"/>
                </a:solidFill>
              </a:rPr>
              <a:t> don’t make your graphs a rainbow. Too many colors is distracting, while no color is potentially a lost opportunity</a:t>
            </a:r>
            <a:r>
              <a:rPr lang="en"/>
              <a:t>. Greys can be used so that other information is included for comparison purposes. This allows you to use color on the important part and make it pop.”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0f88a221f5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0f88a221f5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 “The meaning behind a graph may be obvious to you, but you’ve been working with this data. Your goal is to make sure that the meaning is coming across to your stakeholders. Create a clear title that states the main point of the graph. Avoid bullet points. Just discuss the graphs in your own words, and use animation to bring up additional words in the white space of the graph itself to draw attention to important information.”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0f88a221f5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0f88a221f5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“Often extra information or unnecessary decoration can make it harder to see the main point of a graph. What could you get rid of here to clean this up?” Examples: Grid lines, bar effects, the table at the bottom, all the zeros on the axis. Then make the important information stands out and make less important information more transparent. (Discuss first, then click to show new, cleaner version of the bar chart.)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0f88a221f5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0f88a221f5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Collect ideas from students (on white board for a small group, Poll Everywhere or jam board for larger groups). First, discuss types of data they collect and why. Briefly discuss common themes. Then discuss why people outside of a research lab might be interested in their data analysis. What kinds of broader implications might the data have - for society, for innovation, and for different stakeholders? [5 minutes]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20ee3b0bc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20ee3b0bc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Facilitator:</a:t>
            </a:r>
            <a:endParaRPr dirty="0"/>
          </a:p>
          <a:p>
            <a:pPr marL="0" lvl="0" indent="0" algn="l" rtl="0">
              <a:spcBef>
                <a:spcPts val="0"/>
              </a:spcBef>
              <a:spcAft>
                <a:spcPts val="0"/>
              </a:spcAft>
              <a:buNone/>
            </a:pPr>
            <a:r>
              <a:rPr lang="en" dirty="0"/>
              <a:t>At the end of class, have them do the same exercise again individually - this time with their own data set.</a:t>
            </a:r>
          </a:p>
          <a:p>
            <a:pPr marL="0" lvl="0" indent="0" algn="l" rtl="0">
              <a:spcBef>
                <a:spcPts val="0"/>
              </a:spcBef>
              <a:spcAft>
                <a:spcPts val="0"/>
              </a:spcAft>
              <a:buNone/>
            </a:pPr>
            <a:r>
              <a:rPr lang="en" dirty="0"/>
              <a:t>[remaining time]</a:t>
            </a:r>
            <a:endParaRPr dirty="0"/>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407d095b3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407d095b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Divide the class into groups and assign one visual to each group. Have them report back on the usefulness and usability of the graphs.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0f88a221f5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20f88a221f5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Facilitator: </a:t>
            </a:r>
            <a:endParaRPr/>
          </a:p>
          <a:p>
            <a:pPr marL="0" marR="0" lvl="0" indent="0" algn="l" rtl="0">
              <a:lnSpc>
                <a:spcPct val="100000"/>
              </a:lnSpc>
              <a:spcBef>
                <a:spcPts val="0"/>
              </a:spcBef>
              <a:spcAft>
                <a:spcPts val="0"/>
              </a:spcAft>
              <a:buClr>
                <a:schemeClr val="dk1"/>
              </a:buClr>
              <a:buSzPts val="1200"/>
              <a:buFont typeface="Calibri"/>
              <a:buNone/>
            </a:pPr>
            <a:r>
              <a:rPr lang="en"/>
              <a:t>“Look again at the framework of </a:t>
            </a:r>
            <a:r>
              <a:rPr lang="en" sz="1800" b="0" i="0" u="none" strike="noStrike">
                <a:solidFill>
                  <a:srgbClr val="000000"/>
                </a:solidFill>
                <a:latin typeface="Calibri"/>
                <a:ea typeface="Calibri"/>
                <a:cs typeface="Calibri"/>
                <a:sym typeface="Calibri"/>
              </a:rPr>
              <a:t>Entrepreneurial Mindset (EM)</a:t>
            </a:r>
            <a:r>
              <a:rPr lang="en"/>
              <a:t>. You might use data analysis and visualization in all three of these major categories, maybe in multiple ways or to make different points. In which of these categories do you think data analysis and visualization might come up? Why might data analysis and clear visualization be important in these categories?” </a:t>
            </a:r>
            <a:endParaRPr/>
          </a:p>
          <a:p>
            <a:pPr marL="0" marR="0" lvl="0" indent="0" algn="l" rtl="0">
              <a:lnSpc>
                <a:spcPct val="100000"/>
              </a:lnSpc>
              <a:spcBef>
                <a:spcPts val="0"/>
              </a:spcBef>
              <a:spcAft>
                <a:spcPts val="0"/>
              </a:spcAft>
              <a:buClr>
                <a:schemeClr val="dk1"/>
              </a:buClr>
              <a:buSzPts val="1200"/>
              <a:buFont typeface="Calibri"/>
              <a:buNone/>
            </a:pPr>
            <a:r>
              <a:rPr lang="en"/>
              <a:t>[2 minutes]</a:t>
            </a:r>
            <a:endParaRPr/>
          </a:p>
        </p:txBody>
      </p:sp>
      <p:sp>
        <p:nvSpPr>
          <p:cNvPr id="140" name="Google Shape;140;g20f88a221f5_0_1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0f88a221f5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0f88a221f5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Facilitator: Start the video. Pause at 1:15 after the narrator asks what additional data Marty should collect.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“If the problem is ‘overly congested entrances and long lines,’ what kind of data do you think Marty and his team should collect?” [2 minutes]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Finish video. “He and his team took photographs of the stadium, interviewed the fans and the workers, used clicker counters to count the number of people entering different gates, looked at historical data about the capacity of parking lots, etc. Then they used that data to come up with solutions to the problem. But once you gather the data and come up with solutions, you still have to convince stakeholders. Which data do you use to make your argument?”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Discuss with students. Introduce them to the following concepts during the discussion:</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“Do we show them everything?”  When you go through the process of gathering data, not all the data you gather is helpful, interesting, or convincing. Some of it is ‘Exploratory Data’ - data you examined as you were trying to figure things out but that ultimately wouldn’t be helpful in convincing stakeholders.For example, the number of people in line at the concessions stands away from the gates - That data gives the researchers more information about the big picture, but it doesn’t have much of an effect on the long lines at the entrances.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“If not everything, then what do we show them?” As you are discussing options with stakeholders, some of your data is useful for explaining concepts - that data might help the stakeholders better understand the situation, the importance of certain actions, etc. This “Explanatory Data” really needs to be discussed and visualized clearly. In this case, data related to the clogs of people at Gate 2 and the structural issues around it that lead to the clogs.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“What if data showed other issues - that Gate 4 is equally bad. It doesn’t fit the hypothesis of the team or the plans for changes that Marty wants to make. Should he just leave out the data involving Gate 4?” This is known as Cherry-picking, and it is unethical. Why is it unethical?</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0f88a221f5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0f88a221f5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Go over common types of graphs. What do the students think are the pros and cons of pie charts, bar graphs, line graphs, etc. What other types of graphs have they heard of, and when is it good to use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Examples: Pie charts are good for comparing a single part to a whole - particularly if that single part is very small or very large. But it is hard to compare information in multiple pie charts. </a:t>
            </a:r>
            <a:endParaRPr dirty="0"/>
          </a:p>
          <a:p>
            <a:pPr marL="0" lvl="0" indent="0" algn="l" rtl="0">
              <a:spcBef>
                <a:spcPts val="0"/>
              </a:spcBef>
              <a:spcAft>
                <a:spcPts val="0"/>
              </a:spcAft>
              <a:buNone/>
            </a:pPr>
            <a:r>
              <a:rPr lang="en" dirty="0"/>
              <a:t>Bar charts are good for comparing data (singularly or in groups) because the data is translated into length, and length is easy to compare.</a:t>
            </a:r>
            <a:endParaRPr dirty="0"/>
          </a:p>
          <a:p>
            <a:pPr marL="0" lvl="0" indent="0" algn="l" rtl="0">
              <a:spcBef>
                <a:spcPts val="0"/>
              </a:spcBef>
              <a:spcAft>
                <a:spcPts val="0"/>
              </a:spcAft>
              <a:buNone/>
            </a:pPr>
            <a:r>
              <a:rPr lang="en" dirty="0"/>
              <a:t>A line graph is good for showing data over time.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link provides a good summary of different types of graphs and their uses: https://www.storytellingwithdata.com/chart-guide</a:t>
            </a: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0f88a221f5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0f88a221f5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f88a221f5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f88a221f5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3: (Discuss in the group as a whole) Answer the following related questions:</a:t>
            </a:r>
            <a:endParaRPr/>
          </a:p>
          <a:p>
            <a:pPr marL="0" lvl="0" indent="0" algn="l" rtl="0">
              <a:spcBef>
                <a:spcPts val="0"/>
              </a:spcBef>
              <a:spcAft>
                <a:spcPts val="0"/>
              </a:spcAft>
              <a:buNone/>
            </a:pPr>
            <a:r>
              <a:rPr lang="en"/>
              <a:t>QUESTION 1: What do you like about each visual? What is easy to compare? What is harder to compare?</a:t>
            </a:r>
            <a:endParaRPr/>
          </a:p>
          <a:p>
            <a:pPr marL="0" lvl="0" indent="0" algn="l" rtl="0">
              <a:spcBef>
                <a:spcPts val="0"/>
              </a:spcBef>
              <a:spcAft>
                <a:spcPts val="0"/>
              </a:spcAft>
              <a:buNone/>
            </a:pPr>
            <a:r>
              <a:rPr lang="en"/>
              <a:t>QUESTION 2: </a:t>
            </a:r>
            <a:r>
              <a:rPr lang="en">
                <a:solidFill>
                  <a:schemeClr val="dk1"/>
                </a:solidFill>
              </a:rPr>
              <a:t>How do the different graphs show the dataset in different ways? How might you interpret the data differently (or focus on a different aspect of it) depending on the graph? </a:t>
            </a:r>
            <a:endParaRPr>
              <a:solidFill>
                <a:schemeClr val="dk1"/>
              </a:solidFill>
            </a:endParaRPr>
          </a:p>
          <a:p>
            <a:pPr marL="0" lvl="0" indent="0" algn="l" rtl="0">
              <a:spcBef>
                <a:spcPts val="0"/>
              </a:spcBef>
              <a:spcAft>
                <a:spcPts val="0"/>
              </a:spcAft>
              <a:buNone/>
            </a:pPr>
            <a:r>
              <a:rPr lang="en"/>
              <a:t>QUESTION 3: How might the different graphs influence decision-makers? How can you use graphs such as these to create value for decision-makers?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0f88a221f5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0f88a221f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Some things to make note of (hopefully students will notice these things in discussion - if not, help them recognize them):</a:t>
            </a:r>
            <a:endParaRPr dirty="0"/>
          </a:p>
          <a:p>
            <a:pPr marL="457200" lvl="0" indent="-298450" algn="l" rtl="0">
              <a:spcBef>
                <a:spcPts val="0"/>
              </a:spcBef>
              <a:spcAft>
                <a:spcPts val="0"/>
              </a:spcAft>
              <a:buSzPts val="1100"/>
              <a:buChar char="●"/>
            </a:pPr>
            <a:r>
              <a:rPr lang="en" dirty="0"/>
              <a:t>It is easier to compare the data in some graphs than in other graphs.  </a:t>
            </a:r>
            <a:endParaRPr dirty="0"/>
          </a:p>
          <a:p>
            <a:pPr marL="457200" lvl="0" indent="-298450" algn="l" rtl="0">
              <a:spcBef>
                <a:spcPts val="0"/>
              </a:spcBef>
              <a:spcAft>
                <a:spcPts val="0"/>
              </a:spcAft>
              <a:buSzPts val="1100"/>
              <a:buChar char="●"/>
            </a:pPr>
            <a:r>
              <a:rPr lang="en" dirty="0"/>
              <a:t>Consider changing the axis. For example, the second and third bar chart look at the same information, but would your stakeholders find it more compelling for you to compare </a:t>
            </a:r>
            <a:r>
              <a:rPr lang="en" i="1" dirty="0"/>
              <a:t>On/Off</a:t>
            </a:r>
            <a:r>
              <a:rPr lang="en" dirty="0"/>
              <a:t> or </a:t>
            </a:r>
            <a:r>
              <a:rPr lang="en" i="1" dirty="0"/>
              <a:t>Worse/Same/Better</a:t>
            </a:r>
            <a:r>
              <a:rPr lang="en" dirty="0"/>
              <a:t>?</a:t>
            </a:r>
            <a:endParaRPr dirty="0"/>
          </a:p>
          <a:p>
            <a:pPr marL="457200" lvl="0" indent="-298450" algn="l" rtl="0">
              <a:spcBef>
                <a:spcPts val="0"/>
              </a:spcBef>
              <a:spcAft>
                <a:spcPts val="0"/>
              </a:spcAft>
              <a:buSzPts val="1100"/>
              <a:buChar char="●"/>
            </a:pPr>
            <a:r>
              <a:rPr lang="en" dirty="0"/>
              <a:t>Consider the story that you are telling. Just because the data lists </a:t>
            </a:r>
            <a:r>
              <a:rPr lang="en" i="1" dirty="0"/>
              <a:t>On </a:t>
            </a:r>
            <a:r>
              <a:rPr lang="en" dirty="0"/>
              <a:t>first in the table doesn’t mean it should be listed first on the graph. If the device is </a:t>
            </a:r>
            <a:r>
              <a:rPr lang="en" i="1" dirty="0"/>
              <a:t>Off</a:t>
            </a:r>
            <a:r>
              <a:rPr lang="en" dirty="0"/>
              <a:t>, then there’s technically no change - that’s the norm. The </a:t>
            </a:r>
            <a:r>
              <a:rPr lang="en" i="1" dirty="0"/>
              <a:t>On </a:t>
            </a:r>
            <a:r>
              <a:rPr lang="en" dirty="0"/>
              <a:t>data is the data that changes things up. Putting the </a:t>
            </a:r>
            <a:r>
              <a:rPr lang="en" i="1" dirty="0"/>
              <a:t>On </a:t>
            </a:r>
            <a:r>
              <a:rPr lang="en" dirty="0"/>
              <a:t>data second shows what happens if a change is made - </a:t>
            </a:r>
            <a:r>
              <a:rPr lang="en" i="1" dirty="0"/>
              <a:t>No Change</a:t>
            </a:r>
            <a:r>
              <a:rPr lang="en" dirty="0"/>
              <a:t> to </a:t>
            </a:r>
            <a:r>
              <a:rPr lang="en" i="1" dirty="0"/>
              <a:t>Change</a:t>
            </a:r>
            <a:r>
              <a:rPr lang="en" dirty="0"/>
              <a:t>.</a:t>
            </a:r>
            <a:endParaRPr dirty="0"/>
          </a:p>
          <a:p>
            <a:pPr marL="457200" lvl="0" indent="-298450" algn="l" rtl="0">
              <a:spcBef>
                <a:spcPts val="0"/>
              </a:spcBef>
              <a:spcAft>
                <a:spcPts val="0"/>
              </a:spcAft>
              <a:buSzPts val="1100"/>
              <a:buChar char="●"/>
            </a:pPr>
            <a:r>
              <a:rPr lang="en" dirty="0"/>
              <a:t>[In case you are unfamiliar with Slope Graphs, they are simplified line graphs that generally show Year-over-Year data or to compare 2 points, emphasizing change in a category (so it compares the change in </a:t>
            </a:r>
            <a:r>
              <a:rPr lang="en" i="1" dirty="0"/>
              <a:t>Better </a:t>
            </a:r>
            <a:r>
              <a:rPr lang="en" dirty="0"/>
              <a:t>more than the difference between </a:t>
            </a:r>
            <a:r>
              <a:rPr lang="en" i="1" dirty="0"/>
              <a:t>Better </a:t>
            </a:r>
            <a:r>
              <a:rPr lang="en" dirty="0"/>
              <a:t>and </a:t>
            </a:r>
            <a:r>
              <a:rPr lang="en" i="1" dirty="0"/>
              <a:t>Same</a:t>
            </a:r>
            <a:r>
              <a:rPr lang="en"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0f88a221f5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0f88a221f5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Facilitator: “Let’s look at the process Marty took to create a set of graphs to convince his stakeholders.”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300" cy="3655200"/>
          </a:xfrm>
          <a:prstGeom prst="rect">
            <a:avLst/>
          </a:prstGeom>
          <a:noFill/>
          <a:ln>
            <a:noFill/>
          </a:ln>
        </p:spPr>
      </p:sp>
      <p:sp>
        <p:nvSpPr>
          <p:cNvPr id="109" name="Google Shape;109;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alpercinar.com/open-cell-id/" TargetMode="External"/><Relationship Id="rId7" Type="http://schemas.openxmlformats.org/officeDocument/2006/relationships/hyperlink" Target="https://www.carbonbrief.org/mapped-how-the-us-generates-electricity/"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setosa.io/bus/" TargetMode="External"/><Relationship Id="rId5" Type="http://schemas.openxmlformats.org/officeDocument/2006/relationships/hyperlink" Target="https://qz.com/296941/interactive-graphic-every-active-satellite-orbiting-earth" TargetMode="External"/><Relationship Id="rId4" Type="http://schemas.openxmlformats.org/officeDocument/2006/relationships/hyperlink" Target="https://www.youtube.com/watch?v=jbkSRLYSoj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400">
                <a:latin typeface="Calibri"/>
                <a:ea typeface="Calibri"/>
                <a:cs typeface="Calibri"/>
                <a:sym typeface="Calibri"/>
              </a:rPr>
              <a:t>Using EM to Drive Effective Data Visualization</a:t>
            </a:r>
            <a:endParaRPr sz="5400">
              <a:latin typeface="Calibri"/>
              <a:ea typeface="Calibri"/>
              <a:cs typeface="Calibri"/>
              <a:sym typeface="Calibri"/>
            </a:endParaRPr>
          </a:p>
        </p:txBody>
      </p:sp>
      <p:sp>
        <p:nvSpPr>
          <p:cNvPr id="130" name="Google Shape;130;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92500" lnSpcReduction="20000"/>
          </a:bodyPr>
          <a:lstStyle/>
          <a:p>
            <a:pPr marL="0" lvl="0" indent="0" algn="ctr" rtl="0">
              <a:lnSpc>
                <a:spcPct val="90000"/>
              </a:lnSpc>
              <a:spcBef>
                <a:spcPts val="0"/>
              </a:spcBef>
              <a:spcAft>
                <a:spcPts val="0"/>
              </a:spcAft>
              <a:buClr>
                <a:schemeClr val="dk1"/>
              </a:buClr>
              <a:buSzPct val="100000"/>
              <a:buFont typeface="Arial"/>
              <a:buNone/>
            </a:pPr>
            <a:r>
              <a:rPr lang="en" sz="2400">
                <a:solidFill>
                  <a:schemeClr val="dk1"/>
                </a:solidFill>
                <a:latin typeface="Calibri"/>
                <a:ea typeface="Calibri"/>
                <a:cs typeface="Calibri"/>
                <a:sym typeface="Calibri"/>
              </a:rPr>
              <a:t>Program Name</a:t>
            </a:r>
            <a:endParaRPr sz="2400">
              <a:solidFill>
                <a:schemeClr val="dk1"/>
              </a:solidFill>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Font typeface="Arial"/>
              <a:buNone/>
            </a:pPr>
            <a:r>
              <a:rPr lang="en" sz="2400">
                <a:solidFill>
                  <a:schemeClr val="dk1"/>
                </a:solidFill>
                <a:latin typeface="Calibri"/>
                <a:ea typeface="Calibri"/>
                <a:cs typeface="Calibri"/>
                <a:sym typeface="Calibri"/>
              </a:rPr>
              <a:t>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4"/>
          <p:cNvPicPr preferRelativeResize="0"/>
          <p:nvPr/>
        </p:nvPicPr>
        <p:blipFill>
          <a:blip r:embed="rId3">
            <a:alphaModFix/>
          </a:blip>
          <a:stretch>
            <a:fillRect/>
          </a:stretch>
        </p:blipFill>
        <p:spPr>
          <a:xfrm>
            <a:off x="835375" y="152400"/>
            <a:ext cx="7168445" cy="4838701"/>
          </a:xfrm>
          <a:prstGeom prst="rect">
            <a:avLst/>
          </a:prstGeom>
          <a:noFill/>
          <a:ln>
            <a:noFill/>
          </a:ln>
        </p:spPr>
      </p:pic>
      <p:sp>
        <p:nvSpPr>
          <p:cNvPr id="230" name="Google Shape;230;p34"/>
          <p:cNvSpPr txBox="1"/>
          <p:nvPr/>
        </p:nvSpPr>
        <p:spPr>
          <a:xfrm>
            <a:off x="0" y="152400"/>
            <a:ext cx="3812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1155CC"/>
                </a:solidFill>
              </a:rPr>
              <a:t>Excel’s default graphs make assumptions</a:t>
            </a:r>
            <a:endParaRPr sz="1800" b="1">
              <a:solidFill>
                <a:srgbClr val="1155CC"/>
              </a:solidFill>
            </a:endParaRPr>
          </a:p>
        </p:txBody>
      </p:sp>
      <p:sp>
        <p:nvSpPr>
          <p:cNvPr id="231" name="Google Shape;231;p34"/>
          <p:cNvSpPr txBox="1"/>
          <p:nvPr/>
        </p:nvSpPr>
        <p:spPr>
          <a:xfrm>
            <a:off x="97800" y="3915475"/>
            <a:ext cx="125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Whole Day</a:t>
            </a:r>
            <a:endParaRPr/>
          </a:p>
        </p:txBody>
      </p:sp>
      <p:sp>
        <p:nvSpPr>
          <p:cNvPr id="232" name="Google Shape;232;p34"/>
          <p:cNvSpPr txBox="1"/>
          <p:nvPr/>
        </p:nvSpPr>
        <p:spPr>
          <a:xfrm>
            <a:off x="7796400" y="3883825"/>
            <a:ext cx="125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Military Time</a:t>
            </a:r>
            <a:endParaRPr/>
          </a:p>
        </p:txBody>
      </p:sp>
      <p:cxnSp>
        <p:nvCxnSpPr>
          <p:cNvPr id="233" name="Google Shape;233;p34"/>
          <p:cNvCxnSpPr>
            <a:stCxn id="231" idx="2"/>
          </p:cNvCxnSpPr>
          <p:nvPr/>
        </p:nvCxnSpPr>
        <p:spPr>
          <a:xfrm rot="-5400000" flipH="1">
            <a:off x="928650" y="4113625"/>
            <a:ext cx="303900" cy="708000"/>
          </a:xfrm>
          <a:prstGeom prst="bentConnector2">
            <a:avLst/>
          </a:prstGeom>
          <a:noFill/>
          <a:ln w="9525" cap="flat" cmpd="sng">
            <a:solidFill>
              <a:srgbClr val="CC0000"/>
            </a:solidFill>
            <a:prstDash val="solid"/>
            <a:round/>
            <a:headEnd type="none" w="med" len="med"/>
            <a:tailEnd type="triangle" w="med" len="med"/>
          </a:ln>
        </p:spPr>
      </p:cxnSp>
      <p:cxnSp>
        <p:nvCxnSpPr>
          <p:cNvPr id="234" name="Google Shape;234;p34"/>
          <p:cNvCxnSpPr>
            <a:stCxn id="232" idx="2"/>
          </p:cNvCxnSpPr>
          <p:nvPr/>
        </p:nvCxnSpPr>
        <p:spPr>
          <a:xfrm rot="5400000">
            <a:off x="7915350" y="4101775"/>
            <a:ext cx="327600" cy="692100"/>
          </a:xfrm>
          <a:prstGeom prst="bentConnector2">
            <a:avLst/>
          </a:prstGeom>
          <a:noFill/>
          <a:ln w="9525" cap="flat" cmpd="sng">
            <a:solidFill>
              <a:srgbClr val="CC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5"/>
          <p:cNvPicPr preferRelativeResize="0"/>
          <p:nvPr/>
        </p:nvPicPr>
        <p:blipFill>
          <a:blip r:embed="rId3">
            <a:alphaModFix/>
          </a:blip>
          <a:stretch>
            <a:fillRect/>
          </a:stretch>
        </p:blipFill>
        <p:spPr>
          <a:xfrm>
            <a:off x="152400" y="152400"/>
            <a:ext cx="7195209" cy="4838699"/>
          </a:xfrm>
          <a:prstGeom prst="rect">
            <a:avLst/>
          </a:prstGeom>
          <a:noFill/>
          <a:ln>
            <a:noFill/>
          </a:ln>
        </p:spPr>
      </p:pic>
      <p:sp>
        <p:nvSpPr>
          <p:cNvPr id="240" name="Google Shape;240;p35"/>
          <p:cNvSpPr txBox="1"/>
          <p:nvPr/>
        </p:nvSpPr>
        <p:spPr>
          <a:xfrm>
            <a:off x="7059750" y="640700"/>
            <a:ext cx="1605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Step 1:</a:t>
            </a:r>
            <a:endParaRPr b="1"/>
          </a:p>
          <a:p>
            <a:pPr marL="0" lvl="0" indent="0" algn="l" rtl="0">
              <a:spcBef>
                <a:spcPts val="0"/>
              </a:spcBef>
              <a:spcAft>
                <a:spcPts val="0"/>
              </a:spcAft>
              <a:buNone/>
            </a:pPr>
            <a:r>
              <a:rPr lang="en"/>
              <a:t>Zoom in on the data</a:t>
            </a:r>
            <a:endParaRPr/>
          </a:p>
        </p:txBody>
      </p:sp>
      <p:sp>
        <p:nvSpPr>
          <p:cNvPr id="241" name="Google Shape;241;p35"/>
          <p:cNvSpPr txBox="1"/>
          <p:nvPr/>
        </p:nvSpPr>
        <p:spPr>
          <a:xfrm>
            <a:off x="4912125" y="2428375"/>
            <a:ext cx="1487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What are the limitations of the Scatter Graph?</a:t>
            </a:r>
            <a:endParaRPr>
              <a:solidFill>
                <a:schemeClr val="dk1"/>
              </a:solidFill>
            </a:endParaRPr>
          </a:p>
          <a:p>
            <a:pPr marL="0" lvl="0" indent="0" algn="l" rtl="0">
              <a:spcBef>
                <a:spcPts val="0"/>
              </a:spcBef>
              <a:spcAft>
                <a:spcPts val="0"/>
              </a:spcAft>
              <a:buNone/>
            </a:pPr>
            <a:endParaRPr/>
          </a:p>
        </p:txBody>
      </p:sp>
      <p:sp>
        <p:nvSpPr>
          <p:cNvPr id="242" name="Google Shape;242;p35"/>
          <p:cNvSpPr txBox="1"/>
          <p:nvPr/>
        </p:nvSpPr>
        <p:spPr>
          <a:xfrm>
            <a:off x="7059750" y="1835125"/>
            <a:ext cx="1360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b="1">
                <a:solidFill>
                  <a:schemeClr val="dk1"/>
                </a:solidFill>
              </a:rPr>
              <a:t>Step 2:</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Consider the Graph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6"/>
          <p:cNvPicPr preferRelativeResize="0"/>
          <p:nvPr/>
        </p:nvPicPr>
        <p:blipFill>
          <a:blip r:embed="rId3">
            <a:alphaModFix/>
          </a:blip>
          <a:stretch>
            <a:fillRect/>
          </a:stretch>
        </p:blipFill>
        <p:spPr>
          <a:xfrm>
            <a:off x="408225" y="152400"/>
            <a:ext cx="7282549" cy="4838700"/>
          </a:xfrm>
          <a:prstGeom prst="rect">
            <a:avLst/>
          </a:prstGeom>
          <a:noFill/>
          <a:ln>
            <a:noFill/>
          </a:ln>
        </p:spPr>
      </p:pic>
      <p:sp>
        <p:nvSpPr>
          <p:cNvPr id="248" name="Google Shape;248;p36"/>
          <p:cNvSpPr txBox="1"/>
          <p:nvPr/>
        </p:nvSpPr>
        <p:spPr>
          <a:xfrm>
            <a:off x="4572000" y="859975"/>
            <a:ext cx="1360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The smoothed out lines show the flow of people better.</a:t>
            </a:r>
            <a:endParaRPr/>
          </a:p>
        </p:txBody>
      </p:sp>
      <p:sp>
        <p:nvSpPr>
          <p:cNvPr id="249" name="Google Shape;249;p36"/>
          <p:cNvSpPr txBox="1"/>
          <p:nvPr/>
        </p:nvSpPr>
        <p:spPr>
          <a:xfrm>
            <a:off x="5606150" y="2495550"/>
            <a:ext cx="34944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t>But from this information, it’s hard to determine the </a:t>
            </a:r>
            <a:r>
              <a:rPr lang="en" sz="2200">
                <a:solidFill>
                  <a:srgbClr val="0000FF"/>
                </a:solidFill>
              </a:rPr>
              <a:t>overall point</a:t>
            </a:r>
            <a:r>
              <a:rPr lang="en" sz="2200"/>
              <a:t> of the graph!</a:t>
            </a:r>
            <a:endParaRPr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7"/>
          <p:cNvPicPr preferRelativeResize="0"/>
          <p:nvPr/>
        </p:nvPicPr>
        <p:blipFill>
          <a:blip r:embed="rId3">
            <a:alphaModFix/>
          </a:blip>
          <a:stretch>
            <a:fillRect/>
          </a:stretch>
        </p:blipFill>
        <p:spPr>
          <a:xfrm>
            <a:off x="152400" y="152400"/>
            <a:ext cx="7237663" cy="4838700"/>
          </a:xfrm>
          <a:prstGeom prst="rect">
            <a:avLst/>
          </a:prstGeom>
          <a:noFill/>
          <a:ln>
            <a:noFill/>
          </a:ln>
        </p:spPr>
      </p:pic>
      <p:sp>
        <p:nvSpPr>
          <p:cNvPr id="255" name="Google Shape;255;p37"/>
          <p:cNvSpPr txBox="1"/>
          <p:nvPr/>
        </p:nvSpPr>
        <p:spPr>
          <a:xfrm>
            <a:off x="7190375" y="618950"/>
            <a:ext cx="16056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Step 3:</a:t>
            </a:r>
            <a:endParaRPr b="1"/>
          </a:p>
          <a:p>
            <a:pPr marL="0" lvl="0" indent="0" algn="l" rtl="0">
              <a:spcBef>
                <a:spcPts val="0"/>
              </a:spcBef>
              <a:spcAft>
                <a:spcPts val="0"/>
              </a:spcAft>
              <a:buNone/>
            </a:pPr>
            <a:r>
              <a:rPr lang="en"/>
              <a:t>Frame the information to show off the context</a:t>
            </a:r>
            <a:endParaRPr/>
          </a:p>
        </p:txBody>
      </p:sp>
      <p:sp>
        <p:nvSpPr>
          <p:cNvPr id="256" name="Google Shape;256;p37"/>
          <p:cNvSpPr txBox="1"/>
          <p:nvPr/>
        </p:nvSpPr>
        <p:spPr>
          <a:xfrm>
            <a:off x="7190375" y="2230000"/>
            <a:ext cx="160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Step 4:</a:t>
            </a:r>
            <a:endParaRPr b="1"/>
          </a:p>
          <a:p>
            <a:pPr marL="0" lvl="0" indent="0" algn="l" rtl="0">
              <a:spcBef>
                <a:spcPts val="0"/>
              </a:spcBef>
              <a:spcAft>
                <a:spcPts val="0"/>
              </a:spcAft>
              <a:buNone/>
            </a:pPr>
            <a:r>
              <a:rPr lang="en"/>
              <a:t>Declutter!</a:t>
            </a:r>
            <a:endParaRPr/>
          </a:p>
        </p:txBody>
      </p:sp>
      <p:sp>
        <p:nvSpPr>
          <p:cNvPr id="257" name="Google Shape;257;p37"/>
          <p:cNvSpPr txBox="1"/>
          <p:nvPr/>
        </p:nvSpPr>
        <p:spPr>
          <a:xfrm>
            <a:off x="2416650" y="2917400"/>
            <a:ext cx="1676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rPr>
              <a:t>In this case, show what is happening to the line before and after the start of the game…</a:t>
            </a:r>
            <a:endParaRPr>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8"/>
          <p:cNvPicPr preferRelativeResize="0"/>
          <p:nvPr/>
        </p:nvPicPr>
        <p:blipFill>
          <a:blip r:embed="rId3">
            <a:alphaModFix/>
          </a:blip>
          <a:stretch>
            <a:fillRect/>
          </a:stretch>
        </p:blipFill>
        <p:spPr>
          <a:xfrm>
            <a:off x="996763" y="304800"/>
            <a:ext cx="7607666" cy="4838699"/>
          </a:xfrm>
          <a:prstGeom prst="rect">
            <a:avLst/>
          </a:prstGeom>
          <a:noFill/>
          <a:ln>
            <a:noFill/>
          </a:ln>
        </p:spPr>
      </p:pic>
      <p:sp>
        <p:nvSpPr>
          <p:cNvPr id="263" name="Google Shape;263;p38"/>
          <p:cNvSpPr txBox="1"/>
          <p:nvPr/>
        </p:nvSpPr>
        <p:spPr>
          <a:xfrm>
            <a:off x="5127175" y="914375"/>
            <a:ext cx="2427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rPr>
              <a:t>Add a line to indicate the start of the game</a:t>
            </a:r>
            <a:endParaRPr>
              <a:solidFill>
                <a:srgbClr val="CC0000"/>
              </a:solidFill>
            </a:endParaRPr>
          </a:p>
        </p:txBody>
      </p:sp>
      <p:sp>
        <p:nvSpPr>
          <p:cNvPr id="264" name="Google Shape;264;p38"/>
          <p:cNvSpPr txBox="1"/>
          <p:nvPr/>
        </p:nvSpPr>
        <p:spPr>
          <a:xfrm>
            <a:off x="6008925" y="2449275"/>
            <a:ext cx="1774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But remove other gridlines and distractions.</a:t>
            </a:r>
            <a:endParaRPr/>
          </a:p>
        </p:txBody>
      </p:sp>
      <p:sp>
        <p:nvSpPr>
          <p:cNvPr id="265" name="Google Shape;265;p38"/>
          <p:cNvSpPr txBox="1"/>
          <p:nvPr/>
        </p:nvSpPr>
        <p:spPr>
          <a:xfrm>
            <a:off x="119725" y="1464675"/>
            <a:ext cx="111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Move the Y-axis from the middle back to the left side</a:t>
            </a:r>
            <a:endParaRPr/>
          </a:p>
        </p:txBody>
      </p:sp>
      <p:sp>
        <p:nvSpPr>
          <p:cNvPr id="266" name="Google Shape;266;p38"/>
          <p:cNvSpPr txBox="1"/>
          <p:nvPr/>
        </p:nvSpPr>
        <p:spPr>
          <a:xfrm>
            <a:off x="1306275" y="174175"/>
            <a:ext cx="457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Consider what title might be helpful to the audience.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9"/>
          <p:cNvPicPr preferRelativeResize="0"/>
          <p:nvPr/>
        </p:nvPicPr>
        <p:blipFill>
          <a:blip r:embed="rId3">
            <a:alphaModFix/>
          </a:blip>
          <a:stretch>
            <a:fillRect/>
          </a:stretch>
        </p:blipFill>
        <p:spPr>
          <a:xfrm>
            <a:off x="709525" y="206825"/>
            <a:ext cx="7724942"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40"/>
          <p:cNvPicPr preferRelativeResize="0"/>
          <p:nvPr/>
        </p:nvPicPr>
        <p:blipFill>
          <a:blip r:embed="rId3">
            <a:alphaModFix/>
          </a:blip>
          <a:stretch>
            <a:fillRect/>
          </a:stretch>
        </p:blipFill>
        <p:spPr>
          <a:xfrm>
            <a:off x="774225" y="152400"/>
            <a:ext cx="7595550" cy="4838699"/>
          </a:xfrm>
          <a:prstGeom prst="rect">
            <a:avLst/>
          </a:prstGeom>
          <a:noFill/>
          <a:ln>
            <a:noFill/>
          </a:ln>
        </p:spPr>
      </p:pic>
      <p:sp>
        <p:nvSpPr>
          <p:cNvPr id="277" name="Google Shape;277;p40"/>
          <p:cNvSpPr txBox="1"/>
          <p:nvPr/>
        </p:nvSpPr>
        <p:spPr>
          <a:xfrm>
            <a:off x="5551700" y="1534875"/>
            <a:ext cx="2307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6D9EEB"/>
                </a:solidFill>
              </a:rPr>
              <a:t>10,132 total fans</a:t>
            </a:r>
            <a:endParaRPr sz="2000">
              <a:solidFill>
                <a:srgbClr val="6D9EE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1"/>
          <p:cNvPicPr preferRelativeResize="0"/>
          <p:nvPr/>
        </p:nvPicPr>
        <p:blipFill>
          <a:blip r:embed="rId3">
            <a:alphaModFix/>
          </a:blip>
          <a:stretch>
            <a:fillRect/>
          </a:stretch>
        </p:blipFill>
        <p:spPr>
          <a:xfrm>
            <a:off x="787625" y="152400"/>
            <a:ext cx="7568759" cy="4838699"/>
          </a:xfrm>
          <a:prstGeom prst="rect">
            <a:avLst/>
          </a:prstGeom>
          <a:noFill/>
          <a:ln>
            <a:noFill/>
          </a:ln>
        </p:spPr>
      </p:pic>
      <p:sp>
        <p:nvSpPr>
          <p:cNvPr id="283" name="Google Shape;283;p41"/>
          <p:cNvSpPr txBox="1"/>
          <p:nvPr/>
        </p:nvSpPr>
        <p:spPr>
          <a:xfrm>
            <a:off x="5551700" y="1534875"/>
            <a:ext cx="2307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999999"/>
                </a:solidFill>
              </a:rPr>
              <a:t>10,736 total fans</a:t>
            </a:r>
            <a:endParaRPr sz="2000">
              <a:solidFill>
                <a:srgbClr val="99999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42"/>
          <p:cNvPicPr preferRelativeResize="0"/>
          <p:nvPr/>
        </p:nvPicPr>
        <p:blipFill>
          <a:blip r:embed="rId3">
            <a:alphaModFix/>
          </a:blip>
          <a:stretch>
            <a:fillRect/>
          </a:stretch>
        </p:blipFill>
        <p:spPr>
          <a:xfrm>
            <a:off x="661363" y="152400"/>
            <a:ext cx="7821266" cy="4838700"/>
          </a:xfrm>
          <a:prstGeom prst="rect">
            <a:avLst/>
          </a:prstGeom>
          <a:noFill/>
          <a:ln>
            <a:noFill/>
          </a:ln>
        </p:spPr>
      </p:pic>
      <p:sp>
        <p:nvSpPr>
          <p:cNvPr id="289" name="Google Shape;289;p42"/>
          <p:cNvSpPr txBox="1"/>
          <p:nvPr/>
        </p:nvSpPr>
        <p:spPr>
          <a:xfrm>
            <a:off x="5551700" y="1534875"/>
            <a:ext cx="2307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0B5394"/>
                </a:solidFill>
              </a:rPr>
              <a:t>13,195 total fans</a:t>
            </a:r>
            <a:endParaRPr sz="2000">
              <a:solidFill>
                <a:srgbClr val="0B5394"/>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3"/>
          <p:cNvPicPr preferRelativeResize="0"/>
          <p:nvPr/>
        </p:nvPicPr>
        <p:blipFill>
          <a:blip r:embed="rId3">
            <a:alphaModFix/>
          </a:blip>
          <a:stretch>
            <a:fillRect/>
          </a:stretch>
        </p:blipFill>
        <p:spPr>
          <a:xfrm>
            <a:off x="738100" y="152400"/>
            <a:ext cx="7667807" cy="4838700"/>
          </a:xfrm>
          <a:prstGeom prst="rect">
            <a:avLst/>
          </a:prstGeom>
          <a:noFill/>
          <a:ln>
            <a:noFill/>
          </a:ln>
        </p:spPr>
      </p:pic>
      <p:sp>
        <p:nvSpPr>
          <p:cNvPr id="295" name="Google Shape;295;p43"/>
          <p:cNvSpPr txBox="1"/>
          <p:nvPr/>
        </p:nvSpPr>
        <p:spPr>
          <a:xfrm>
            <a:off x="5323125" y="1534875"/>
            <a:ext cx="2536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CC0000"/>
                </a:solidFill>
              </a:rPr>
              <a:t>16,578 total fans</a:t>
            </a:r>
            <a:endParaRPr sz="2400">
              <a:solidFill>
                <a:srgbClr val="CC0000"/>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445025"/>
            <a:ext cx="8520600" cy="91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is the data I gather connected to entrepreneurial opportunities?</a:t>
            </a:r>
            <a:endParaRPr/>
          </a:p>
        </p:txBody>
      </p:sp>
      <p:sp>
        <p:nvSpPr>
          <p:cNvPr id="136" name="Google Shape;136;p26"/>
          <p:cNvSpPr txBox="1">
            <a:spLocks noGrp="1"/>
          </p:cNvSpPr>
          <p:nvPr>
            <p:ph type="body" idx="1"/>
          </p:nvPr>
        </p:nvSpPr>
        <p:spPr>
          <a:xfrm>
            <a:off x="311700" y="1540625"/>
            <a:ext cx="8520600" cy="3149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44"/>
          <p:cNvPicPr preferRelativeResize="0"/>
          <p:nvPr/>
        </p:nvPicPr>
        <p:blipFill>
          <a:blip r:embed="rId3">
            <a:alphaModFix/>
          </a:blip>
          <a:stretch>
            <a:fillRect/>
          </a:stretch>
        </p:blipFill>
        <p:spPr>
          <a:xfrm>
            <a:off x="702450" y="195950"/>
            <a:ext cx="7739090" cy="4838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5"/>
          <p:cNvPicPr preferRelativeResize="0"/>
          <p:nvPr/>
        </p:nvPicPr>
        <p:blipFill>
          <a:blip r:embed="rId3">
            <a:alphaModFix/>
          </a:blip>
          <a:stretch>
            <a:fillRect/>
          </a:stretch>
        </p:blipFill>
        <p:spPr>
          <a:xfrm>
            <a:off x="685800" y="152400"/>
            <a:ext cx="7651199" cy="4838700"/>
          </a:xfrm>
          <a:prstGeom prst="rect">
            <a:avLst/>
          </a:prstGeom>
          <a:noFill/>
          <a:ln>
            <a:noFill/>
          </a:ln>
        </p:spPr>
      </p:pic>
      <p:sp>
        <p:nvSpPr>
          <p:cNvPr id="306" name="Google Shape;306;p45"/>
          <p:cNvSpPr txBox="1"/>
          <p:nvPr/>
        </p:nvSpPr>
        <p:spPr>
          <a:xfrm>
            <a:off x="1741700" y="1099475"/>
            <a:ext cx="268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rPr>
              <a:t>People entering through </a:t>
            </a:r>
            <a:r>
              <a:rPr lang="en" b="1">
                <a:solidFill>
                  <a:srgbClr val="CC0000"/>
                </a:solidFill>
              </a:rPr>
              <a:t>Gate 2</a:t>
            </a:r>
            <a:endParaRPr b="1">
              <a:solidFill>
                <a:srgbClr val="CC0000"/>
              </a:solidFill>
            </a:endParaRPr>
          </a:p>
        </p:txBody>
      </p:sp>
      <p:sp>
        <p:nvSpPr>
          <p:cNvPr id="307" name="Google Shape;307;p45"/>
          <p:cNvSpPr txBox="1"/>
          <p:nvPr/>
        </p:nvSpPr>
        <p:spPr>
          <a:xfrm>
            <a:off x="3124200" y="3429025"/>
            <a:ext cx="1796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Lowest </a:t>
            </a:r>
            <a:r>
              <a:rPr lang="en"/>
              <a:t>number of people entering through any gate</a:t>
            </a:r>
            <a:endParaRPr/>
          </a:p>
        </p:txBody>
      </p:sp>
      <p:sp>
        <p:nvSpPr>
          <p:cNvPr id="308" name="Google Shape;308;p45"/>
          <p:cNvSpPr txBox="1"/>
          <p:nvPr/>
        </p:nvSpPr>
        <p:spPr>
          <a:xfrm>
            <a:off x="6030675" y="2647950"/>
            <a:ext cx="1730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372C3"/>
                </a:solidFill>
              </a:rPr>
              <a:t>First time Gate 2 sees the lowest number of entrants</a:t>
            </a:r>
            <a:endParaRPr>
              <a:solidFill>
                <a:srgbClr val="4372C3"/>
              </a:solidFill>
            </a:endParaRPr>
          </a:p>
        </p:txBody>
      </p:sp>
      <p:cxnSp>
        <p:nvCxnSpPr>
          <p:cNvPr id="309" name="Google Shape;309;p45"/>
          <p:cNvCxnSpPr>
            <a:stCxn id="308" idx="2"/>
          </p:cNvCxnSpPr>
          <p:nvPr/>
        </p:nvCxnSpPr>
        <p:spPr>
          <a:xfrm flipH="1">
            <a:off x="6890625" y="3479250"/>
            <a:ext cx="5400" cy="733500"/>
          </a:xfrm>
          <a:prstGeom prst="straightConnector1">
            <a:avLst/>
          </a:prstGeom>
          <a:noFill/>
          <a:ln w="19050" cap="flat" cmpd="sng">
            <a:solidFill>
              <a:srgbClr val="4372C3"/>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6"/>
          <p:cNvPicPr preferRelativeResize="0"/>
          <p:nvPr/>
        </p:nvPicPr>
        <p:blipFill>
          <a:blip r:embed="rId3">
            <a:alphaModFix/>
          </a:blip>
          <a:stretch>
            <a:fillRect/>
          </a:stretch>
        </p:blipFill>
        <p:spPr>
          <a:xfrm>
            <a:off x="152400" y="201975"/>
            <a:ext cx="8839201" cy="4739538"/>
          </a:xfrm>
          <a:prstGeom prst="rect">
            <a:avLst/>
          </a:prstGeom>
          <a:noFill/>
          <a:ln>
            <a:noFill/>
          </a:ln>
        </p:spPr>
      </p:pic>
      <p:sp>
        <p:nvSpPr>
          <p:cNvPr id="315" name="Google Shape;315;p46"/>
          <p:cNvSpPr txBox="1"/>
          <p:nvPr/>
        </p:nvSpPr>
        <p:spPr>
          <a:xfrm>
            <a:off x="2786875" y="2791325"/>
            <a:ext cx="17307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rPr>
              <a:t>From one hour before to First Pitch</a:t>
            </a:r>
            <a:endParaRPr sz="1200">
              <a:solidFill>
                <a:schemeClr val="lt1"/>
              </a:solidFill>
            </a:endParaRPr>
          </a:p>
          <a:p>
            <a:pPr marL="0" lvl="0" indent="0" algn="ctr" rtl="0">
              <a:spcBef>
                <a:spcPts val="0"/>
              </a:spcBef>
              <a:spcAft>
                <a:spcPts val="0"/>
              </a:spcAft>
              <a:buNone/>
            </a:pPr>
            <a:endParaRPr sz="1200">
              <a:solidFill>
                <a:schemeClr val="lt1"/>
              </a:solidFill>
            </a:endParaRPr>
          </a:p>
          <a:p>
            <a:pPr marL="0" lvl="0" indent="0" algn="ctr" rtl="0">
              <a:spcBef>
                <a:spcPts val="0"/>
              </a:spcBef>
              <a:spcAft>
                <a:spcPts val="0"/>
              </a:spcAft>
              <a:buNone/>
            </a:pPr>
            <a:r>
              <a:rPr lang="en" sz="1800" b="1">
                <a:solidFill>
                  <a:schemeClr val="lt1"/>
                </a:solidFill>
              </a:rPr>
              <a:t>~ 9000 fans</a:t>
            </a:r>
            <a:endParaRPr sz="1800" b="1">
              <a:solidFill>
                <a:schemeClr val="lt1"/>
              </a:solidFill>
            </a:endParaRPr>
          </a:p>
        </p:txBody>
      </p:sp>
      <p:sp>
        <p:nvSpPr>
          <p:cNvPr id="316" name="Google Shape;316;p46"/>
          <p:cNvSpPr txBox="1"/>
          <p:nvPr/>
        </p:nvSpPr>
        <p:spPr>
          <a:xfrm>
            <a:off x="4789725" y="3731225"/>
            <a:ext cx="1415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After First Pitch</a:t>
            </a:r>
            <a:endParaRPr sz="1200">
              <a:solidFill>
                <a:schemeClr val="lt1"/>
              </a:solidFill>
            </a:endParaRPr>
          </a:p>
          <a:p>
            <a:pPr marL="0" lvl="0" indent="0" algn="l" rtl="0">
              <a:spcBef>
                <a:spcPts val="0"/>
              </a:spcBef>
              <a:spcAft>
                <a:spcPts val="0"/>
              </a:spcAft>
              <a:buNone/>
            </a:pPr>
            <a:r>
              <a:rPr lang="en" sz="1800">
                <a:solidFill>
                  <a:schemeClr val="lt1"/>
                </a:solidFill>
              </a:rPr>
              <a:t>~ 4000 fans</a:t>
            </a:r>
            <a:endParaRPr sz="1800">
              <a:solidFill>
                <a:schemeClr val="lt1"/>
              </a:solidFill>
            </a:endParaRPr>
          </a:p>
        </p:txBody>
      </p:sp>
      <p:sp>
        <p:nvSpPr>
          <p:cNvPr id="317" name="Google Shape;317;p46"/>
          <p:cNvSpPr txBox="1"/>
          <p:nvPr/>
        </p:nvSpPr>
        <p:spPr>
          <a:xfrm>
            <a:off x="827325" y="3622625"/>
            <a:ext cx="1589400" cy="831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a:solidFill>
                  <a:schemeClr val="lt1"/>
                </a:solidFill>
              </a:rPr>
              <a:t>More than one hour before First Pitch</a:t>
            </a:r>
            <a:endParaRPr sz="1200">
              <a:solidFill>
                <a:schemeClr val="lt1"/>
              </a:solidFill>
            </a:endParaRPr>
          </a:p>
          <a:p>
            <a:pPr marL="0" lvl="0" indent="0" algn="r" rtl="0">
              <a:spcBef>
                <a:spcPts val="0"/>
              </a:spcBef>
              <a:spcAft>
                <a:spcPts val="0"/>
              </a:spcAft>
              <a:buNone/>
            </a:pPr>
            <a:r>
              <a:rPr lang="en" sz="1800">
                <a:solidFill>
                  <a:schemeClr val="lt1"/>
                </a:solidFill>
              </a:rPr>
              <a:t>~ 4000 fans</a:t>
            </a:r>
            <a:endParaRPr sz="1800">
              <a:solidFill>
                <a:schemeClr val="lt1"/>
              </a:solidFil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311700" y="445025"/>
            <a:ext cx="8520600" cy="101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do we make important information stand out in a data visualization?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4A86E8"/>
                </a:solidFill>
              </a:rPr>
              <a:t>Color </a:t>
            </a:r>
            <a:r>
              <a:rPr lang="en"/>
              <a:t>helps draw our attention to particular data</a:t>
            </a:r>
            <a:endParaRPr b="1">
              <a:solidFill>
                <a:srgbClr val="4A86E8"/>
              </a:solidFill>
            </a:endParaRPr>
          </a:p>
        </p:txBody>
      </p:sp>
      <p:pic>
        <p:nvPicPr>
          <p:cNvPr id="328" name="Google Shape;328;p48"/>
          <p:cNvPicPr preferRelativeResize="0"/>
          <p:nvPr/>
        </p:nvPicPr>
        <p:blipFill>
          <a:blip r:embed="rId3">
            <a:alphaModFix/>
          </a:blip>
          <a:stretch>
            <a:fillRect/>
          </a:stretch>
        </p:blipFill>
        <p:spPr>
          <a:xfrm>
            <a:off x="159900" y="1409600"/>
            <a:ext cx="4170025" cy="3289099"/>
          </a:xfrm>
          <a:prstGeom prst="rect">
            <a:avLst/>
          </a:prstGeom>
          <a:noFill/>
          <a:ln>
            <a:noFill/>
          </a:ln>
        </p:spPr>
      </p:pic>
      <p:pic>
        <p:nvPicPr>
          <p:cNvPr id="329" name="Google Shape;329;p48"/>
          <p:cNvPicPr preferRelativeResize="0"/>
          <p:nvPr/>
        </p:nvPicPr>
        <p:blipFill>
          <a:blip r:embed="rId4">
            <a:alphaModFix/>
          </a:blip>
          <a:stretch>
            <a:fillRect/>
          </a:stretch>
        </p:blipFill>
        <p:spPr>
          <a:xfrm>
            <a:off x="4572000" y="1409600"/>
            <a:ext cx="4419601" cy="29615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a:spLocks noGrp="1"/>
          </p:cNvSpPr>
          <p:nvPr>
            <p:ph type="title"/>
          </p:nvPr>
        </p:nvSpPr>
        <p:spPr>
          <a:xfrm>
            <a:off x="311700" y="445025"/>
            <a:ext cx="8520600" cy="1400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Make sure the main point is stated directly on the slide, and use words in the white space to emphasize important points.</a:t>
            </a:r>
            <a:endParaRPr/>
          </a:p>
        </p:txBody>
      </p:sp>
      <p:pic>
        <p:nvPicPr>
          <p:cNvPr id="335" name="Google Shape;335;p49"/>
          <p:cNvPicPr preferRelativeResize="0"/>
          <p:nvPr/>
        </p:nvPicPr>
        <p:blipFill>
          <a:blip r:embed="rId3">
            <a:alphaModFix/>
          </a:blip>
          <a:stretch>
            <a:fillRect/>
          </a:stretch>
        </p:blipFill>
        <p:spPr>
          <a:xfrm>
            <a:off x="409275" y="0"/>
            <a:ext cx="8177750" cy="5143499"/>
          </a:xfrm>
          <a:prstGeom prst="rect">
            <a:avLst/>
          </a:prstGeom>
          <a:noFill/>
          <a:ln>
            <a:noFill/>
          </a:ln>
        </p:spPr>
      </p:pic>
      <p:sp>
        <p:nvSpPr>
          <p:cNvPr id="336" name="Google Shape;336;p49"/>
          <p:cNvSpPr txBox="1"/>
          <p:nvPr/>
        </p:nvSpPr>
        <p:spPr>
          <a:xfrm>
            <a:off x="0" y="0"/>
            <a:ext cx="9144000" cy="954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t>Use words to make sure the main points of the graph come across</a:t>
            </a:r>
            <a:endParaRPr sz="2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p:cNvSpPr txBox="1">
            <a:spLocks noGrp="1"/>
          </p:cNvSpPr>
          <p:nvPr>
            <p:ph type="title"/>
          </p:nvPr>
        </p:nvSpPr>
        <p:spPr>
          <a:xfrm>
            <a:off x="304200" y="88175"/>
            <a:ext cx="8535600" cy="82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22"/>
              <a:t>Declutter to get rid of unnecessary mess.</a:t>
            </a:r>
            <a:endParaRPr sz="3022"/>
          </a:p>
        </p:txBody>
      </p:sp>
      <p:pic>
        <p:nvPicPr>
          <p:cNvPr id="342" name="Google Shape;342;p50"/>
          <p:cNvPicPr preferRelativeResize="0"/>
          <p:nvPr/>
        </p:nvPicPr>
        <p:blipFill>
          <a:blip r:embed="rId3">
            <a:alphaModFix/>
          </a:blip>
          <a:stretch>
            <a:fillRect/>
          </a:stretch>
        </p:blipFill>
        <p:spPr>
          <a:xfrm>
            <a:off x="509250" y="607576"/>
            <a:ext cx="7428270" cy="4388250"/>
          </a:xfrm>
          <a:prstGeom prst="rect">
            <a:avLst/>
          </a:prstGeom>
          <a:noFill/>
          <a:ln w="9525" cap="flat" cmpd="sng">
            <a:solidFill>
              <a:schemeClr val="dk1"/>
            </a:solidFill>
            <a:prstDash val="solid"/>
            <a:round/>
            <a:headEnd type="none" w="sm" len="sm"/>
            <a:tailEnd type="none" w="sm" len="sm"/>
          </a:ln>
        </p:spPr>
      </p:pic>
      <p:pic>
        <p:nvPicPr>
          <p:cNvPr id="343" name="Google Shape;343;p50"/>
          <p:cNvPicPr preferRelativeResize="0"/>
          <p:nvPr/>
        </p:nvPicPr>
        <p:blipFill>
          <a:blip r:embed="rId4">
            <a:alphaModFix/>
          </a:blip>
          <a:stretch>
            <a:fillRect/>
          </a:stretch>
        </p:blipFill>
        <p:spPr>
          <a:xfrm>
            <a:off x="423225" y="189200"/>
            <a:ext cx="7600337" cy="4954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Which of my data might be interesting to other stakeholders?</a:t>
            </a:r>
            <a:endParaRPr/>
          </a:p>
        </p:txBody>
      </p:sp>
      <p:sp>
        <p:nvSpPr>
          <p:cNvPr id="349" name="Google Shape;349;p51"/>
          <p:cNvSpPr txBox="1">
            <a:spLocks noGrp="1"/>
          </p:cNvSpPr>
          <p:nvPr>
            <p:ph type="body" idx="1"/>
          </p:nvPr>
        </p:nvSpPr>
        <p:spPr>
          <a:xfrm>
            <a:off x="311700" y="1460425"/>
            <a:ext cx="8520600" cy="326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do I visualize my own data?</a:t>
            </a:r>
            <a:endParaRPr/>
          </a:p>
        </p:txBody>
      </p:sp>
      <p:sp>
        <p:nvSpPr>
          <p:cNvPr id="355" name="Google Shape;355;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Draw a graph using your own data set. Keep the following questions in mind:</a:t>
            </a:r>
            <a:endParaRPr/>
          </a:p>
          <a:p>
            <a:pPr marL="457200" lvl="0" indent="-342900" algn="l" rtl="0">
              <a:spcBef>
                <a:spcPts val="1200"/>
              </a:spcBef>
              <a:spcAft>
                <a:spcPts val="0"/>
              </a:spcAft>
              <a:buSzPts val="1800"/>
              <a:buAutoNum type="arabicPeriod"/>
            </a:pPr>
            <a:r>
              <a:rPr lang="en"/>
              <a:t>What decisions do your stakeholders need to make? How might they use this data to make those choices?</a:t>
            </a:r>
            <a:endParaRPr/>
          </a:p>
          <a:p>
            <a:pPr marL="457200" lvl="0" indent="-342900" algn="l" rtl="0">
              <a:spcBef>
                <a:spcPts val="0"/>
              </a:spcBef>
              <a:spcAft>
                <a:spcPts val="0"/>
              </a:spcAft>
              <a:buSzPts val="1800"/>
              <a:buAutoNum type="arabicPeriod"/>
            </a:pPr>
            <a:r>
              <a:rPr lang="en"/>
              <a:t>What point do you think your stakeholders most need to get out of this data?</a:t>
            </a:r>
            <a:endParaRPr/>
          </a:p>
          <a:p>
            <a:pPr marL="457200" lvl="0" indent="-342900" algn="l" rtl="0">
              <a:spcBef>
                <a:spcPts val="0"/>
              </a:spcBef>
              <a:spcAft>
                <a:spcPts val="0"/>
              </a:spcAft>
              <a:buSzPts val="1800"/>
              <a:buAutoNum type="arabicPeriod"/>
            </a:pPr>
            <a:r>
              <a:rPr lang="en"/>
              <a:t>What kind of graph would be best for visualizing that point?</a:t>
            </a:r>
            <a:endParaRPr/>
          </a:p>
          <a:p>
            <a:pPr marL="457200" lvl="0" indent="-342900" algn="l" rtl="0">
              <a:spcBef>
                <a:spcPts val="0"/>
              </a:spcBef>
              <a:spcAft>
                <a:spcPts val="0"/>
              </a:spcAft>
              <a:buSzPts val="1800"/>
              <a:buAutoNum type="arabicPeriod"/>
            </a:pPr>
            <a:r>
              <a:rPr lang="en"/>
              <a:t>How could you focus attention on the most important points on the graph in order to most impact your stakeholders?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Amazing Examples of Data Visualizations</a:t>
            </a:r>
            <a:endParaRPr/>
          </a:p>
        </p:txBody>
      </p:sp>
      <p:sp>
        <p:nvSpPr>
          <p:cNvPr id="361" name="Google Shape;361;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Cell Towers Map of the World: </a:t>
            </a:r>
            <a:r>
              <a:rPr lang="en" u="sng">
                <a:solidFill>
                  <a:schemeClr val="hlink"/>
                </a:solidFill>
                <a:hlinkClick r:id="rId3"/>
              </a:rPr>
              <a:t>https://alpercinar.com/open-cell-id/</a:t>
            </a:r>
            <a:endParaRPr/>
          </a:p>
          <a:p>
            <a:pPr marL="0" lvl="0" indent="0" algn="l" rtl="0">
              <a:spcBef>
                <a:spcPts val="1200"/>
              </a:spcBef>
              <a:spcAft>
                <a:spcPts val="0"/>
              </a:spcAft>
              <a:buNone/>
            </a:pPr>
            <a:r>
              <a:rPr lang="en"/>
              <a:t>200 Countries, 200 Years, 4 Minutes: </a:t>
            </a:r>
            <a:r>
              <a:rPr lang="en" u="sng">
                <a:solidFill>
                  <a:schemeClr val="hlink"/>
                </a:solidFill>
                <a:hlinkClick r:id="rId4"/>
              </a:rPr>
              <a:t>https://www.youtube.com/watch?v=jbkSRLYSojo</a:t>
            </a:r>
            <a:endParaRPr/>
          </a:p>
          <a:p>
            <a:pPr marL="0" lvl="0" indent="0" algn="l" rtl="0">
              <a:spcBef>
                <a:spcPts val="1200"/>
              </a:spcBef>
              <a:spcAft>
                <a:spcPts val="0"/>
              </a:spcAft>
              <a:buNone/>
            </a:pPr>
            <a:r>
              <a:rPr lang="en"/>
              <a:t>Every Satellite Orbiting Earth:</a:t>
            </a:r>
            <a:endParaRPr/>
          </a:p>
          <a:p>
            <a:pPr marL="0" lvl="0" indent="0" algn="l" rtl="0">
              <a:spcBef>
                <a:spcPts val="1200"/>
              </a:spcBef>
              <a:spcAft>
                <a:spcPts val="0"/>
              </a:spcAft>
              <a:buNone/>
            </a:pPr>
            <a:r>
              <a:rPr lang="en" u="sng">
                <a:solidFill>
                  <a:schemeClr val="hlink"/>
                </a:solidFill>
                <a:hlinkClick r:id="rId5"/>
              </a:rPr>
              <a:t>https://qz.com/296941/interactive-graphic-every-active-satellite-orbiting-earth</a:t>
            </a:r>
            <a:endParaRPr/>
          </a:p>
          <a:p>
            <a:pPr marL="0" lvl="0" indent="0" algn="l" rtl="0">
              <a:spcBef>
                <a:spcPts val="1200"/>
              </a:spcBef>
              <a:spcAft>
                <a:spcPts val="0"/>
              </a:spcAft>
              <a:buNone/>
            </a:pPr>
            <a:r>
              <a:rPr lang="en"/>
              <a:t>Why Buses Bunch: </a:t>
            </a:r>
            <a:r>
              <a:rPr lang="en" u="sng">
                <a:solidFill>
                  <a:schemeClr val="hlink"/>
                </a:solidFill>
                <a:hlinkClick r:id="rId6"/>
              </a:rPr>
              <a:t>https://setosa.io/bus/</a:t>
            </a:r>
            <a:endParaRPr/>
          </a:p>
          <a:p>
            <a:pPr marL="0" lvl="0" indent="0" algn="l" rtl="0">
              <a:spcBef>
                <a:spcPts val="1200"/>
              </a:spcBef>
              <a:spcAft>
                <a:spcPts val="0"/>
              </a:spcAft>
              <a:buNone/>
            </a:pPr>
            <a:r>
              <a:rPr lang="en"/>
              <a:t>How the US Generates Electricity: </a:t>
            </a:r>
            <a:r>
              <a:rPr lang="en" u="sng">
                <a:solidFill>
                  <a:schemeClr val="hlink"/>
                </a:solidFill>
                <a:hlinkClick r:id="rId7"/>
              </a:rPr>
              <a:t>https://www.carbonbrief.org/mapped-how-the-us-generates-electricity/</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Google Shape;142;p27"/>
          <p:cNvGrpSpPr/>
          <p:nvPr/>
        </p:nvGrpSpPr>
        <p:grpSpPr>
          <a:xfrm>
            <a:off x="796225" y="193645"/>
            <a:ext cx="7945214" cy="4459500"/>
            <a:chOff x="0" y="0"/>
            <a:chExt cx="10593619" cy="5946000"/>
          </a:xfrm>
        </p:grpSpPr>
        <p:sp>
          <p:nvSpPr>
            <p:cNvPr id="143" name="Google Shape;143;p27"/>
            <p:cNvSpPr/>
            <p:nvPr/>
          </p:nvSpPr>
          <p:spPr>
            <a:xfrm>
              <a:off x="0" y="0"/>
              <a:ext cx="3362700" cy="5946000"/>
            </a:xfrm>
            <a:prstGeom prst="roundRect">
              <a:avLst>
                <a:gd name="adj" fmla="val 10000"/>
              </a:avLst>
            </a:prstGeom>
            <a:solidFill>
              <a:srgbClr val="E1EFD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4" name="Google Shape;144;p27"/>
            <p:cNvSpPr txBox="1"/>
            <p:nvPr/>
          </p:nvSpPr>
          <p:spPr>
            <a:xfrm>
              <a:off x="0" y="0"/>
              <a:ext cx="3362700" cy="1783800"/>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 sz="3300">
                  <a:solidFill>
                    <a:schemeClr val="dk1"/>
                  </a:solidFill>
                  <a:latin typeface="Calibri"/>
                  <a:ea typeface="Calibri"/>
                  <a:cs typeface="Calibri"/>
                  <a:sym typeface="Calibri"/>
                </a:rPr>
                <a:t>Opportunity</a:t>
              </a:r>
              <a:endParaRPr sz="1100"/>
            </a:p>
          </p:txBody>
        </p:sp>
        <p:sp>
          <p:nvSpPr>
            <p:cNvPr id="145" name="Google Shape;145;p27"/>
            <p:cNvSpPr/>
            <p:nvPr/>
          </p:nvSpPr>
          <p:spPr>
            <a:xfrm>
              <a:off x="337554" y="1784106"/>
              <a:ext cx="2690100" cy="57090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6" name="Google Shape;146;p27"/>
            <p:cNvSpPr txBox="1"/>
            <p:nvPr/>
          </p:nvSpPr>
          <p:spPr>
            <a:xfrm>
              <a:off x="354274" y="1800826"/>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Identify </a:t>
              </a:r>
              <a:r>
                <a:rPr lang="en" sz="1400">
                  <a:solidFill>
                    <a:schemeClr val="lt1"/>
                  </a:solidFill>
                  <a:latin typeface="Calibri"/>
                  <a:ea typeface="Calibri"/>
                  <a:cs typeface="Calibri"/>
                  <a:sym typeface="Calibri"/>
                </a:rPr>
                <a:t>an opportunity</a:t>
              </a:r>
              <a:endParaRPr sz="1100"/>
            </a:p>
          </p:txBody>
        </p:sp>
        <p:sp>
          <p:nvSpPr>
            <p:cNvPr id="147" name="Google Shape;147;p27"/>
            <p:cNvSpPr/>
            <p:nvPr/>
          </p:nvSpPr>
          <p:spPr>
            <a:xfrm>
              <a:off x="337554" y="2442802"/>
              <a:ext cx="2690100" cy="57090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8" name="Google Shape;148;p27"/>
            <p:cNvSpPr txBox="1"/>
            <p:nvPr/>
          </p:nvSpPr>
          <p:spPr>
            <a:xfrm>
              <a:off x="354274" y="2459522"/>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Investigate</a:t>
              </a:r>
              <a:r>
                <a:rPr lang="en" sz="1400">
                  <a:solidFill>
                    <a:schemeClr val="lt1"/>
                  </a:solidFill>
                  <a:latin typeface="Calibri"/>
                  <a:ea typeface="Calibri"/>
                  <a:cs typeface="Calibri"/>
                  <a:sym typeface="Calibri"/>
                </a:rPr>
                <a:t> competitive solutions</a:t>
              </a:r>
              <a:endParaRPr sz="1100"/>
            </a:p>
          </p:txBody>
        </p:sp>
        <p:sp>
          <p:nvSpPr>
            <p:cNvPr id="149" name="Google Shape;149;p27"/>
            <p:cNvSpPr/>
            <p:nvPr/>
          </p:nvSpPr>
          <p:spPr>
            <a:xfrm>
              <a:off x="337554" y="3101499"/>
              <a:ext cx="2690100" cy="57090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0" name="Google Shape;150;p27"/>
            <p:cNvSpPr txBox="1"/>
            <p:nvPr/>
          </p:nvSpPr>
          <p:spPr>
            <a:xfrm>
              <a:off x="354274" y="3118219"/>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Create </a:t>
              </a:r>
              <a:r>
                <a:rPr lang="en" sz="1400">
                  <a:solidFill>
                    <a:schemeClr val="lt1"/>
                  </a:solidFill>
                  <a:latin typeface="Calibri"/>
                  <a:ea typeface="Calibri"/>
                  <a:cs typeface="Calibri"/>
                  <a:sym typeface="Calibri"/>
                </a:rPr>
                <a:t>a preliminary business case</a:t>
              </a:r>
              <a:endParaRPr sz="1100"/>
            </a:p>
          </p:txBody>
        </p:sp>
        <p:sp>
          <p:nvSpPr>
            <p:cNvPr id="151" name="Google Shape;151;p27"/>
            <p:cNvSpPr/>
            <p:nvPr/>
          </p:nvSpPr>
          <p:spPr>
            <a:xfrm>
              <a:off x="337554" y="3760196"/>
              <a:ext cx="2690100" cy="57090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2" name="Google Shape;152;p27"/>
            <p:cNvSpPr txBox="1"/>
            <p:nvPr/>
          </p:nvSpPr>
          <p:spPr>
            <a:xfrm>
              <a:off x="354274" y="3776916"/>
              <a:ext cx="2656800" cy="537300"/>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 sz="1200" b="1">
                  <a:solidFill>
                    <a:schemeClr val="lt1"/>
                  </a:solidFill>
                  <a:latin typeface="Calibri"/>
                  <a:ea typeface="Calibri"/>
                  <a:cs typeface="Calibri"/>
                  <a:sym typeface="Calibri"/>
                </a:rPr>
                <a:t>Evaluate</a:t>
              </a:r>
              <a:r>
                <a:rPr lang="en" sz="1200">
                  <a:solidFill>
                    <a:schemeClr val="lt1"/>
                  </a:solidFill>
                  <a:latin typeface="Calibri"/>
                  <a:ea typeface="Calibri"/>
                  <a:cs typeface="Calibri"/>
                  <a:sym typeface="Calibri"/>
                </a:rPr>
                <a:t> technical feasibility, societal benefits, economics</a:t>
              </a:r>
              <a:endParaRPr sz="1100"/>
            </a:p>
          </p:txBody>
        </p:sp>
        <p:sp>
          <p:nvSpPr>
            <p:cNvPr id="153" name="Google Shape;153;p27"/>
            <p:cNvSpPr/>
            <p:nvPr/>
          </p:nvSpPr>
          <p:spPr>
            <a:xfrm>
              <a:off x="363191" y="4418892"/>
              <a:ext cx="2690100" cy="57090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4" name="Google Shape;154;p27"/>
            <p:cNvSpPr txBox="1"/>
            <p:nvPr/>
          </p:nvSpPr>
          <p:spPr>
            <a:xfrm>
              <a:off x="379911" y="4435612"/>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Test </a:t>
              </a:r>
              <a:r>
                <a:rPr lang="en" sz="1400">
                  <a:solidFill>
                    <a:schemeClr val="lt1"/>
                  </a:solidFill>
                  <a:latin typeface="Calibri"/>
                  <a:ea typeface="Calibri"/>
                  <a:cs typeface="Calibri"/>
                  <a:sym typeface="Calibri"/>
                </a:rPr>
                <a:t>concepts via stakeholder engagement</a:t>
              </a:r>
              <a:endParaRPr sz="1100"/>
            </a:p>
          </p:txBody>
        </p:sp>
        <p:sp>
          <p:nvSpPr>
            <p:cNvPr id="155" name="Google Shape;155;p27"/>
            <p:cNvSpPr/>
            <p:nvPr/>
          </p:nvSpPr>
          <p:spPr>
            <a:xfrm>
              <a:off x="337554" y="5077589"/>
              <a:ext cx="2690100" cy="57090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6" name="Google Shape;156;p27"/>
            <p:cNvSpPr txBox="1"/>
            <p:nvPr/>
          </p:nvSpPr>
          <p:spPr>
            <a:xfrm>
              <a:off x="354274" y="5094309"/>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Assess</a:t>
              </a:r>
              <a:r>
                <a:rPr lang="en" sz="1400">
                  <a:solidFill>
                    <a:schemeClr val="lt1"/>
                  </a:solidFill>
                  <a:latin typeface="Calibri"/>
                  <a:ea typeface="Calibri"/>
                  <a:cs typeface="Calibri"/>
                  <a:sym typeface="Calibri"/>
                </a:rPr>
                <a:t> policy and regulatory issues</a:t>
              </a:r>
              <a:endParaRPr sz="1100"/>
            </a:p>
          </p:txBody>
        </p:sp>
        <p:sp>
          <p:nvSpPr>
            <p:cNvPr id="157" name="Google Shape;157;p27"/>
            <p:cNvSpPr/>
            <p:nvPr/>
          </p:nvSpPr>
          <p:spPr>
            <a:xfrm>
              <a:off x="3616106" y="0"/>
              <a:ext cx="3362700" cy="5946000"/>
            </a:xfrm>
            <a:prstGeom prst="roundRect">
              <a:avLst>
                <a:gd name="adj" fmla="val 10000"/>
              </a:avLst>
            </a:prstGeom>
            <a:solidFill>
              <a:srgbClr val="CCD3EA"/>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8" name="Google Shape;158;p27"/>
            <p:cNvSpPr txBox="1"/>
            <p:nvPr/>
          </p:nvSpPr>
          <p:spPr>
            <a:xfrm>
              <a:off x="3616106" y="0"/>
              <a:ext cx="3362700" cy="1783800"/>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 sz="3300">
                  <a:solidFill>
                    <a:schemeClr val="dk1"/>
                  </a:solidFill>
                  <a:latin typeface="Calibri"/>
                  <a:ea typeface="Calibri"/>
                  <a:cs typeface="Calibri"/>
                  <a:sym typeface="Calibri"/>
                </a:rPr>
                <a:t>Research</a:t>
              </a:r>
              <a:endParaRPr sz="1100"/>
            </a:p>
          </p:txBody>
        </p:sp>
        <p:sp>
          <p:nvSpPr>
            <p:cNvPr id="159" name="Google Shape;159;p27"/>
            <p:cNvSpPr/>
            <p:nvPr/>
          </p:nvSpPr>
          <p:spPr>
            <a:xfrm>
              <a:off x="3952367" y="1784106"/>
              <a:ext cx="2690100" cy="570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0" name="Google Shape;160;p27"/>
            <p:cNvSpPr txBox="1"/>
            <p:nvPr/>
          </p:nvSpPr>
          <p:spPr>
            <a:xfrm>
              <a:off x="3969087" y="1800826"/>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Determine </a:t>
              </a:r>
              <a:r>
                <a:rPr lang="en" sz="1400">
                  <a:solidFill>
                    <a:schemeClr val="lt1"/>
                  </a:solidFill>
                  <a:latin typeface="Calibri"/>
                  <a:ea typeface="Calibri"/>
                  <a:cs typeface="Calibri"/>
                  <a:sym typeface="Calibri"/>
                </a:rPr>
                <a:t>requirements or research question</a:t>
              </a:r>
              <a:endParaRPr sz="1100"/>
            </a:p>
          </p:txBody>
        </p:sp>
        <p:sp>
          <p:nvSpPr>
            <p:cNvPr id="161" name="Google Shape;161;p27"/>
            <p:cNvSpPr/>
            <p:nvPr/>
          </p:nvSpPr>
          <p:spPr>
            <a:xfrm>
              <a:off x="3952367" y="2442802"/>
              <a:ext cx="2690100" cy="570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2" name="Google Shape;162;p27"/>
            <p:cNvSpPr txBox="1"/>
            <p:nvPr/>
          </p:nvSpPr>
          <p:spPr>
            <a:xfrm>
              <a:off x="3969087" y="2459522"/>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Perform </a:t>
              </a:r>
              <a:r>
                <a:rPr lang="en" sz="1400">
                  <a:solidFill>
                    <a:schemeClr val="lt1"/>
                  </a:solidFill>
                  <a:latin typeface="Calibri"/>
                  <a:ea typeface="Calibri"/>
                  <a:cs typeface="Calibri"/>
                  <a:sym typeface="Calibri"/>
                </a:rPr>
                <a:t>experiments</a:t>
              </a:r>
              <a:endParaRPr sz="1100"/>
            </a:p>
          </p:txBody>
        </p:sp>
        <p:sp>
          <p:nvSpPr>
            <p:cNvPr id="163" name="Google Shape;163;p27"/>
            <p:cNvSpPr/>
            <p:nvPr/>
          </p:nvSpPr>
          <p:spPr>
            <a:xfrm>
              <a:off x="3952367" y="3101499"/>
              <a:ext cx="2690100" cy="570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4" name="Google Shape;164;p27"/>
            <p:cNvSpPr txBox="1"/>
            <p:nvPr/>
          </p:nvSpPr>
          <p:spPr>
            <a:xfrm>
              <a:off x="3969087" y="3118219"/>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Analyze</a:t>
              </a:r>
              <a:r>
                <a:rPr lang="en" sz="1400">
                  <a:solidFill>
                    <a:schemeClr val="lt1"/>
                  </a:solidFill>
                  <a:latin typeface="Calibri"/>
                  <a:ea typeface="Calibri"/>
                  <a:cs typeface="Calibri"/>
                  <a:sym typeface="Calibri"/>
                </a:rPr>
                <a:t> solutions</a:t>
              </a:r>
              <a:endParaRPr sz="1100"/>
            </a:p>
          </p:txBody>
        </p:sp>
        <p:sp>
          <p:nvSpPr>
            <p:cNvPr id="165" name="Google Shape;165;p27"/>
            <p:cNvSpPr/>
            <p:nvPr/>
          </p:nvSpPr>
          <p:spPr>
            <a:xfrm>
              <a:off x="3952367" y="3760196"/>
              <a:ext cx="2690100" cy="570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6" name="Google Shape;166;p27"/>
            <p:cNvSpPr txBox="1"/>
            <p:nvPr/>
          </p:nvSpPr>
          <p:spPr>
            <a:xfrm>
              <a:off x="3969087" y="3776916"/>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Develop </a:t>
              </a:r>
              <a:r>
                <a:rPr lang="en" sz="1400">
                  <a:solidFill>
                    <a:schemeClr val="lt1"/>
                  </a:solidFill>
                  <a:latin typeface="Calibri"/>
                  <a:ea typeface="Calibri"/>
                  <a:cs typeface="Calibri"/>
                  <a:sym typeface="Calibri"/>
                </a:rPr>
                <a:t>new technologies</a:t>
              </a:r>
              <a:endParaRPr sz="1100"/>
            </a:p>
          </p:txBody>
        </p:sp>
        <p:sp>
          <p:nvSpPr>
            <p:cNvPr id="167" name="Google Shape;167;p27"/>
            <p:cNvSpPr/>
            <p:nvPr/>
          </p:nvSpPr>
          <p:spPr>
            <a:xfrm>
              <a:off x="3952367" y="4418892"/>
              <a:ext cx="2690100" cy="570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8" name="Google Shape;168;p27"/>
            <p:cNvSpPr txBox="1"/>
            <p:nvPr/>
          </p:nvSpPr>
          <p:spPr>
            <a:xfrm>
              <a:off x="3969087" y="4435612"/>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Create </a:t>
              </a:r>
              <a:r>
                <a:rPr lang="en" sz="1400">
                  <a:solidFill>
                    <a:schemeClr val="lt1"/>
                  </a:solidFill>
                  <a:latin typeface="Calibri"/>
                  <a:ea typeface="Calibri"/>
                  <a:cs typeface="Calibri"/>
                  <a:sym typeface="Calibri"/>
                </a:rPr>
                <a:t>a model or prototype</a:t>
              </a:r>
              <a:endParaRPr sz="1100"/>
            </a:p>
          </p:txBody>
        </p:sp>
        <p:sp>
          <p:nvSpPr>
            <p:cNvPr id="169" name="Google Shape;169;p27"/>
            <p:cNvSpPr/>
            <p:nvPr/>
          </p:nvSpPr>
          <p:spPr>
            <a:xfrm>
              <a:off x="3952367" y="5077589"/>
              <a:ext cx="2690100" cy="570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0" name="Google Shape;170;p27"/>
            <p:cNvSpPr txBox="1"/>
            <p:nvPr/>
          </p:nvSpPr>
          <p:spPr>
            <a:xfrm>
              <a:off x="3969087" y="5094309"/>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Validate</a:t>
              </a:r>
              <a:r>
                <a:rPr lang="en" sz="1400">
                  <a:solidFill>
                    <a:schemeClr val="lt1"/>
                  </a:solidFill>
                  <a:latin typeface="Calibri"/>
                  <a:ea typeface="Calibri"/>
                  <a:cs typeface="Calibri"/>
                  <a:sym typeface="Calibri"/>
                </a:rPr>
                <a:t> functions</a:t>
              </a:r>
              <a:endParaRPr sz="1100"/>
            </a:p>
          </p:txBody>
        </p:sp>
        <p:sp>
          <p:nvSpPr>
            <p:cNvPr id="171" name="Google Shape;171;p27"/>
            <p:cNvSpPr/>
            <p:nvPr/>
          </p:nvSpPr>
          <p:spPr>
            <a:xfrm>
              <a:off x="7230919" y="0"/>
              <a:ext cx="3362700" cy="5946000"/>
            </a:xfrm>
            <a:prstGeom prst="roundRect">
              <a:avLst>
                <a:gd name="adj" fmla="val 10000"/>
              </a:avLst>
            </a:prstGeom>
            <a:solidFill>
              <a:srgbClr val="FBE4D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2" name="Google Shape;172;p27"/>
            <p:cNvSpPr txBox="1"/>
            <p:nvPr/>
          </p:nvSpPr>
          <p:spPr>
            <a:xfrm>
              <a:off x="7230919" y="0"/>
              <a:ext cx="3362700" cy="1783800"/>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 sz="3300">
                  <a:solidFill>
                    <a:schemeClr val="dk1"/>
                  </a:solidFill>
                  <a:latin typeface="Calibri"/>
                  <a:ea typeface="Calibri"/>
                  <a:cs typeface="Calibri"/>
                  <a:sym typeface="Calibri"/>
                </a:rPr>
                <a:t>Impact</a:t>
              </a:r>
              <a:endParaRPr sz="1100"/>
            </a:p>
          </p:txBody>
        </p:sp>
        <p:sp>
          <p:nvSpPr>
            <p:cNvPr id="173" name="Google Shape;173;p27"/>
            <p:cNvSpPr/>
            <p:nvPr/>
          </p:nvSpPr>
          <p:spPr>
            <a:xfrm>
              <a:off x="7567180" y="1784106"/>
              <a:ext cx="2690100" cy="5709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4" name="Google Shape;174;p27"/>
            <p:cNvSpPr txBox="1"/>
            <p:nvPr/>
          </p:nvSpPr>
          <p:spPr>
            <a:xfrm>
              <a:off x="7583900" y="1800826"/>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Communicate</a:t>
              </a:r>
              <a:r>
                <a:rPr lang="en" sz="1400">
                  <a:solidFill>
                    <a:schemeClr val="lt1"/>
                  </a:solidFill>
                  <a:latin typeface="Calibri"/>
                  <a:ea typeface="Calibri"/>
                  <a:cs typeface="Calibri"/>
                  <a:sym typeface="Calibri"/>
                </a:rPr>
                <a:t> solution in economic terms</a:t>
              </a:r>
              <a:endParaRPr sz="1100"/>
            </a:p>
          </p:txBody>
        </p:sp>
        <p:sp>
          <p:nvSpPr>
            <p:cNvPr id="175" name="Google Shape;175;p27"/>
            <p:cNvSpPr/>
            <p:nvPr/>
          </p:nvSpPr>
          <p:spPr>
            <a:xfrm>
              <a:off x="7567180" y="2442802"/>
              <a:ext cx="2690100" cy="5709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6" name="Google Shape;176;p27"/>
            <p:cNvSpPr txBox="1"/>
            <p:nvPr/>
          </p:nvSpPr>
          <p:spPr>
            <a:xfrm>
              <a:off x="7583900" y="2459522"/>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Communicate</a:t>
              </a:r>
              <a:r>
                <a:rPr lang="en" sz="1400">
                  <a:solidFill>
                    <a:schemeClr val="lt1"/>
                  </a:solidFill>
                  <a:latin typeface="Calibri"/>
                  <a:ea typeface="Calibri"/>
                  <a:cs typeface="Calibri"/>
                  <a:sym typeface="Calibri"/>
                </a:rPr>
                <a:t> solution in terms of societal benefit</a:t>
              </a:r>
              <a:endParaRPr sz="1100"/>
            </a:p>
          </p:txBody>
        </p:sp>
        <p:sp>
          <p:nvSpPr>
            <p:cNvPr id="177" name="Google Shape;177;p27"/>
            <p:cNvSpPr/>
            <p:nvPr/>
          </p:nvSpPr>
          <p:spPr>
            <a:xfrm>
              <a:off x="7567180" y="3101499"/>
              <a:ext cx="2690100" cy="5709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8" name="Google Shape;178;p27"/>
            <p:cNvSpPr txBox="1"/>
            <p:nvPr/>
          </p:nvSpPr>
          <p:spPr>
            <a:xfrm>
              <a:off x="7583900" y="3118219"/>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Validate</a:t>
              </a:r>
              <a:r>
                <a:rPr lang="en" sz="1400">
                  <a:solidFill>
                    <a:schemeClr val="lt1"/>
                  </a:solidFill>
                  <a:latin typeface="Calibri"/>
                  <a:ea typeface="Calibri"/>
                  <a:cs typeface="Calibri"/>
                  <a:sym typeface="Calibri"/>
                </a:rPr>
                <a:t> market interest</a:t>
              </a:r>
              <a:endParaRPr sz="1100"/>
            </a:p>
          </p:txBody>
        </p:sp>
        <p:sp>
          <p:nvSpPr>
            <p:cNvPr id="179" name="Google Shape;179;p27"/>
            <p:cNvSpPr/>
            <p:nvPr/>
          </p:nvSpPr>
          <p:spPr>
            <a:xfrm>
              <a:off x="7567180" y="3760196"/>
              <a:ext cx="2690100" cy="5709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0" name="Google Shape;180;p27"/>
            <p:cNvSpPr txBox="1"/>
            <p:nvPr/>
          </p:nvSpPr>
          <p:spPr>
            <a:xfrm>
              <a:off x="7583900" y="3776916"/>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Develop</a:t>
              </a:r>
              <a:r>
                <a:rPr lang="en" sz="1400">
                  <a:solidFill>
                    <a:schemeClr val="lt1"/>
                  </a:solidFill>
                  <a:latin typeface="Calibri"/>
                  <a:ea typeface="Calibri"/>
                  <a:cs typeface="Calibri"/>
                  <a:sym typeface="Calibri"/>
                </a:rPr>
                <a:t> partnerships and build a team</a:t>
              </a:r>
              <a:endParaRPr sz="1100"/>
            </a:p>
          </p:txBody>
        </p:sp>
        <p:sp>
          <p:nvSpPr>
            <p:cNvPr id="181" name="Google Shape;181;p27"/>
            <p:cNvSpPr/>
            <p:nvPr/>
          </p:nvSpPr>
          <p:spPr>
            <a:xfrm>
              <a:off x="7567180" y="4418892"/>
              <a:ext cx="2690100" cy="5709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2" name="Google Shape;182;p27"/>
            <p:cNvSpPr txBox="1"/>
            <p:nvPr/>
          </p:nvSpPr>
          <p:spPr>
            <a:xfrm>
              <a:off x="7583900" y="4435612"/>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Identify </a:t>
              </a:r>
              <a:r>
                <a:rPr lang="en" sz="1400">
                  <a:solidFill>
                    <a:schemeClr val="lt1"/>
                  </a:solidFill>
                  <a:latin typeface="Calibri"/>
                  <a:ea typeface="Calibri"/>
                  <a:cs typeface="Calibri"/>
                  <a:sym typeface="Calibri"/>
                </a:rPr>
                <a:t>implementation methods</a:t>
              </a:r>
              <a:endParaRPr sz="1100"/>
            </a:p>
          </p:txBody>
        </p:sp>
        <p:sp>
          <p:nvSpPr>
            <p:cNvPr id="183" name="Google Shape;183;p27"/>
            <p:cNvSpPr/>
            <p:nvPr/>
          </p:nvSpPr>
          <p:spPr>
            <a:xfrm>
              <a:off x="7567180" y="5077589"/>
              <a:ext cx="2690100" cy="5709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4" name="Google Shape;184;p27"/>
            <p:cNvSpPr txBox="1"/>
            <p:nvPr/>
          </p:nvSpPr>
          <p:spPr>
            <a:xfrm>
              <a:off x="7583900" y="5094309"/>
              <a:ext cx="2656800" cy="537300"/>
            </a:xfrm>
            <a:prstGeom prst="rect">
              <a:avLst/>
            </a:prstGeom>
            <a:noFill/>
            <a:ln>
              <a:noFill/>
            </a:ln>
          </p:spPr>
          <p:txBody>
            <a:bodyPr spcFirstLastPara="1" wrap="square" lIns="34275" tIns="25700" rIns="34275" bIns="2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Protect </a:t>
              </a:r>
              <a:r>
                <a:rPr lang="en" sz="1400">
                  <a:solidFill>
                    <a:schemeClr val="lt1"/>
                  </a:solidFill>
                  <a:latin typeface="Calibri"/>
                  <a:ea typeface="Calibri"/>
                  <a:cs typeface="Calibri"/>
                  <a:sym typeface="Calibri"/>
                </a:rPr>
                <a:t>intellectual property</a:t>
              </a:r>
              <a:endParaRPr sz="1100"/>
            </a:p>
          </p:txBody>
        </p:sp>
      </p:grpSp>
      <p:sp>
        <p:nvSpPr>
          <p:cNvPr id="185" name="Google Shape;185;p27"/>
          <p:cNvSpPr txBox="1"/>
          <p:nvPr/>
        </p:nvSpPr>
        <p:spPr>
          <a:xfrm>
            <a:off x="4274225" y="4858800"/>
            <a:ext cx="48171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Adapted from the KEEN Framework for Entrepreneurial Mindset</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311700" y="209175"/>
            <a:ext cx="8520600" cy="94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kind of data should Marty’s team collect?</a:t>
            </a:r>
            <a:endParaRPr/>
          </a:p>
          <a:p>
            <a:pPr marL="0" lvl="0" indent="0" algn="l" rtl="0">
              <a:spcBef>
                <a:spcPts val="0"/>
              </a:spcBef>
              <a:spcAft>
                <a:spcPts val="0"/>
              </a:spcAft>
              <a:buNone/>
            </a:pPr>
            <a:r>
              <a:rPr lang="en"/>
              <a:t>What should his team share with stakeholders?</a:t>
            </a:r>
            <a:endParaRPr/>
          </a:p>
        </p:txBody>
      </p:sp>
      <p:sp>
        <p:nvSpPr>
          <p:cNvPr id="191" name="Google Shape;191;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92" name="Google Shape;192;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311700" y="445025"/>
            <a:ext cx="8520600" cy="909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When showing off data, what kind of data visualization should I use to help tell my story?</a:t>
            </a:r>
            <a:endParaRPr/>
          </a:p>
        </p:txBody>
      </p:sp>
      <p:sp>
        <p:nvSpPr>
          <p:cNvPr id="198" name="Google Shape;198;p29"/>
          <p:cNvSpPr txBox="1">
            <a:spLocks noGrp="1"/>
          </p:cNvSpPr>
          <p:nvPr>
            <p:ph type="body" idx="1"/>
          </p:nvPr>
        </p:nvSpPr>
        <p:spPr>
          <a:xfrm>
            <a:off x="311700" y="1417075"/>
            <a:ext cx="8520600" cy="3151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311700" y="445025"/>
            <a:ext cx="8520600" cy="989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When showing off data, what kind of data visualization should I use to help tell my story?</a:t>
            </a:r>
            <a:endParaRPr/>
          </a:p>
          <a:p>
            <a:pPr marL="0" lvl="0" indent="0" algn="l" rtl="0">
              <a:spcBef>
                <a:spcPts val="0"/>
              </a:spcBef>
              <a:spcAft>
                <a:spcPts val="0"/>
              </a:spcAft>
              <a:buNone/>
            </a:pPr>
            <a:endParaRPr/>
          </a:p>
        </p:txBody>
      </p:sp>
      <p:sp>
        <p:nvSpPr>
          <p:cNvPr id="204" name="Google Shape;204;p30"/>
          <p:cNvSpPr txBox="1">
            <a:spLocks noGrp="1"/>
          </p:cNvSpPr>
          <p:nvPr>
            <p:ph type="body" idx="1"/>
          </p:nvPr>
        </p:nvSpPr>
        <p:spPr>
          <a:xfrm>
            <a:off x="221725" y="1434525"/>
            <a:ext cx="4202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Imagine you work at a medical device company and are looking at data that shows patient-reported pain levels when a component of a certain device is turned on and when it is turned off.</a:t>
            </a:r>
            <a:endParaRPr/>
          </a:p>
        </p:txBody>
      </p:sp>
      <p:graphicFrame>
        <p:nvGraphicFramePr>
          <p:cNvPr id="205" name="Google Shape;205;p30"/>
          <p:cNvGraphicFramePr/>
          <p:nvPr/>
        </p:nvGraphicFramePr>
        <p:xfrm>
          <a:off x="4423825" y="1434525"/>
          <a:ext cx="4560975" cy="2878656"/>
        </p:xfrm>
        <a:graphic>
          <a:graphicData uri="http://schemas.openxmlformats.org/drawingml/2006/table">
            <a:tbl>
              <a:tblPr>
                <a:noFill/>
                <a:tableStyleId>{C0106412-EE71-4372-9479-B2DB09266B81}</a:tableStyleId>
              </a:tblPr>
              <a:tblGrid>
                <a:gridCol w="1520325">
                  <a:extLst>
                    <a:ext uri="{9D8B030D-6E8A-4147-A177-3AD203B41FA5}">
                      <a16:colId xmlns:a16="http://schemas.microsoft.com/office/drawing/2014/main" val="20000"/>
                    </a:ext>
                  </a:extLst>
                </a:gridCol>
                <a:gridCol w="1520325">
                  <a:extLst>
                    <a:ext uri="{9D8B030D-6E8A-4147-A177-3AD203B41FA5}">
                      <a16:colId xmlns:a16="http://schemas.microsoft.com/office/drawing/2014/main" val="20001"/>
                    </a:ext>
                  </a:extLst>
                </a:gridCol>
                <a:gridCol w="1520325">
                  <a:extLst>
                    <a:ext uri="{9D8B030D-6E8A-4147-A177-3AD203B41FA5}">
                      <a16:colId xmlns:a16="http://schemas.microsoft.com/office/drawing/2014/main" val="20002"/>
                    </a:ext>
                  </a:extLst>
                </a:gridCol>
              </a:tblGrid>
              <a:tr h="371475">
                <a:tc>
                  <a:txBody>
                    <a:bodyPr/>
                    <a:lstStyle/>
                    <a:p>
                      <a:pPr marL="0" lvl="0" indent="0" algn="l" rtl="0">
                        <a:spcBef>
                          <a:spcPts val="0"/>
                        </a:spcBef>
                        <a:spcAft>
                          <a:spcPts val="0"/>
                        </a:spcAft>
                        <a:buNone/>
                      </a:pPr>
                      <a:endParaRPr/>
                    </a:p>
                  </a:txBody>
                  <a:tcPr marL="91425" marR="91425" marT="91425" marB="91425"/>
                </a:tc>
                <a:tc gridSpan="2">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Device Setting</a:t>
                      </a:r>
                      <a:endParaRPr sz="1800">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lvl="0" indent="0" algn="r" rtl="0">
                        <a:lnSpc>
                          <a:spcPct val="115000"/>
                        </a:lnSpc>
                        <a:spcBef>
                          <a:spcPts val="0"/>
                        </a:spcBef>
                        <a:spcAft>
                          <a:spcPts val="0"/>
                        </a:spcAft>
                        <a:buNone/>
                      </a:pPr>
                      <a:r>
                        <a:rPr lang="en" sz="1800" u="sng">
                          <a:latin typeface="Calibri"/>
                          <a:ea typeface="Calibri"/>
                          <a:cs typeface="Calibri"/>
                          <a:sym typeface="Calibri"/>
                        </a:rPr>
                        <a:t>Pain Level</a:t>
                      </a:r>
                      <a:endParaRPr sz="1800" u="sng">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u="sng">
                          <a:latin typeface="Calibri"/>
                          <a:ea typeface="Calibri"/>
                          <a:cs typeface="Calibri"/>
                          <a:sym typeface="Calibri"/>
                        </a:rPr>
                        <a:t>ON</a:t>
                      </a:r>
                      <a:endParaRPr sz="1800" u="sng">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u="sng">
                          <a:latin typeface="Calibri"/>
                          <a:ea typeface="Calibri"/>
                          <a:cs typeface="Calibri"/>
                          <a:sym typeface="Calibri"/>
                        </a:rPr>
                        <a:t>OFF</a:t>
                      </a:r>
                      <a:endParaRPr sz="1800" u="sng">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71475">
                <a:tc>
                  <a:txBody>
                    <a:bodyPr/>
                    <a:lstStyle/>
                    <a:p>
                      <a:pPr marL="0" lvl="0" indent="0" algn="r" rtl="0">
                        <a:lnSpc>
                          <a:spcPct val="115000"/>
                        </a:lnSpc>
                        <a:spcBef>
                          <a:spcPts val="0"/>
                        </a:spcBef>
                        <a:spcAft>
                          <a:spcPts val="0"/>
                        </a:spcAft>
                        <a:buNone/>
                      </a:pPr>
                      <a:r>
                        <a:rPr lang="en" sz="1800">
                          <a:latin typeface="Calibri"/>
                          <a:ea typeface="Calibri"/>
                          <a:cs typeface="Calibri"/>
                          <a:sym typeface="Calibri"/>
                        </a:rPr>
                        <a:t>Improved</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58%</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36%</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71475">
                <a:tc>
                  <a:txBody>
                    <a:bodyPr/>
                    <a:lstStyle/>
                    <a:p>
                      <a:pPr marL="0" lvl="0" indent="0" algn="r" rtl="0">
                        <a:lnSpc>
                          <a:spcPct val="115000"/>
                        </a:lnSpc>
                        <a:spcBef>
                          <a:spcPts val="0"/>
                        </a:spcBef>
                        <a:spcAft>
                          <a:spcPts val="0"/>
                        </a:spcAft>
                        <a:buNone/>
                      </a:pPr>
                      <a:r>
                        <a:rPr lang="en" sz="1800">
                          <a:latin typeface="Calibri"/>
                          <a:ea typeface="Calibri"/>
                          <a:cs typeface="Calibri"/>
                          <a:sym typeface="Calibri"/>
                        </a:rPr>
                        <a:t>Unchanged</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32%</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45%</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71475">
                <a:tc>
                  <a:txBody>
                    <a:bodyPr/>
                    <a:lstStyle/>
                    <a:p>
                      <a:pPr marL="0" lvl="0" indent="0" algn="r" rtl="0">
                        <a:lnSpc>
                          <a:spcPct val="115000"/>
                        </a:lnSpc>
                        <a:spcBef>
                          <a:spcPts val="0"/>
                        </a:spcBef>
                        <a:spcAft>
                          <a:spcPts val="0"/>
                        </a:spcAft>
                        <a:buNone/>
                      </a:pPr>
                      <a:r>
                        <a:rPr lang="en" sz="1800">
                          <a:latin typeface="Calibri"/>
                          <a:ea typeface="Calibri"/>
                          <a:cs typeface="Calibri"/>
                          <a:sym typeface="Calibri"/>
                        </a:rPr>
                        <a:t>Worsened</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10%</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19%</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71475">
                <a:tc>
                  <a:txBody>
                    <a:bodyPr/>
                    <a:lstStyle/>
                    <a:p>
                      <a:pPr marL="0" lvl="0" indent="0" algn="r" rtl="0">
                        <a:lnSpc>
                          <a:spcPct val="115000"/>
                        </a:lnSpc>
                        <a:spcBef>
                          <a:spcPts val="0"/>
                        </a:spcBef>
                        <a:spcAft>
                          <a:spcPts val="0"/>
                        </a:spcAft>
                        <a:buNone/>
                      </a:pPr>
                      <a:r>
                        <a:rPr lang="en" sz="1800">
                          <a:latin typeface="Calibri"/>
                          <a:ea typeface="Calibri"/>
                          <a:cs typeface="Calibri"/>
                          <a:sym typeface="Calibri"/>
                        </a:rPr>
                        <a:t>Total</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100%</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100%</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bl>
          </a:graphicData>
        </a:graphic>
      </p:graphicFrame>
      <p:sp>
        <p:nvSpPr>
          <p:cNvPr id="206" name="Google Shape;206;p30"/>
          <p:cNvSpPr txBox="1"/>
          <p:nvPr/>
        </p:nvSpPr>
        <p:spPr>
          <a:xfrm>
            <a:off x="2959000" y="4663625"/>
            <a:ext cx="60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Example from Knaflic’s </a:t>
            </a:r>
            <a:r>
              <a:rPr lang="en" i="1"/>
              <a:t>Storytelling with Data: Let’s Practice</a:t>
            </a:r>
            <a:r>
              <a:rPr lang="en"/>
              <a:t> Exercise 2.14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kind of data visualization should I use to tell my story?</a:t>
            </a:r>
            <a:endParaRPr/>
          </a:p>
        </p:txBody>
      </p:sp>
      <p:sp>
        <p:nvSpPr>
          <p:cNvPr id="212" name="Google Shape;212;p31"/>
          <p:cNvSpPr txBox="1">
            <a:spLocks noGrp="1"/>
          </p:cNvSpPr>
          <p:nvPr>
            <p:ph type="body" idx="1"/>
          </p:nvPr>
        </p:nvSpPr>
        <p:spPr>
          <a:xfrm>
            <a:off x="221725" y="1434525"/>
            <a:ext cx="4202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STEP 1: Make a list: how many potential methods can you come up with to visualize this data? What different graphs might work? List as many as you can.</a:t>
            </a:r>
            <a:endParaRPr/>
          </a:p>
          <a:p>
            <a:pPr marL="0" lvl="0" indent="0" algn="l" rtl="0">
              <a:spcBef>
                <a:spcPts val="1200"/>
              </a:spcBef>
              <a:spcAft>
                <a:spcPts val="1200"/>
              </a:spcAft>
              <a:buNone/>
            </a:pPr>
            <a:r>
              <a:rPr lang="en"/>
              <a:t>STEP 2: From the list you’ve made, create at least four different views of this data (draw or realize in the tool of your choice).</a:t>
            </a:r>
            <a:endParaRPr/>
          </a:p>
        </p:txBody>
      </p:sp>
      <p:graphicFrame>
        <p:nvGraphicFramePr>
          <p:cNvPr id="213" name="Google Shape;213;p31"/>
          <p:cNvGraphicFramePr/>
          <p:nvPr/>
        </p:nvGraphicFramePr>
        <p:xfrm>
          <a:off x="4339950" y="1434525"/>
          <a:ext cx="4680975" cy="2878656"/>
        </p:xfrm>
        <a:graphic>
          <a:graphicData uri="http://schemas.openxmlformats.org/drawingml/2006/table">
            <a:tbl>
              <a:tblPr>
                <a:noFill/>
                <a:tableStyleId>{C0106412-EE71-4372-9479-B2DB09266B81}</a:tableStyleId>
              </a:tblPr>
              <a:tblGrid>
                <a:gridCol w="1560325">
                  <a:extLst>
                    <a:ext uri="{9D8B030D-6E8A-4147-A177-3AD203B41FA5}">
                      <a16:colId xmlns:a16="http://schemas.microsoft.com/office/drawing/2014/main" val="20000"/>
                    </a:ext>
                  </a:extLst>
                </a:gridCol>
                <a:gridCol w="1560325">
                  <a:extLst>
                    <a:ext uri="{9D8B030D-6E8A-4147-A177-3AD203B41FA5}">
                      <a16:colId xmlns:a16="http://schemas.microsoft.com/office/drawing/2014/main" val="20001"/>
                    </a:ext>
                  </a:extLst>
                </a:gridCol>
                <a:gridCol w="1560325">
                  <a:extLst>
                    <a:ext uri="{9D8B030D-6E8A-4147-A177-3AD203B41FA5}">
                      <a16:colId xmlns:a16="http://schemas.microsoft.com/office/drawing/2014/main" val="20002"/>
                    </a:ext>
                  </a:extLst>
                </a:gridCol>
              </a:tblGrid>
              <a:tr h="371475">
                <a:tc>
                  <a:txBody>
                    <a:bodyPr/>
                    <a:lstStyle/>
                    <a:p>
                      <a:pPr marL="0" lvl="0" indent="0" algn="l" rtl="0">
                        <a:spcBef>
                          <a:spcPts val="0"/>
                        </a:spcBef>
                        <a:spcAft>
                          <a:spcPts val="0"/>
                        </a:spcAft>
                        <a:buNone/>
                      </a:pPr>
                      <a:endParaRPr/>
                    </a:p>
                  </a:txBody>
                  <a:tcPr marL="91425" marR="91425" marT="91425" marB="91425"/>
                </a:tc>
                <a:tc gridSpan="2">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Device Setting</a:t>
                      </a:r>
                      <a:endParaRPr sz="1800">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lvl="0" indent="0" algn="r" rtl="0">
                        <a:lnSpc>
                          <a:spcPct val="115000"/>
                        </a:lnSpc>
                        <a:spcBef>
                          <a:spcPts val="0"/>
                        </a:spcBef>
                        <a:spcAft>
                          <a:spcPts val="0"/>
                        </a:spcAft>
                        <a:buNone/>
                      </a:pPr>
                      <a:r>
                        <a:rPr lang="en" sz="1800" u="sng">
                          <a:latin typeface="Calibri"/>
                          <a:ea typeface="Calibri"/>
                          <a:cs typeface="Calibri"/>
                          <a:sym typeface="Calibri"/>
                        </a:rPr>
                        <a:t>Pain Level</a:t>
                      </a:r>
                      <a:endParaRPr sz="1800" u="sng">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u="sng">
                          <a:latin typeface="Calibri"/>
                          <a:ea typeface="Calibri"/>
                          <a:cs typeface="Calibri"/>
                          <a:sym typeface="Calibri"/>
                        </a:rPr>
                        <a:t>ON</a:t>
                      </a:r>
                      <a:endParaRPr sz="1800" u="sng">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u="sng">
                          <a:latin typeface="Calibri"/>
                          <a:ea typeface="Calibri"/>
                          <a:cs typeface="Calibri"/>
                          <a:sym typeface="Calibri"/>
                        </a:rPr>
                        <a:t>OFF</a:t>
                      </a:r>
                      <a:endParaRPr sz="1800" u="sng">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71475">
                <a:tc>
                  <a:txBody>
                    <a:bodyPr/>
                    <a:lstStyle/>
                    <a:p>
                      <a:pPr marL="0" lvl="0" indent="0" algn="r" rtl="0">
                        <a:lnSpc>
                          <a:spcPct val="115000"/>
                        </a:lnSpc>
                        <a:spcBef>
                          <a:spcPts val="0"/>
                        </a:spcBef>
                        <a:spcAft>
                          <a:spcPts val="0"/>
                        </a:spcAft>
                        <a:buNone/>
                      </a:pPr>
                      <a:r>
                        <a:rPr lang="en" sz="1800">
                          <a:latin typeface="Calibri"/>
                          <a:ea typeface="Calibri"/>
                          <a:cs typeface="Calibri"/>
                          <a:sym typeface="Calibri"/>
                        </a:rPr>
                        <a:t>Improved</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58%</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36%</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71475">
                <a:tc>
                  <a:txBody>
                    <a:bodyPr/>
                    <a:lstStyle/>
                    <a:p>
                      <a:pPr marL="0" lvl="0" indent="0" algn="r" rtl="0">
                        <a:lnSpc>
                          <a:spcPct val="115000"/>
                        </a:lnSpc>
                        <a:spcBef>
                          <a:spcPts val="0"/>
                        </a:spcBef>
                        <a:spcAft>
                          <a:spcPts val="0"/>
                        </a:spcAft>
                        <a:buNone/>
                      </a:pPr>
                      <a:r>
                        <a:rPr lang="en" sz="1800">
                          <a:latin typeface="Calibri"/>
                          <a:ea typeface="Calibri"/>
                          <a:cs typeface="Calibri"/>
                          <a:sym typeface="Calibri"/>
                        </a:rPr>
                        <a:t>Unchanged</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32%</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45%</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71475">
                <a:tc>
                  <a:txBody>
                    <a:bodyPr/>
                    <a:lstStyle/>
                    <a:p>
                      <a:pPr marL="0" lvl="0" indent="0" algn="r" rtl="0">
                        <a:lnSpc>
                          <a:spcPct val="115000"/>
                        </a:lnSpc>
                        <a:spcBef>
                          <a:spcPts val="0"/>
                        </a:spcBef>
                        <a:spcAft>
                          <a:spcPts val="0"/>
                        </a:spcAft>
                        <a:buNone/>
                      </a:pPr>
                      <a:r>
                        <a:rPr lang="en" sz="1800">
                          <a:latin typeface="Calibri"/>
                          <a:ea typeface="Calibri"/>
                          <a:cs typeface="Calibri"/>
                          <a:sym typeface="Calibri"/>
                        </a:rPr>
                        <a:t>Worsened</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10%</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19%</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71475">
                <a:tc>
                  <a:txBody>
                    <a:bodyPr/>
                    <a:lstStyle/>
                    <a:p>
                      <a:pPr marL="0" lvl="0" indent="0" algn="r" rtl="0">
                        <a:lnSpc>
                          <a:spcPct val="115000"/>
                        </a:lnSpc>
                        <a:spcBef>
                          <a:spcPts val="0"/>
                        </a:spcBef>
                        <a:spcAft>
                          <a:spcPts val="0"/>
                        </a:spcAft>
                        <a:buNone/>
                      </a:pPr>
                      <a:r>
                        <a:rPr lang="en" sz="1800">
                          <a:latin typeface="Calibri"/>
                          <a:ea typeface="Calibri"/>
                          <a:cs typeface="Calibri"/>
                          <a:sym typeface="Calibri"/>
                        </a:rPr>
                        <a:t>Total</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100%</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100%</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2"/>
          <p:cNvPicPr preferRelativeResize="0"/>
          <p:nvPr/>
        </p:nvPicPr>
        <p:blipFill>
          <a:blip r:embed="rId3">
            <a:alphaModFix/>
          </a:blip>
          <a:stretch>
            <a:fillRect/>
          </a:stretch>
        </p:blipFill>
        <p:spPr>
          <a:xfrm>
            <a:off x="76200" y="0"/>
            <a:ext cx="8991600" cy="5057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0" y="881750"/>
            <a:ext cx="9144000" cy="707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400">
                <a:highlight>
                  <a:schemeClr val="lt1"/>
                </a:highlight>
              </a:rPr>
              <a:t>Consider Marty’s story</a:t>
            </a:r>
            <a:endParaRPr sz="3400">
              <a:highlight>
                <a:schemeClr val="lt1"/>
              </a:highlight>
            </a:endParaRPr>
          </a:p>
        </p:txBody>
      </p:sp>
      <p:sp>
        <p:nvSpPr>
          <p:cNvPr id="224" name="Google Shape;224;p33"/>
          <p:cNvSpPr txBox="1">
            <a:spLocks noGrp="1"/>
          </p:cNvSpPr>
          <p:nvPr>
            <p:ph type="title"/>
          </p:nvPr>
        </p:nvSpPr>
        <p:spPr>
          <a:xfrm>
            <a:off x="0" y="2068300"/>
            <a:ext cx="9144000" cy="1306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highlight>
                  <a:schemeClr val="lt1"/>
                </a:highlight>
              </a:rPr>
              <a:t>How could Marty make a convincing set of graphs to convince stakeholders to focus attention on Gate 2?</a:t>
            </a:r>
            <a:endParaRPr>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2546</Words>
  <Application>Microsoft Office PowerPoint</Application>
  <PresentationFormat>On-screen Show (16:9)</PresentationFormat>
  <Paragraphs>177</Paragraphs>
  <Slides>29</Slides>
  <Notes>29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29</vt:i4>
      </vt:variant>
    </vt:vector>
  </HeadingPairs>
  <TitlesOfParts>
    <vt:vector size="33" baseType="lpstr">
      <vt:lpstr>Arial</vt:lpstr>
      <vt:lpstr>Calibri</vt:lpstr>
      <vt:lpstr>Simple Light</vt:lpstr>
      <vt:lpstr>Office Theme</vt:lpstr>
      <vt:lpstr>Using EM to Drive Effective Data Visualization</vt:lpstr>
      <vt:lpstr>How is the data I gather connected to entrepreneurial opportunities?</vt:lpstr>
      <vt:lpstr>PowerPoint Presentation</vt:lpstr>
      <vt:lpstr>What kind of data should Marty’s team collect? What should his team share with stakeholders?</vt:lpstr>
      <vt:lpstr>When showing off data, what kind of data visualization should I use to help tell my story?</vt:lpstr>
      <vt:lpstr>When showing off data, what kind of data visualization should I use to help tell my story? </vt:lpstr>
      <vt:lpstr>What kind of data visualization should I use to tell my story?</vt:lpstr>
      <vt:lpstr>PowerPoint Presentation</vt:lpstr>
      <vt:lpstr>Consider Marty’s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make important information stand out in a data visualization?</vt:lpstr>
      <vt:lpstr>Color helps draw our attention to particular data</vt:lpstr>
      <vt:lpstr>Make sure the main point is stated directly on the slide, and use words in the white space to emphasize important points.</vt:lpstr>
      <vt:lpstr>Declutter to get rid of unnecessary mess.</vt:lpstr>
      <vt:lpstr>Which of my data might be interesting to other stakeholders?</vt:lpstr>
      <vt:lpstr>How do I visualize my own data?</vt:lpstr>
      <vt:lpstr>Amazing Examples of Data Visualizations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EM to Drive Effective Data Visualization</dc:title>
  <cp:lastModifiedBy>Reizman, Irene</cp:lastModifiedBy>
  <cp:revision>1</cp:revision>
  <dcterms:modified xsi:type="dcterms:W3CDTF">2023-11-14T18:41:28Z</dcterms:modified>
</cp:coreProperties>
</file>