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258" r:id="rId4"/>
    <p:sldId id="259" r:id="rId5"/>
    <p:sldId id="260" r:id="rId6"/>
    <p:sldId id="296" r:id="rId7"/>
    <p:sldId id="261" r:id="rId8"/>
    <p:sldId id="264" r:id="rId9"/>
    <p:sldId id="262" r:id="rId10"/>
    <p:sldId id="263" r:id="rId11"/>
    <p:sldId id="265" r:id="rId12"/>
    <p:sldId id="266" r:id="rId13"/>
    <p:sldId id="268" r:id="rId14"/>
    <p:sldId id="294" r:id="rId15"/>
    <p:sldId id="295" r:id="rId16"/>
    <p:sldId id="269" r:id="rId17"/>
    <p:sldId id="270" r:id="rId18"/>
    <p:sldId id="271" r:id="rId19"/>
    <p:sldId id="272" r:id="rId20"/>
    <p:sldId id="273"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46" d="100"/>
          <a:sy n="46" d="100"/>
        </p:scale>
        <p:origin x="58" y="8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8389-68D7-46BC-9FF7-DAF51CD3891A}"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D2A66-D81E-4698-8A88-E92788318505}" type="slidenum">
              <a:rPr lang="en-US" smtClean="0"/>
              <a:t>‹#›</a:t>
            </a:fld>
            <a:endParaRPr lang="en-US"/>
          </a:p>
        </p:txBody>
      </p:sp>
    </p:spTree>
    <p:extLst>
      <p:ext uri="{BB962C8B-B14F-4D97-AF65-F5344CB8AC3E}">
        <p14:creationId xmlns:p14="http://schemas.microsoft.com/office/powerpoint/2010/main" val="421626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 -&gt; print.  Select</a:t>
            </a:r>
            <a:r>
              <a:rPr lang="en-US" baseline="0" dirty="0" smtClean="0"/>
              <a:t> Epilog printer, click “preferences”, and then click printing preferences.  </a:t>
            </a:r>
            <a:endParaRPr lang="en-US" dirty="0" smtClean="0"/>
          </a:p>
          <a:p>
            <a:r>
              <a:rPr lang="en-US" dirty="0" smtClean="0"/>
              <a:t>Note: here the only thing you need to change is</a:t>
            </a:r>
            <a:r>
              <a:rPr lang="en-US" baseline="0" dirty="0" smtClean="0"/>
              <a:t> the “piece size” information, and click “Auto-focus”. You can edit the raster/vector speed settings in the next printing program. </a:t>
            </a:r>
          </a:p>
          <a:p>
            <a:endParaRPr lang="en-US" baseline="0" dirty="0" smtClean="0"/>
          </a:p>
          <a:p>
            <a:r>
              <a:rPr lang="en-US" baseline="0" dirty="0" smtClean="0"/>
              <a:t>Once done, click ok, save, and click done. Re-open the print menu and you should see the appropriate “material” size compared to the standard page setting.  If it looks good, click print, then open the “epilog print manager”. </a:t>
            </a:r>
          </a:p>
          <a:p>
            <a:endParaRPr lang="en-US" dirty="0"/>
          </a:p>
        </p:txBody>
      </p:sp>
      <p:sp>
        <p:nvSpPr>
          <p:cNvPr id="4" name="Slide Number Placeholder 3"/>
          <p:cNvSpPr>
            <a:spLocks noGrp="1"/>
          </p:cNvSpPr>
          <p:nvPr>
            <p:ph type="sldNum" sz="quarter" idx="10"/>
          </p:nvPr>
        </p:nvSpPr>
        <p:spPr/>
        <p:txBody>
          <a:bodyPr/>
          <a:lstStyle/>
          <a:p>
            <a:fld id="{CD0A79A9-5BE3-4DCA-B698-7C17EFBB46C7}" type="slidenum">
              <a:rPr lang="en-US" smtClean="0"/>
              <a:t>32</a:t>
            </a:fld>
            <a:endParaRPr lang="en-US"/>
          </a:p>
        </p:txBody>
      </p:sp>
    </p:spTree>
    <p:extLst>
      <p:ext uri="{BB962C8B-B14F-4D97-AF65-F5344CB8AC3E}">
        <p14:creationId xmlns:p14="http://schemas.microsoft.com/office/powerpoint/2010/main" val="240644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epilog print manager, you will need to select the appropriate printer.  Ask a TA if you are not sure.</a:t>
            </a:r>
            <a:r>
              <a:rPr lang="en-US" baseline="0" dirty="0" smtClean="0"/>
              <a:t> Y</a:t>
            </a:r>
            <a:r>
              <a:rPr lang="en-US" dirty="0" smtClean="0"/>
              <a:t>ou will</a:t>
            </a:r>
            <a:r>
              <a:rPr lang="en-US" baseline="0" dirty="0" smtClean="0"/>
              <a:t> need to determine the laser power based on your material. i.e., for etching an image or words on 1/8” plywood, you would use the “clipart/text engraving” setting with a speed of 35 and a power of 100%.  You can then set the cutting power based on the 1/8” wood setting for 30 speed 100 power. To check the setting, in the epilog print manager you can double-click the print job and select ‘preview’ to look at the separate cut and raster sections. When ready to send to the printer itself, exit that view, single click the job you want, and click the right button for the </a:t>
            </a:r>
            <a:r>
              <a:rPr lang="en-US" baseline="0" smtClean="0"/>
              <a:t>mini printer icon. </a:t>
            </a:r>
            <a:endParaRPr lang="en-US" dirty="0"/>
          </a:p>
        </p:txBody>
      </p:sp>
      <p:sp>
        <p:nvSpPr>
          <p:cNvPr id="4" name="Slide Number Placeholder 3"/>
          <p:cNvSpPr>
            <a:spLocks noGrp="1"/>
          </p:cNvSpPr>
          <p:nvPr>
            <p:ph type="sldNum" sz="quarter" idx="10"/>
          </p:nvPr>
        </p:nvSpPr>
        <p:spPr/>
        <p:txBody>
          <a:bodyPr/>
          <a:lstStyle/>
          <a:p>
            <a:fld id="{CD0A79A9-5BE3-4DCA-B698-7C17EFBB46C7}" type="slidenum">
              <a:rPr lang="en-US" smtClean="0"/>
              <a:t>33</a:t>
            </a:fld>
            <a:endParaRPr lang="en-US"/>
          </a:p>
        </p:txBody>
      </p:sp>
    </p:spTree>
    <p:extLst>
      <p:ext uri="{BB962C8B-B14F-4D97-AF65-F5344CB8AC3E}">
        <p14:creationId xmlns:p14="http://schemas.microsoft.com/office/powerpoint/2010/main" val="56075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aH1C98YYpF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3QBYNh-JVxg" TargetMode="External"/><Relationship Id="rId2" Type="http://schemas.openxmlformats.org/officeDocument/2006/relationships/hyperlink" Target="https://www.youtube.com/watch?v=g6dvj4MKjD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32FUysj-Lu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utlasercut.com/getting-started/what-is-laser-cutting-laser-cutting-proces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oskay/471084684/in/photostream/" TargetMode="External"/><Relationship Id="rId7"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flickr.com/photos/creative_tools/6981296223" TargetMode="External"/><Relationship Id="rId5" Type="http://schemas.openxmlformats.org/officeDocument/2006/relationships/hyperlink" Target="https://www.flickr.com/photos/fabola/28259851285" TargetMode="Externa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D7gX-_Q2IQ" TargetMode="External"/><Relationship Id="rId2" Type="http://schemas.openxmlformats.org/officeDocument/2006/relationships/hyperlink" Target="https://www.youtube.com/watch?v=zM-w5VPW40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EASC1107: Hand Tools + </a:t>
            </a:r>
            <a:br>
              <a:rPr lang="en-US" dirty="0" smtClean="0"/>
            </a:br>
            <a:r>
              <a:rPr lang="en-US" dirty="0" smtClean="0"/>
              <a:t>Laser Cutting</a:t>
            </a:r>
            <a:endParaRPr lang="en-US" dirty="0"/>
          </a:p>
        </p:txBody>
      </p:sp>
      <p:sp>
        <p:nvSpPr>
          <p:cNvPr id="3" name="Subtitle 2"/>
          <p:cNvSpPr>
            <a:spLocks noGrp="1"/>
          </p:cNvSpPr>
          <p:nvPr>
            <p:ph type="subTitle" idx="1"/>
          </p:nvPr>
        </p:nvSpPr>
        <p:spPr/>
        <p:txBody>
          <a:bodyPr/>
          <a:lstStyle/>
          <a:p>
            <a:r>
              <a:rPr lang="en-US" dirty="0" smtClean="0"/>
              <a:t>Stephanie Gillespie, Ph.D.</a:t>
            </a:r>
          </a:p>
          <a:p>
            <a:r>
              <a:rPr lang="en-US" dirty="0" smtClean="0"/>
              <a:t>Fall 2019 Semester</a:t>
            </a:r>
            <a:endParaRPr lang="en-US" dirty="0"/>
          </a:p>
        </p:txBody>
      </p:sp>
    </p:spTree>
    <p:extLst>
      <p:ext uri="{BB962C8B-B14F-4D97-AF65-F5344CB8AC3E}">
        <p14:creationId xmlns:p14="http://schemas.microsoft.com/office/powerpoint/2010/main" val="2860696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Saw</a:t>
            </a:r>
            <a:endParaRPr lang="en-US" dirty="0"/>
          </a:p>
        </p:txBody>
      </p:sp>
      <p:sp>
        <p:nvSpPr>
          <p:cNvPr id="3" name="Content Placeholder 2"/>
          <p:cNvSpPr>
            <a:spLocks noGrp="1"/>
          </p:cNvSpPr>
          <p:nvPr>
            <p:ph idx="1"/>
          </p:nvPr>
        </p:nvSpPr>
        <p:spPr/>
        <p:txBody>
          <a:bodyPr/>
          <a:lstStyle/>
          <a:p>
            <a:r>
              <a:rPr lang="en-US" u="sng" dirty="0">
                <a:hlinkClick r:id="rId2"/>
              </a:rPr>
              <a:t>https://www.youtube.com/watch?v=aH1C98YYpFM</a:t>
            </a:r>
            <a:r>
              <a:rPr lang="en-US" dirty="0"/>
              <a:t>            </a:t>
            </a:r>
            <a:endParaRPr lang="en-US" dirty="0" smtClean="0"/>
          </a:p>
          <a:p>
            <a:endParaRPr lang="en-US" dirty="0"/>
          </a:p>
          <a:p>
            <a:pPr marL="0" indent="0">
              <a:buNone/>
            </a:pPr>
            <a:r>
              <a:rPr lang="en-US" dirty="0"/>
              <a:t>Appropriate materials: </a:t>
            </a:r>
          </a:p>
          <a:p>
            <a:r>
              <a:rPr lang="en-US" dirty="0" smtClean="0"/>
              <a:t>Thin wood (&lt;1” width)</a:t>
            </a:r>
          </a:p>
          <a:p>
            <a:r>
              <a:rPr lang="en-US" dirty="0" smtClean="0"/>
              <a:t>Plastic and/or Metal (ask a staff member first)</a:t>
            </a:r>
            <a:endParaRPr lang="en-US" dirty="0"/>
          </a:p>
          <a:p>
            <a:endParaRPr lang="en-US" dirty="0"/>
          </a:p>
        </p:txBody>
      </p:sp>
    </p:spTree>
    <p:extLst>
      <p:ext uri="{BB962C8B-B14F-4D97-AF65-F5344CB8AC3E}">
        <p14:creationId xmlns:p14="http://schemas.microsoft.com/office/powerpoint/2010/main" val="413876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Hammer</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www.youtube.com/watch?v=g6dvj4MKjDc</a:t>
            </a:r>
            <a:endParaRPr lang="en-US" dirty="0" smtClean="0"/>
          </a:p>
          <a:p>
            <a:endParaRPr lang="en-US" dirty="0"/>
          </a:p>
          <a:p>
            <a:endParaRPr lang="en-US" dirty="0" smtClean="0"/>
          </a:p>
          <a:p>
            <a:endParaRPr lang="en-US" dirty="0"/>
          </a:p>
          <a:p>
            <a:r>
              <a:rPr lang="en-US" dirty="0" smtClean="0"/>
              <a:t>How to “choose” the right hammer for your job: </a:t>
            </a:r>
          </a:p>
          <a:p>
            <a:r>
              <a:rPr lang="en-US" dirty="0">
                <a:hlinkClick r:id="rId3"/>
              </a:rPr>
              <a:t>https://www.youtube.com/watch?v=3QBYNh-JVxg</a:t>
            </a:r>
            <a:endParaRPr lang="en-US" dirty="0"/>
          </a:p>
        </p:txBody>
      </p:sp>
    </p:spTree>
    <p:extLst>
      <p:ext uri="{BB962C8B-B14F-4D97-AF65-F5344CB8AC3E}">
        <p14:creationId xmlns:p14="http://schemas.microsoft.com/office/powerpoint/2010/main" val="2718942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 File</a:t>
            </a:r>
            <a:endParaRPr lang="en-US" dirty="0"/>
          </a:p>
        </p:txBody>
      </p:sp>
      <p:sp>
        <p:nvSpPr>
          <p:cNvPr id="3" name="Content Placeholder 2"/>
          <p:cNvSpPr>
            <a:spLocks noGrp="1"/>
          </p:cNvSpPr>
          <p:nvPr>
            <p:ph idx="1"/>
          </p:nvPr>
        </p:nvSpPr>
        <p:spPr/>
        <p:txBody>
          <a:bodyPr/>
          <a:lstStyle/>
          <a:p>
            <a:r>
              <a:rPr lang="en-US" dirty="0">
                <a:hlinkClick r:id="rId2"/>
              </a:rPr>
              <a:t>https://www.youtube.com/watch?v=32FUysj-Lu4</a:t>
            </a:r>
            <a:endParaRPr lang="en-US" dirty="0"/>
          </a:p>
        </p:txBody>
      </p:sp>
    </p:spTree>
    <p:extLst>
      <p:ext uri="{BB962C8B-B14F-4D97-AF65-F5344CB8AC3E}">
        <p14:creationId xmlns:p14="http://schemas.microsoft.com/office/powerpoint/2010/main" val="777765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prototyping level 2:</a:t>
            </a:r>
            <a:endParaRPr lang="en-US" dirty="0"/>
          </a:p>
        </p:txBody>
      </p:sp>
      <p:sp>
        <p:nvSpPr>
          <p:cNvPr id="3" name="Content Placeholder 2"/>
          <p:cNvSpPr>
            <a:spLocks noGrp="1"/>
          </p:cNvSpPr>
          <p:nvPr>
            <p:ph idx="1"/>
          </p:nvPr>
        </p:nvSpPr>
        <p:spPr/>
        <p:txBody>
          <a:bodyPr>
            <a:normAutofit/>
          </a:bodyPr>
          <a:lstStyle/>
          <a:p>
            <a:r>
              <a:rPr lang="en-US" sz="2400" dirty="0" smtClean="0"/>
              <a:t>Create a more durable version of your ring-toss game using the following supplies: </a:t>
            </a:r>
          </a:p>
          <a:p>
            <a:pPr lvl="1"/>
            <a:r>
              <a:rPr lang="en-US" sz="2000" dirty="0" smtClean="0"/>
              <a:t>½ of a 12” square piece of plywood</a:t>
            </a:r>
          </a:p>
          <a:p>
            <a:pPr lvl="1"/>
            <a:r>
              <a:rPr lang="en-US" sz="2000" dirty="0" smtClean="0"/>
              <a:t>Other materials as needed. </a:t>
            </a:r>
          </a:p>
          <a:p>
            <a:pPr lvl="1"/>
            <a:endParaRPr lang="en-US" sz="2000" dirty="0"/>
          </a:p>
          <a:p>
            <a:pPr lvl="1"/>
            <a:endParaRPr lang="en-US" sz="2000" dirty="0"/>
          </a:p>
          <a:p>
            <a:pPr marL="0" lvl="1" indent="0">
              <a:buNone/>
            </a:pPr>
            <a:r>
              <a:rPr lang="en-US" sz="2000" dirty="0" smtClean="0"/>
              <a:t>Time allowed: 15 minutes. </a:t>
            </a:r>
            <a:endParaRPr lang="en-US" sz="2000" dirty="0"/>
          </a:p>
        </p:txBody>
      </p:sp>
    </p:spTree>
    <p:extLst>
      <p:ext uri="{BB962C8B-B14F-4D97-AF65-F5344CB8AC3E}">
        <p14:creationId xmlns:p14="http://schemas.microsoft.com/office/powerpoint/2010/main" val="511558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 Prototype Reflections</a:t>
            </a:r>
            <a:endParaRPr lang="en-US" dirty="0"/>
          </a:p>
        </p:txBody>
      </p:sp>
      <p:sp>
        <p:nvSpPr>
          <p:cNvPr id="3" name="Content Placeholder 2"/>
          <p:cNvSpPr>
            <a:spLocks noGrp="1"/>
          </p:cNvSpPr>
          <p:nvPr>
            <p:ph idx="1"/>
          </p:nvPr>
        </p:nvSpPr>
        <p:spPr/>
        <p:txBody>
          <a:bodyPr>
            <a:normAutofit/>
          </a:bodyPr>
          <a:lstStyle/>
          <a:p>
            <a:r>
              <a:rPr lang="en-US" sz="2400" dirty="0" smtClean="0"/>
              <a:t>What did you learn by going through the prototype process with more durable materials and tools? </a:t>
            </a:r>
          </a:p>
          <a:p>
            <a:endParaRPr lang="en-US" sz="2400" dirty="0"/>
          </a:p>
          <a:p>
            <a:r>
              <a:rPr lang="en-US" sz="2400" dirty="0" smtClean="0"/>
              <a:t>What difficulties did you encounter? How would you resolve them? </a:t>
            </a:r>
          </a:p>
          <a:p>
            <a:endParaRPr lang="en-US" sz="2400" dirty="0"/>
          </a:p>
          <a:p>
            <a:r>
              <a:rPr lang="en-US" sz="2400" dirty="0" smtClean="0"/>
              <a:t>How would your lessons-learned apply to your </a:t>
            </a:r>
            <a:r>
              <a:rPr lang="en-US" sz="2400" dirty="0" smtClean="0"/>
              <a:t>next project?</a:t>
            </a:r>
            <a:endParaRPr lang="en-US" sz="2400" dirty="0"/>
          </a:p>
        </p:txBody>
      </p:sp>
    </p:spTree>
    <p:extLst>
      <p:ext uri="{BB962C8B-B14F-4D97-AF65-F5344CB8AC3E}">
        <p14:creationId xmlns:p14="http://schemas.microsoft.com/office/powerpoint/2010/main" val="1868867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Laser Cutting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5080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Laser Cutting?</a:t>
            </a:r>
            <a:endParaRPr lang="en-US" dirty="0"/>
          </a:p>
        </p:txBody>
      </p:sp>
      <p:sp>
        <p:nvSpPr>
          <p:cNvPr id="3" name="Content Placeholder 2"/>
          <p:cNvSpPr>
            <a:spLocks noGrp="1"/>
          </p:cNvSpPr>
          <p:nvPr>
            <p:ph idx="1"/>
          </p:nvPr>
        </p:nvSpPr>
        <p:spPr>
          <a:xfrm>
            <a:off x="838200" y="1825625"/>
            <a:ext cx="7712242" cy="4351338"/>
          </a:xfrm>
        </p:spPr>
        <p:txBody>
          <a:bodyPr/>
          <a:lstStyle/>
          <a:p>
            <a:r>
              <a:rPr lang="en-US" dirty="0" smtClean="0"/>
              <a:t>Precision-cutting or engraving of a design from various materials, including acrylic, wood, and (with proper machinery) metal</a:t>
            </a:r>
          </a:p>
          <a:p>
            <a:endParaRPr lang="en-US" dirty="0" smtClean="0"/>
          </a:p>
          <a:p>
            <a:r>
              <a:rPr lang="en-US" dirty="0" smtClean="0"/>
              <a:t>Laser Types: </a:t>
            </a:r>
          </a:p>
          <a:p>
            <a:pPr lvl="1"/>
            <a:r>
              <a:rPr lang="en-US" dirty="0" smtClean="0"/>
              <a:t>CO2 lasers, </a:t>
            </a:r>
            <a:r>
              <a:rPr lang="en-US" dirty="0" err="1" smtClean="0"/>
              <a:t>Nd</a:t>
            </a:r>
            <a:r>
              <a:rPr lang="en-US" dirty="0" smtClean="0"/>
              <a:t>, and </a:t>
            </a:r>
            <a:r>
              <a:rPr lang="en-US" dirty="0" err="1" smtClean="0"/>
              <a:t>Nd</a:t>
            </a:r>
            <a:r>
              <a:rPr lang="en-US" dirty="0" smtClean="0"/>
              <a:t>-YAG</a:t>
            </a:r>
          </a:p>
          <a:p>
            <a:r>
              <a:rPr lang="en-US" dirty="0" smtClean="0"/>
              <a:t>Process: </a:t>
            </a:r>
          </a:p>
          <a:p>
            <a:pPr lvl="1"/>
            <a:r>
              <a:rPr lang="en-US" dirty="0" smtClean="0"/>
              <a:t>A laser is fired and focused via a set of lenses, allowing a precise beam of energy to melt, burn, or vaporize your material. </a:t>
            </a:r>
            <a:endParaRPr lang="en-US" dirty="0"/>
          </a:p>
        </p:txBody>
      </p:sp>
      <p:sp>
        <p:nvSpPr>
          <p:cNvPr id="4" name="Rectangle 3"/>
          <p:cNvSpPr/>
          <p:nvPr/>
        </p:nvSpPr>
        <p:spPr>
          <a:xfrm>
            <a:off x="525379" y="6488668"/>
            <a:ext cx="10828421" cy="369332"/>
          </a:xfrm>
          <a:prstGeom prst="rect">
            <a:avLst/>
          </a:prstGeom>
        </p:spPr>
        <p:txBody>
          <a:bodyPr wrap="square">
            <a:spAutoFit/>
          </a:bodyPr>
          <a:lstStyle/>
          <a:p>
            <a:r>
              <a:rPr lang="en-US" dirty="0" smtClean="0">
                <a:hlinkClick r:id="rId2"/>
              </a:rPr>
              <a:t>http://www.cutlasercut.com/getting-started/what-is-laser-cutting-laser-cutting-process</a:t>
            </a:r>
            <a:endParaRPr lang="en-US" dirty="0"/>
          </a:p>
        </p:txBody>
      </p:sp>
      <p:pic>
        <p:nvPicPr>
          <p:cNvPr id="1026" name="Picture 2" descr="Laser, Cutting, Machine, Plasma, Sparks, Techn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8566" y="1173552"/>
            <a:ext cx="3331912" cy="2221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ser Cut Metal, Spark, Laser, Machine, Details, R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8565" y="3506902"/>
            <a:ext cx="3331913" cy="215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872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Laser Cut?</a:t>
            </a:r>
            <a:endParaRPr lang="en-US" dirty="0"/>
          </a:p>
        </p:txBody>
      </p:sp>
      <p:sp>
        <p:nvSpPr>
          <p:cNvPr id="3" name="Content Placeholder 2"/>
          <p:cNvSpPr>
            <a:spLocks noGrp="1"/>
          </p:cNvSpPr>
          <p:nvPr>
            <p:ph idx="1"/>
          </p:nvPr>
        </p:nvSpPr>
        <p:spPr/>
        <p:txBody>
          <a:bodyPr/>
          <a:lstStyle/>
          <a:p>
            <a:r>
              <a:rPr lang="en-US" u="sng" dirty="0" smtClean="0"/>
              <a:t>Materials</a:t>
            </a:r>
            <a:r>
              <a:rPr lang="en-US" dirty="0" smtClean="0"/>
              <a:t> (depending on machine): wood, acrylic, rubber, fabric (etching), ceramics, certain metals</a:t>
            </a:r>
          </a:p>
          <a:p>
            <a:endParaRPr lang="en-US" dirty="0"/>
          </a:p>
          <a:p>
            <a:r>
              <a:rPr lang="en-US" dirty="0" smtClean="0"/>
              <a:t>Cut or burn/etch on or through with various intensities. </a:t>
            </a:r>
            <a:endParaRPr lang="en-US" dirty="0"/>
          </a:p>
        </p:txBody>
      </p:sp>
      <p:pic>
        <p:nvPicPr>
          <p:cNvPr id="2050" name="Picture 2" descr="Customization, Engraving, Box, Custom, Bos Primigen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647" y="3933833"/>
            <a:ext cx="5495671" cy="266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831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Laser Cutting</a:t>
            </a:r>
            <a:endParaRPr lang="en-US" dirty="0"/>
          </a:p>
        </p:txBody>
      </p:sp>
      <p:sp>
        <p:nvSpPr>
          <p:cNvPr id="3" name="Content Placeholder 2"/>
          <p:cNvSpPr>
            <a:spLocks noGrp="1"/>
          </p:cNvSpPr>
          <p:nvPr>
            <p:ph idx="1"/>
          </p:nvPr>
        </p:nvSpPr>
        <p:spPr/>
        <p:txBody>
          <a:bodyPr/>
          <a:lstStyle/>
          <a:p>
            <a:r>
              <a:rPr lang="en-US" dirty="0" smtClean="0"/>
              <a:t>Computer-aided designs allow precision</a:t>
            </a:r>
          </a:p>
          <a:p>
            <a:r>
              <a:rPr lang="en-US" dirty="0" smtClean="0"/>
              <a:t>Exact-copies are easily made by replicating patterns. </a:t>
            </a:r>
          </a:p>
          <a:p>
            <a:r>
              <a:rPr lang="en-US" dirty="0" smtClean="0"/>
              <a:t>Can complete multiple passes on same materials to create various depths</a:t>
            </a:r>
          </a:p>
          <a:p>
            <a:r>
              <a:rPr lang="en-US" dirty="0" smtClean="0"/>
              <a:t>Safe </a:t>
            </a:r>
            <a:r>
              <a:rPr lang="en-US" dirty="0"/>
              <a:t>to use since equipment runs without human engagement beyond supervision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39" y="4659007"/>
            <a:ext cx="2465608" cy="1851521"/>
          </a:xfrm>
          <a:prstGeom prst="rect">
            <a:avLst/>
          </a:prstGeom>
        </p:spPr>
      </p:pic>
      <p:sp>
        <p:nvSpPr>
          <p:cNvPr id="5" name="Rectangle 4"/>
          <p:cNvSpPr/>
          <p:nvPr/>
        </p:nvSpPr>
        <p:spPr>
          <a:xfrm>
            <a:off x="33246" y="6510528"/>
            <a:ext cx="6096000" cy="261610"/>
          </a:xfrm>
          <a:prstGeom prst="rect">
            <a:avLst/>
          </a:prstGeom>
        </p:spPr>
        <p:txBody>
          <a:bodyPr>
            <a:spAutoFit/>
          </a:bodyPr>
          <a:lstStyle/>
          <a:p>
            <a:r>
              <a:rPr lang="en-US" sz="1050" dirty="0">
                <a:hlinkClick r:id="rId3"/>
              </a:rPr>
              <a:t>https://www.flickr.com/photos/oskay/471084684/in/photostream/</a:t>
            </a:r>
            <a:endParaRPr lang="en-US" sz="105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073" y="4656145"/>
            <a:ext cx="2825665" cy="1884955"/>
          </a:xfrm>
          <a:prstGeom prst="rect">
            <a:avLst/>
          </a:prstGeom>
        </p:spPr>
      </p:pic>
      <p:sp>
        <p:nvSpPr>
          <p:cNvPr id="7" name="Rectangle 6"/>
          <p:cNvSpPr/>
          <p:nvPr/>
        </p:nvSpPr>
        <p:spPr>
          <a:xfrm>
            <a:off x="4160884" y="6541100"/>
            <a:ext cx="3534044" cy="276999"/>
          </a:xfrm>
          <a:prstGeom prst="rect">
            <a:avLst/>
          </a:prstGeom>
        </p:spPr>
        <p:txBody>
          <a:bodyPr wrap="none">
            <a:spAutoFit/>
          </a:bodyPr>
          <a:lstStyle/>
          <a:p>
            <a:r>
              <a:rPr lang="en-US" sz="1200" dirty="0">
                <a:hlinkClick r:id="rId5"/>
              </a:rPr>
              <a:t>https://www.flickr.com/photos/fabola/28259851285</a:t>
            </a:r>
            <a:endParaRPr lang="en-US" sz="1200" dirty="0"/>
          </a:p>
        </p:txBody>
      </p:sp>
      <p:sp>
        <p:nvSpPr>
          <p:cNvPr id="8" name="Rectangle 7"/>
          <p:cNvSpPr/>
          <p:nvPr/>
        </p:nvSpPr>
        <p:spPr>
          <a:xfrm>
            <a:off x="7943746" y="6495139"/>
            <a:ext cx="3878819" cy="276999"/>
          </a:xfrm>
          <a:prstGeom prst="rect">
            <a:avLst/>
          </a:prstGeom>
        </p:spPr>
        <p:txBody>
          <a:bodyPr wrap="none">
            <a:spAutoFit/>
          </a:bodyPr>
          <a:lstStyle/>
          <a:p>
            <a:r>
              <a:rPr lang="en-US" sz="1200" dirty="0">
                <a:hlinkClick r:id="rId6"/>
              </a:rPr>
              <a:t>https://www.flickr.com/photos/creative_tools/6981296223</a:t>
            </a:r>
            <a:endParaRPr lang="en-US" sz="1200"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8564" y="4656144"/>
            <a:ext cx="2472511" cy="1854383"/>
          </a:xfrm>
          <a:prstGeom prst="rect">
            <a:avLst/>
          </a:prstGeom>
        </p:spPr>
      </p:pic>
    </p:spTree>
    <p:extLst>
      <p:ext uri="{BB962C8B-B14F-4D97-AF65-F5344CB8AC3E}">
        <p14:creationId xmlns:p14="http://schemas.microsoft.com/office/powerpoint/2010/main" val="3437647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the Laser Cutter</a:t>
            </a:r>
            <a:endParaRPr lang="en-US" dirty="0"/>
          </a:p>
        </p:txBody>
      </p:sp>
      <p:sp>
        <p:nvSpPr>
          <p:cNvPr id="3" name="Content Placeholder 2"/>
          <p:cNvSpPr>
            <a:spLocks noGrp="1"/>
          </p:cNvSpPr>
          <p:nvPr>
            <p:ph idx="1"/>
          </p:nvPr>
        </p:nvSpPr>
        <p:spPr/>
        <p:txBody>
          <a:bodyPr/>
          <a:lstStyle/>
          <a:p>
            <a:r>
              <a:rPr lang="en-US" dirty="0" smtClean="0"/>
              <a:t>Material selection and size are limited. </a:t>
            </a:r>
          </a:p>
          <a:p>
            <a:r>
              <a:rPr lang="en-US" dirty="0" smtClean="0"/>
              <a:t>If you stop and re-start a design, you may have uneven etching. </a:t>
            </a:r>
          </a:p>
          <a:p>
            <a:r>
              <a:rPr lang="en-US" dirty="0" smtClean="0"/>
              <a:t>High temperatures may leave scorching marks if the surface is not properly prepared</a:t>
            </a:r>
          </a:p>
          <a:p>
            <a:r>
              <a:rPr lang="en-US" dirty="0" smtClean="0"/>
              <a:t>Use of plastics does create toxic fumes, and ventilation systems are required. </a:t>
            </a:r>
          </a:p>
          <a:p>
            <a:r>
              <a:rPr lang="en-US" dirty="0" smtClean="0"/>
              <a:t>The thicker or harder the material, the more likely to result in burns when trying to cut through. </a:t>
            </a:r>
            <a:endParaRPr lang="en-US" dirty="0"/>
          </a:p>
        </p:txBody>
      </p:sp>
      <p:pic>
        <p:nvPicPr>
          <p:cNvPr id="1026" name="Picture 2" descr="Color, Oil Pastels, Colorful, Heart, Laser Cut, Woo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409" y="4693602"/>
            <a:ext cx="2972277" cy="198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28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sz="2400" dirty="0" smtClean="0"/>
              <a:t>Describe and utilize the rapid prototyping process</a:t>
            </a:r>
          </a:p>
          <a:p>
            <a:r>
              <a:rPr lang="en-US" sz="2400" dirty="0" smtClean="0"/>
              <a:t>Describe and utilize hand-tools in a safe manner</a:t>
            </a:r>
          </a:p>
          <a:p>
            <a:r>
              <a:rPr lang="en-US" sz="2400" dirty="0" smtClean="0"/>
              <a:t>Describe and utilize the laser-cutter in a safe manner</a:t>
            </a:r>
          </a:p>
          <a:p>
            <a:endParaRPr lang="en-US" dirty="0"/>
          </a:p>
        </p:txBody>
      </p:sp>
    </p:spTree>
    <p:extLst>
      <p:ext uri="{BB962C8B-B14F-4D97-AF65-F5344CB8AC3E}">
        <p14:creationId xmlns:p14="http://schemas.microsoft.com/office/powerpoint/2010/main" val="3286913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1016916" cy="1325563"/>
          </a:xfrm>
        </p:spPr>
        <p:txBody>
          <a:bodyPr/>
          <a:lstStyle/>
          <a:p>
            <a:r>
              <a:rPr lang="en-US" dirty="0" smtClean="0"/>
              <a:t>Student Rules for Laser Cutting in the UNH </a:t>
            </a:r>
            <a:r>
              <a:rPr lang="en-US" dirty="0" err="1" smtClean="0"/>
              <a:t>MakerSpace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Cutting is only permitted when a TA is present to help and supervise</a:t>
            </a:r>
          </a:p>
          <a:p>
            <a:pPr marL="514350" indent="-514350">
              <a:buFont typeface="+mj-lt"/>
              <a:buAutoNum type="arabicPeriod"/>
            </a:pPr>
            <a:r>
              <a:rPr lang="en-US" dirty="0" smtClean="0"/>
              <a:t>Unless provided materials from a class, you are expected to bring your own approved materials to be cut. </a:t>
            </a:r>
          </a:p>
          <a:p>
            <a:pPr marL="514350" indent="-514350">
              <a:buFont typeface="+mj-lt"/>
              <a:buAutoNum type="arabicPeriod"/>
            </a:pPr>
            <a:r>
              <a:rPr lang="en-US" dirty="0" smtClean="0"/>
              <a:t>Only approved materials will be allowed to be cut</a:t>
            </a:r>
          </a:p>
          <a:p>
            <a:pPr marL="514350" indent="-514350">
              <a:buFont typeface="+mj-lt"/>
              <a:buAutoNum type="arabicPeriod"/>
            </a:pPr>
            <a:r>
              <a:rPr lang="en-US" dirty="0" smtClean="0"/>
              <a:t>You must never leave the laser-cutter unattended while running in case of fire. </a:t>
            </a:r>
          </a:p>
          <a:p>
            <a:pPr marL="514350" indent="-514350">
              <a:buFont typeface="+mj-lt"/>
              <a:buAutoNum type="arabicPeriod"/>
            </a:pPr>
            <a:r>
              <a:rPr lang="en-US" dirty="0" smtClean="0"/>
              <a:t>Official class projects will take priority over personal projects, and some equipment may be unavailable if reserved for a class. </a:t>
            </a:r>
            <a:endParaRPr lang="en-US" dirty="0"/>
          </a:p>
        </p:txBody>
      </p:sp>
    </p:spTree>
    <p:extLst>
      <p:ext uri="{BB962C8B-B14F-4D97-AF65-F5344CB8AC3E}">
        <p14:creationId xmlns:p14="http://schemas.microsoft.com/office/powerpoint/2010/main" val="3725958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Digital Design (Illustrator)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0882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a:t>
            </a:r>
            <a:r>
              <a:rPr lang="en-US" dirty="0" smtClean="0"/>
              <a:t>Sign-In on Lab Computers</a:t>
            </a:r>
            <a:endParaRPr lang="en-US" dirty="0"/>
          </a:p>
        </p:txBody>
      </p:sp>
      <p:sp>
        <p:nvSpPr>
          <p:cNvPr id="3" name="Content Placeholder 2"/>
          <p:cNvSpPr>
            <a:spLocks noGrp="1"/>
          </p:cNvSpPr>
          <p:nvPr>
            <p:ph idx="1"/>
          </p:nvPr>
        </p:nvSpPr>
        <p:spPr/>
        <p:txBody>
          <a:bodyPr/>
          <a:lstStyle/>
          <a:p>
            <a:r>
              <a:rPr lang="en-US" dirty="0" smtClean="0"/>
              <a:t>We will be using Adobe Illustrator to create a graphic that will be sent to the laser cutter. </a:t>
            </a:r>
          </a:p>
          <a:p>
            <a:endParaRPr lang="en-US" dirty="0" smtClean="0"/>
          </a:p>
          <a:p>
            <a:r>
              <a:rPr lang="en-US" dirty="0" smtClean="0"/>
              <a:t>Students can get a student license of the Adobe suite of products for $25, or you can use the laptops in the makerspace or the library. </a:t>
            </a:r>
          </a:p>
          <a:p>
            <a:endParaRPr lang="en-US" dirty="0"/>
          </a:p>
          <a:p>
            <a:r>
              <a:rPr lang="en-US" dirty="0" smtClean="0"/>
              <a:t>1. When logged in, open ‘Adobe Illustrator’ </a:t>
            </a:r>
          </a:p>
          <a:p>
            <a:r>
              <a:rPr lang="en-US" dirty="0" smtClean="0"/>
              <a:t>2. Click “Create New” to start your project</a:t>
            </a:r>
          </a:p>
          <a:p>
            <a:r>
              <a:rPr lang="en-US" dirty="0" smtClean="0"/>
              <a:t>3. Print </a:t>
            </a:r>
            <a:r>
              <a:rPr lang="en-US" dirty="0"/>
              <a:t>-&gt; “Letter” size -&gt; “Create” </a:t>
            </a:r>
            <a:r>
              <a:rPr lang="en-US" dirty="0" smtClean="0"/>
              <a:t> </a:t>
            </a:r>
            <a:endParaRPr lang="en-US" dirty="0"/>
          </a:p>
          <a:p>
            <a:endParaRPr lang="en-US" dirty="0" smtClean="0"/>
          </a:p>
          <a:p>
            <a:endParaRPr lang="en-US" dirty="0"/>
          </a:p>
        </p:txBody>
      </p:sp>
      <p:pic>
        <p:nvPicPr>
          <p:cNvPr id="1034" name="Picture 10" descr="Image result for adobe illust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183" y="266303"/>
            <a:ext cx="2126434" cy="13352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49234" y="4728754"/>
            <a:ext cx="5199017" cy="1580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941" y="3910148"/>
            <a:ext cx="5315557" cy="2796632"/>
          </a:xfrm>
          <a:prstGeom prst="rect">
            <a:avLst/>
          </a:prstGeom>
        </p:spPr>
      </p:pic>
    </p:spTree>
    <p:extLst>
      <p:ext uri="{BB962C8B-B14F-4D97-AF65-F5344CB8AC3E}">
        <p14:creationId xmlns:p14="http://schemas.microsoft.com/office/powerpoint/2010/main" val="161476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 Other software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don’t have access to a computer with Illustrator, you can create a .</a:t>
            </a:r>
            <a:r>
              <a:rPr lang="en-US" dirty="0" err="1" smtClean="0"/>
              <a:t>svg</a:t>
            </a:r>
            <a:r>
              <a:rPr lang="en-US" dirty="0" smtClean="0"/>
              <a:t> file in a free program like </a:t>
            </a:r>
            <a:r>
              <a:rPr lang="en-US" dirty="0" err="1" smtClean="0"/>
              <a:t>Inkscape</a:t>
            </a:r>
            <a:r>
              <a:rPr lang="en-US" dirty="0" smtClean="0"/>
              <a:t> on your own device and then open it in Illustrator.</a:t>
            </a:r>
          </a:p>
          <a:p>
            <a:r>
              <a:rPr lang="en-US" dirty="0" smtClean="0"/>
              <a:t>-Most features will work well</a:t>
            </a:r>
          </a:p>
          <a:p>
            <a:r>
              <a:rPr lang="en-US" dirty="0" smtClean="0"/>
              <a:t>-Some features (like text) may not, so tips for transition are included at the end. </a:t>
            </a:r>
          </a:p>
          <a:p>
            <a:endParaRPr lang="en-US" dirty="0"/>
          </a:p>
          <a:p>
            <a:pPr marL="0" indent="0">
              <a:buNone/>
            </a:pPr>
            <a:r>
              <a:rPr lang="en-US" dirty="0"/>
              <a:t>Available for Windows, Mac, and Linux:</a:t>
            </a:r>
            <a:endParaRPr lang="en-US" dirty="0">
              <a:hlinkClick r:id=""/>
            </a:endParaRPr>
          </a:p>
          <a:p>
            <a:r>
              <a:rPr lang="en-US" dirty="0">
                <a:hlinkClick r:id=""/>
              </a:rPr>
              <a:t>https://inkscape.org/release/inkscape-0.92.4/</a:t>
            </a:r>
            <a:endParaRPr lang="en-US" dirty="0"/>
          </a:p>
          <a:p>
            <a:endParaRPr lang="en-US" dirty="0"/>
          </a:p>
          <a:p>
            <a:r>
              <a:rPr lang="en-US" dirty="0"/>
              <a:t>Why </a:t>
            </a:r>
            <a:r>
              <a:rPr lang="en-US" dirty="0" err="1"/>
              <a:t>Inkscape</a:t>
            </a:r>
            <a:r>
              <a:rPr lang="en-US" dirty="0"/>
              <a:t>? </a:t>
            </a:r>
          </a:p>
          <a:p>
            <a:pPr lvl="1"/>
            <a:r>
              <a:rPr lang="en-US" dirty="0"/>
              <a:t>FREE program to use</a:t>
            </a:r>
          </a:p>
          <a:p>
            <a:pPr lvl="1"/>
            <a:r>
              <a:rPr lang="en-US" dirty="0"/>
              <a:t>Creates .</a:t>
            </a:r>
            <a:r>
              <a:rPr lang="en-US" dirty="0" err="1"/>
              <a:t>svg</a:t>
            </a:r>
            <a:r>
              <a:rPr lang="en-US" dirty="0"/>
              <a:t> file needed for machinery</a:t>
            </a:r>
          </a:p>
          <a:p>
            <a:endParaRPr lang="en-US" dirty="0"/>
          </a:p>
        </p:txBody>
      </p:sp>
      <p:pic>
        <p:nvPicPr>
          <p:cNvPr id="4" name="Picture 3"/>
          <p:cNvPicPr>
            <a:picLocks noChangeAspect="1"/>
          </p:cNvPicPr>
          <p:nvPr/>
        </p:nvPicPr>
        <p:blipFill>
          <a:blip r:embed="rId2"/>
          <a:stretch>
            <a:fillRect/>
          </a:stretch>
        </p:blipFill>
        <p:spPr>
          <a:xfrm>
            <a:off x="7245531" y="3716795"/>
            <a:ext cx="4790532" cy="2851507"/>
          </a:xfrm>
          <a:prstGeom prst="rect">
            <a:avLst/>
          </a:prstGeom>
        </p:spPr>
      </p:pic>
    </p:spTree>
    <p:extLst>
      <p:ext uri="{BB962C8B-B14F-4D97-AF65-F5344CB8AC3E}">
        <p14:creationId xmlns:p14="http://schemas.microsoft.com/office/powerpoint/2010/main" val="1498002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Change Background Size</a:t>
            </a:r>
            <a:endParaRPr lang="en-US" dirty="0"/>
          </a:p>
        </p:txBody>
      </p:sp>
      <p:sp>
        <p:nvSpPr>
          <p:cNvPr id="3" name="Content Placeholder 2"/>
          <p:cNvSpPr>
            <a:spLocks noGrp="1"/>
          </p:cNvSpPr>
          <p:nvPr>
            <p:ph idx="1"/>
          </p:nvPr>
        </p:nvSpPr>
        <p:spPr>
          <a:xfrm>
            <a:off x="1024128" y="2285999"/>
            <a:ext cx="5896625" cy="4401671"/>
          </a:xfrm>
        </p:spPr>
        <p:txBody>
          <a:bodyPr>
            <a:normAutofit lnSpcReduction="10000"/>
          </a:bodyPr>
          <a:lstStyle/>
          <a:p>
            <a:r>
              <a:rPr lang="en-US" sz="2400" dirty="0" smtClean="0"/>
              <a:t>Change the size of your background “Artboard” to be the size of your material to ensure you don’t cut outside of the material</a:t>
            </a:r>
          </a:p>
          <a:p>
            <a:endParaRPr lang="en-US" sz="2400" dirty="0"/>
          </a:p>
          <a:p>
            <a:r>
              <a:rPr lang="en-US" sz="2400" dirty="0" smtClean="0"/>
              <a:t>You can drag or you can specify the measurements in the dimension boxes.</a:t>
            </a:r>
          </a:p>
          <a:p>
            <a:endParaRPr lang="en-US" sz="2400" dirty="0"/>
          </a:p>
          <a:p>
            <a:r>
              <a:rPr lang="en-US" sz="2400" dirty="0" smtClean="0"/>
              <a:t>Maximum size: </a:t>
            </a:r>
            <a:r>
              <a:rPr lang="en-US" sz="2400" dirty="0"/>
              <a:t>4</a:t>
            </a:r>
            <a:r>
              <a:rPr lang="en-US" sz="2400" dirty="0" smtClean="0"/>
              <a:t>” square (can enter as inches, will convert to </a:t>
            </a:r>
            <a:r>
              <a:rPr lang="en-US" sz="2400" dirty="0" err="1" smtClean="0"/>
              <a:t>pt</a:t>
            </a:r>
            <a:r>
              <a:rPr lang="en-US" sz="2400" dirty="0" smtClean="0"/>
              <a:t> size automatically in the “W/H” boxes.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2083" b="13457"/>
          <a:stretch/>
        </p:blipFill>
        <p:spPr>
          <a:xfrm>
            <a:off x="8022910" y="101601"/>
            <a:ext cx="3403600" cy="5935133"/>
          </a:xfrm>
          <a:prstGeom prst="rect">
            <a:avLst/>
          </a:prstGeom>
        </p:spPr>
      </p:pic>
      <p:cxnSp>
        <p:nvCxnSpPr>
          <p:cNvPr id="6" name="Straight Arrow Connector 5"/>
          <p:cNvCxnSpPr/>
          <p:nvPr/>
        </p:nvCxnSpPr>
        <p:spPr>
          <a:xfrm flipV="1">
            <a:off x="6685177" y="4597400"/>
            <a:ext cx="1337733" cy="6011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97"/>
          <a:stretch/>
        </p:blipFill>
        <p:spPr>
          <a:xfrm>
            <a:off x="8743406" y="4657418"/>
            <a:ext cx="3589004" cy="2200582"/>
          </a:xfrm>
          <a:prstGeom prst="rect">
            <a:avLst/>
          </a:prstGeom>
        </p:spPr>
      </p:pic>
      <p:sp>
        <p:nvSpPr>
          <p:cNvPr id="7" name="Oval 6"/>
          <p:cNvSpPr/>
          <p:nvPr/>
        </p:nvSpPr>
        <p:spPr>
          <a:xfrm>
            <a:off x="11077303" y="5695406"/>
            <a:ext cx="940526" cy="9922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769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3: Create a boundary shape that will be cut from the material</a:t>
            </a:r>
            <a:endParaRPr lang="en-US" dirty="0"/>
          </a:p>
        </p:txBody>
      </p:sp>
      <p:sp>
        <p:nvSpPr>
          <p:cNvPr id="3" name="Content Placeholder 2"/>
          <p:cNvSpPr>
            <a:spLocks noGrp="1"/>
          </p:cNvSpPr>
          <p:nvPr>
            <p:ph idx="1"/>
          </p:nvPr>
        </p:nvSpPr>
        <p:spPr/>
        <p:txBody>
          <a:bodyPr/>
          <a:lstStyle/>
          <a:p>
            <a:r>
              <a:rPr lang="en-US" dirty="0" smtClean="0"/>
              <a:t>Create a shape that will be “Cut” through the material. </a:t>
            </a:r>
          </a:p>
          <a:p>
            <a:r>
              <a:rPr lang="en-US" dirty="0" smtClean="0"/>
              <a:t>Place in top left of “sheet”</a:t>
            </a:r>
            <a:endParaRPr lang="en-US" dirty="0"/>
          </a:p>
          <a:p>
            <a:r>
              <a:rPr lang="en-US" dirty="0" smtClean="0"/>
              <a:t>Ensure some “border” of ~1/8” between shape boundary and edge of artboard.</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3" t="-154" r="79567" b="56911"/>
          <a:stretch/>
        </p:blipFill>
        <p:spPr>
          <a:xfrm>
            <a:off x="2272937" y="4065091"/>
            <a:ext cx="2072640" cy="24454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164" y="4157525"/>
            <a:ext cx="2486372" cy="2353003"/>
          </a:xfrm>
          <a:prstGeom prst="rect">
            <a:avLst/>
          </a:prstGeom>
        </p:spPr>
      </p:pic>
    </p:spTree>
    <p:extLst>
      <p:ext uri="{BB962C8B-B14F-4D97-AF65-F5344CB8AC3E}">
        <p14:creationId xmlns:p14="http://schemas.microsoft.com/office/powerpoint/2010/main" val="201663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Design- Images</a:t>
            </a:r>
            <a:endParaRPr lang="en-US" dirty="0"/>
          </a:p>
        </p:txBody>
      </p:sp>
      <p:sp>
        <p:nvSpPr>
          <p:cNvPr id="3" name="Content Placeholder 2"/>
          <p:cNvSpPr>
            <a:spLocks noGrp="1"/>
          </p:cNvSpPr>
          <p:nvPr>
            <p:ph idx="1"/>
          </p:nvPr>
        </p:nvSpPr>
        <p:spPr>
          <a:xfrm>
            <a:off x="838200" y="1825625"/>
            <a:ext cx="6188242" cy="4351338"/>
          </a:xfrm>
        </p:spPr>
        <p:txBody>
          <a:bodyPr>
            <a:normAutofit lnSpcReduction="10000"/>
          </a:bodyPr>
          <a:lstStyle/>
          <a:p>
            <a:r>
              <a:rPr lang="en-US" dirty="0" smtClean="0"/>
              <a:t>Use only copyright-free images or your own artwork</a:t>
            </a:r>
          </a:p>
          <a:p>
            <a:pPr lvl="1"/>
            <a:r>
              <a:rPr lang="en-US" dirty="0" smtClean="0"/>
              <a:t>Google image search -&gt; tools -&gt; usage rights-&gt; “Free or modifiable for noncommercial use” </a:t>
            </a:r>
          </a:p>
          <a:p>
            <a:pPr lvl="1"/>
            <a:r>
              <a:rPr lang="en-US" dirty="0" smtClean="0"/>
              <a:t>Search attribution-free images at places like </a:t>
            </a:r>
            <a:r>
              <a:rPr lang="en-US" sz="2400" b="1" dirty="0" smtClean="0"/>
              <a:t>pixabay.com</a:t>
            </a:r>
          </a:p>
          <a:p>
            <a:pPr lvl="1"/>
            <a:endParaRPr lang="en-US" dirty="0"/>
          </a:p>
          <a:p>
            <a:pPr lvl="1"/>
            <a:endParaRPr lang="en-US" dirty="0" smtClean="0"/>
          </a:p>
          <a:p>
            <a:r>
              <a:rPr lang="en-US" dirty="0" smtClean="0"/>
              <a:t>To import into Illustrator, use “place” an image file (.jpg or .</a:t>
            </a:r>
            <a:r>
              <a:rPr lang="en-US" dirty="0" err="1" smtClean="0"/>
              <a:t>png</a:t>
            </a:r>
            <a:r>
              <a:rPr lang="en-US" dirty="0" smtClean="0"/>
              <a:t>)</a:t>
            </a:r>
            <a:endParaRPr lang="en-US" dirty="0"/>
          </a:p>
          <a:p>
            <a:endParaRPr lang="en-US" dirty="0" smtClean="0"/>
          </a:p>
          <a:p>
            <a:r>
              <a:rPr lang="en-US" dirty="0" smtClean="0"/>
              <a:t>NOTE: Anything that is not a black/white image will not cut well as not enough contrast. Low/Mid resolution is sufficient for most images.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747" y="0"/>
            <a:ext cx="3553321" cy="60873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7341" y="3999813"/>
            <a:ext cx="2833717" cy="2858187"/>
          </a:xfrm>
          <a:prstGeom prst="rect">
            <a:avLst/>
          </a:prstGeom>
        </p:spPr>
      </p:pic>
    </p:spTree>
    <p:extLst>
      <p:ext uri="{BB962C8B-B14F-4D97-AF65-F5344CB8AC3E}">
        <p14:creationId xmlns:p14="http://schemas.microsoft.com/office/powerpoint/2010/main" val="1266899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Design- Adding Text</a:t>
            </a:r>
            <a:endParaRPr lang="en-US" dirty="0"/>
          </a:p>
        </p:txBody>
      </p:sp>
      <p:sp>
        <p:nvSpPr>
          <p:cNvPr id="3" name="Content Placeholder 2"/>
          <p:cNvSpPr>
            <a:spLocks noGrp="1"/>
          </p:cNvSpPr>
          <p:nvPr>
            <p:ph idx="1"/>
          </p:nvPr>
        </p:nvSpPr>
        <p:spPr>
          <a:xfrm>
            <a:off x="247650" y="1771650"/>
            <a:ext cx="11944350" cy="5004245"/>
          </a:xfrm>
        </p:spPr>
        <p:txBody>
          <a:bodyPr>
            <a:normAutofit/>
          </a:bodyPr>
          <a:lstStyle/>
          <a:p>
            <a:pPr marL="0" indent="0">
              <a:buNone/>
            </a:pPr>
            <a:r>
              <a:rPr lang="en-US" dirty="0" smtClean="0"/>
              <a:t>Add basic text from the letter icon on left toolbar, or find more options by right-clicking the “text” button </a:t>
            </a:r>
          </a:p>
          <a:p>
            <a:pPr marL="182880">
              <a:buFont typeface="Arial" panose="020B0604020202020204" pitchFamily="34" charset="0"/>
              <a:buChar char="•"/>
            </a:pPr>
            <a:r>
              <a:rPr lang="en-US" dirty="0" smtClean="0"/>
              <a:t>Regular text: drag/drop a text box, type away, edit settings. </a:t>
            </a:r>
            <a:endParaRPr lang="en-US" dirty="0"/>
          </a:p>
          <a:p>
            <a:pPr marL="182880">
              <a:buFont typeface="Arial" panose="020B0604020202020204" pitchFamily="34" charset="0"/>
              <a:buChar char="•"/>
            </a:pPr>
            <a:r>
              <a:rPr lang="en-US" dirty="0" smtClean="0"/>
              <a:t>To type text to curve, right-click on text box, select “Vertical type on a path” tool, and then click the curve. You will need to create a new curve if you want inside of your coaster, don’t use coaster’s edge.</a:t>
            </a:r>
          </a:p>
          <a:p>
            <a:pPr marL="182880">
              <a:buFont typeface="Arial" panose="020B0604020202020204" pitchFamily="34" charset="0"/>
              <a:buChar char="•"/>
            </a:pPr>
            <a:r>
              <a:rPr lang="en-US" dirty="0" smtClean="0"/>
              <a:t>Hint: Can edit text direction on “…” of character box and rotation tool.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442" y="3929307"/>
            <a:ext cx="2953162" cy="554432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654" y="4036764"/>
            <a:ext cx="6739346" cy="2821236"/>
          </a:xfrm>
          <a:prstGeom prst="rect">
            <a:avLst/>
          </a:prstGeom>
        </p:spPr>
      </p:pic>
      <p:sp>
        <p:nvSpPr>
          <p:cNvPr id="9" name="Oval 8"/>
          <p:cNvSpPr/>
          <p:nvPr/>
        </p:nvSpPr>
        <p:spPr>
          <a:xfrm>
            <a:off x="10528663" y="5320935"/>
            <a:ext cx="1863634" cy="10711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231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314432" cy="1499616"/>
          </a:xfrm>
        </p:spPr>
        <p:txBody>
          <a:bodyPr/>
          <a:lstStyle/>
          <a:p>
            <a:r>
              <a:rPr lang="en-US" dirty="0" smtClean="0"/>
              <a:t>Step 5: Edit Line-Widths for “cut” when done </a:t>
            </a:r>
            <a:endParaRPr lang="en-US" dirty="0"/>
          </a:p>
        </p:txBody>
      </p:sp>
      <p:sp>
        <p:nvSpPr>
          <p:cNvPr id="3" name="Content Placeholder 2"/>
          <p:cNvSpPr>
            <a:spLocks noGrp="1"/>
          </p:cNvSpPr>
          <p:nvPr>
            <p:ph idx="1"/>
          </p:nvPr>
        </p:nvSpPr>
        <p:spPr>
          <a:xfrm>
            <a:off x="928879" y="1845733"/>
            <a:ext cx="9747588" cy="4023360"/>
          </a:xfrm>
        </p:spPr>
        <p:txBody>
          <a:bodyPr>
            <a:normAutofit/>
          </a:bodyPr>
          <a:lstStyle/>
          <a:p>
            <a:r>
              <a:rPr lang="en-US" sz="2400" dirty="0" smtClean="0"/>
              <a:t>Be sure that any “cut” line is set to correct line width of 0.001 in the shape properties -&gt; stroke section, and has a “no fill” property. </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156" b="42500"/>
          <a:stretch/>
        </p:blipFill>
        <p:spPr>
          <a:xfrm>
            <a:off x="1945178" y="3051382"/>
            <a:ext cx="8808548" cy="3806617"/>
          </a:xfrm>
          <a:prstGeom prst="rect">
            <a:avLst/>
          </a:prstGeom>
        </p:spPr>
      </p:pic>
      <p:sp>
        <p:nvSpPr>
          <p:cNvPr id="5" name="Oval 4"/>
          <p:cNvSpPr/>
          <p:nvPr/>
        </p:nvSpPr>
        <p:spPr>
          <a:xfrm>
            <a:off x="8874034" y="4572001"/>
            <a:ext cx="1802433" cy="87206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58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Save your file in Illustrator to a Flash Drive</a:t>
            </a:r>
            <a:endParaRPr lang="en-US" dirty="0"/>
          </a:p>
        </p:txBody>
      </p:sp>
      <p:sp>
        <p:nvSpPr>
          <p:cNvPr id="3" name="Content Placeholder 2"/>
          <p:cNvSpPr>
            <a:spLocks noGrp="1"/>
          </p:cNvSpPr>
          <p:nvPr>
            <p:ph idx="1"/>
          </p:nvPr>
        </p:nvSpPr>
        <p:spPr/>
        <p:txBody>
          <a:bodyPr/>
          <a:lstStyle/>
          <a:p>
            <a:r>
              <a:rPr lang="en-US" dirty="0" smtClean="0"/>
              <a:t>Be sure you use a file name that makes sense to you</a:t>
            </a:r>
          </a:p>
          <a:p>
            <a:r>
              <a:rPr lang="en-US" dirty="0" smtClean="0"/>
              <a:t>If you used text or images, save your design via “</a:t>
            </a:r>
            <a:r>
              <a:rPr lang="en-US" b="1" u="sng" dirty="0" smtClean="0"/>
              <a:t>package</a:t>
            </a:r>
            <a:r>
              <a:rPr lang="en-US" dirty="0" smtClean="0"/>
              <a:t>” to ensure text and image are embedded together, and also save all images into the same folder on the </a:t>
            </a:r>
            <a:r>
              <a:rPr lang="en-US" dirty="0" err="1" smtClean="0"/>
              <a:t>flashdrive</a:t>
            </a:r>
            <a:r>
              <a:rPr lang="en-US" dirty="0" smtClean="0"/>
              <a:t> so Illustrator on the other computer can find them.</a:t>
            </a:r>
          </a:p>
          <a:p>
            <a:r>
              <a:rPr lang="en-US" dirty="0" smtClean="0"/>
              <a:t>Save on your own </a:t>
            </a:r>
            <a:r>
              <a:rPr lang="en-US" dirty="0" err="1" smtClean="0"/>
              <a:t>flashdrive</a:t>
            </a:r>
            <a:r>
              <a:rPr lang="en-US" dirty="0" smtClean="0"/>
              <a:t>, and log-out of the computer. </a:t>
            </a:r>
            <a:endParaRPr lang="en-US" dirty="0"/>
          </a:p>
        </p:txBody>
      </p:sp>
    </p:spTree>
    <p:extLst>
      <p:ext uri="{BB962C8B-B14F-4D97-AF65-F5344CB8AC3E}">
        <p14:creationId xmlns:p14="http://schemas.microsoft.com/office/powerpoint/2010/main" val="1203987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 today: Create a Ring-Toss game. </a:t>
            </a:r>
            <a:endParaRPr lang="en-US" dirty="0"/>
          </a:p>
        </p:txBody>
      </p:sp>
      <p:sp>
        <p:nvSpPr>
          <p:cNvPr id="3" name="Content Placeholder 2"/>
          <p:cNvSpPr>
            <a:spLocks noGrp="1"/>
          </p:cNvSpPr>
          <p:nvPr>
            <p:ph idx="1"/>
          </p:nvPr>
        </p:nvSpPr>
        <p:spPr/>
        <p:txBody>
          <a:bodyPr>
            <a:noAutofit/>
          </a:bodyPr>
          <a:lstStyle/>
          <a:p>
            <a:endParaRPr lang="en-US" sz="2400" dirty="0" smtClean="0"/>
          </a:p>
          <a:p>
            <a:r>
              <a:rPr lang="en-US" sz="2400" dirty="0" smtClean="0"/>
              <a:t>1 minute: individually, sketch a ring-toss game. What are the parts you need?</a:t>
            </a:r>
          </a:p>
          <a:p>
            <a:endParaRPr lang="en-US" sz="2400" dirty="0"/>
          </a:p>
          <a:p>
            <a:r>
              <a:rPr lang="en-US" sz="2400" dirty="0" smtClean="0"/>
              <a:t>2 minutes: share with a partner, compare ideas, come to a common idea. </a:t>
            </a:r>
          </a:p>
          <a:p>
            <a:endParaRPr lang="en-US" sz="2400" dirty="0"/>
          </a:p>
          <a:p>
            <a:r>
              <a:rPr lang="en-US" sz="2400" dirty="0" smtClean="0"/>
              <a:t>2 minutes: share out to class and agree upon expectations. </a:t>
            </a:r>
          </a:p>
        </p:txBody>
      </p:sp>
    </p:spTree>
    <p:extLst>
      <p:ext uri="{BB962C8B-B14F-4D97-AF65-F5344CB8AC3E}">
        <p14:creationId xmlns:p14="http://schemas.microsoft.com/office/powerpoint/2010/main" val="196758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a Design to the Laser Cutter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8813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to the Printing Station for Illustrator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014728" y="2900493"/>
            <a:ext cx="5374866" cy="3032344"/>
          </a:xfrm>
        </p:spPr>
      </p:pic>
      <p:sp>
        <p:nvSpPr>
          <p:cNvPr id="5" name="TextBox 4"/>
          <p:cNvSpPr txBox="1"/>
          <p:nvPr/>
        </p:nvSpPr>
        <p:spPr>
          <a:xfrm>
            <a:off x="651933" y="2084832"/>
            <a:ext cx="6400800" cy="461665"/>
          </a:xfrm>
          <a:prstGeom prst="rect">
            <a:avLst/>
          </a:prstGeom>
          <a:noFill/>
        </p:spPr>
        <p:txBody>
          <a:bodyPr wrap="square" rtlCol="0">
            <a:spAutoFit/>
          </a:bodyPr>
          <a:lstStyle/>
          <a:p>
            <a:r>
              <a:rPr lang="en-US" sz="2400" dirty="0" smtClean="0"/>
              <a:t>Sign in!</a:t>
            </a:r>
            <a:endParaRPr lang="en-US" sz="2400" dirty="0"/>
          </a:p>
        </p:txBody>
      </p:sp>
    </p:spTree>
    <p:extLst>
      <p:ext uri="{BB962C8B-B14F-4D97-AF65-F5344CB8AC3E}">
        <p14:creationId xmlns:p14="http://schemas.microsoft.com/office/powerpoint/2010/main" val="3186867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414339" cy="1499616"/>
          </a:xfrm>
        </p:spPr>
        <p:txBody>
          <a:bodyPr/>
          <a:lstStyle/>
          <a:p>
            <a:r>
              <a:rPr lang="en-US" dirty="0" smtClean="0"/>
              <a:t>Setup Printer Settings within Illustrator</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44550"/>
          <a:stretch/>
        </p:blipFill>
        <p:spPr>
          <a:xfrm>
            <a:off x="853591" y="2536799"/>
            <a:ext cx="3019212" cy="3062791"/>
          </a:xfrm>
        </p:spPr>
      </p:pic>
      <p:sp>
        <p:nvSpPr>
          <p:cNvPr id="5" name="TextBox 4"/>
          <p:cNvSpPr txBox="1"/>
          <p:nvPr/>
        </p:nvSpPr>
        <p:spPr>
          <a:xfrm>
            <a:off x="1024127" y="1715500"/>
            <a:ext cx="8565550" cy="369332"/>
          </a:xfrm>
          <a:prstGeom prst="rect">
            <a:avLst/>
          </a:prstGeom>
          <a:noFill/>
        </p:spPr>
        <p:txBody>
          <a:bodyPr wrap="none" rtlCol="0">
            <a:spAutoFit/>
          </a:bodyPr>
          <a:lstStyle/>
          <a:p>
            <a:r>
              <a:rPr lang="en-US" dirty="0" smtClean="0"/>
              <a:t>Once your design is ready, do File -&gt; Print and work with a TA to setup the proper settings. </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6597" b="27655"/>
          <a:stretch/>
        </p:blipFill>
        <p:spPr>
          <a:xfrm>
            <a:off x="4385733" y="2303985"/>
            <a:ext cx="7315200" cy="4055541"/>
          </a:xfrm>
          <a:prstGeom prst="rect">
            <a:avLst/>
          </a:prstGeom>
        </p:spPr>
      </p:pic>
    </p:spTree>
    <p:extLst>
      <p:ext uri="{BB962C8B-B14F-4D97-AF65-F5344CB8AC3E}">
        <p14:creationId xmlns:p14="http://schemas.microsoft.com/office/powerpoint/2010/main" val="1256326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528139" cy="1499616"/>
          </a:xfrm>
        </p:spPr>
        <p:txBody>
          <a:bodyPr>
            <a:normAutofit fontScale="90000"/>
          </a:bodyPr>
          <a:lstStyle/>
          <a:p>
            <a:r>
              <a:rPr lang="en-US" dirty="0" smtClean="0"/>
              <a:t>Check the Material Sheet for your settings to set print properties on the Epilog Print Manager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6188172" y="1769533"/>
            <a:ext cx="7130327" cy="4022725"/>
          </a:xfr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762436" y="3092268"/>
            <a:ext cx="4166164" cy="2350429"/>
          </a:xfrm>
          <a:prstGeom prst="rect">
            <a:avLst/>
          </a:prstGeom>
        </p:spPr>
      </p:pic>
      <p:cxnSp>
        <p:nvCxnSpPr>
          <p:cNvPr id="7" name="Straight Arrow Connector 6"/>
          <p:cNvCxnSpPr/>
          <p:nvPr/>
        </p:nvCxnSpPr>
        <p:spPr>
          <a:xfrm>
            <a:off x="1024128" y="4775200"/>
            <a:ext cx="326406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55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 TA to Help Print- </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18905" y="2244436"/>
            <a:ext cx="7204000" cy="4064289"/>
          </a:xfrm>
        </p:spPr>
      </p:pic>
      <p:sp>
        <p:nvSpPr>
          <p:cNvPr id="6" name="TextBox 5"/>
          <p:cNvSpPr txBox="1"/>
          <p:nvPr/>
        </p:nvSpPr>
        <p:spPr>
          <a:xfrm>
            <a:off x="1143000" y="1762780"/>
            <a:ext cx="10422790" cy="523220"/>
          </a:xfrm>
          <a:prstGeom prst="rect">
            <a:avLst/>
          </a:prstGeom>
          <a:noFill/>
        </p:spPr>
        <p:txBody>
          <a:bodyPr wrap="none" rtlCol="0">
            <a:spAutoFit/>
          </a:bodyPr>
          <a:lstStyle/>
          <a:p>
            <a:r>
              <a:rPr lang="en-US" sz="2800" dirty="0" smtClean="0"/>
              <a:t>Before you click “GO”, make sure the filters are running to avoid fumes!</a:t>
            </a:r>
            <a:endParaRPr lang="en-US" sz="2800" dirty="0"/>
          </a:p>
        </p:txBody>
      </p:sp>
      <p:cxnSp>
        <p:nvCxnSpPr>
          <p:cNvPr id="8" name="Straight Arrow Connector 7"/>
          <p:cNvCxnSpPr/>
          <p:nvPr/>
        </p:nvCxnSpPr>
        <p:spPr>
          <a:xfrm>
            <a:off x="1507067" y="5427133"/>
            <a:ext cx="3716866" cy="5249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374466" y="3392931"/>
            <a:ext cx="4377267" cy="13145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474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 TA to show you the “Draft” Setting to verify material and Laser aligned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871913" y="3163404"/>
            <a:ext cx="4022725" cy="2269505"/>
          </a:xfrm>
        </p:spPr>
      </p:pic>
    </p:spTree>
    <p:extLst>
      <p:ext uri="{BB962C8B-B14F-4D97-AF65-F5344CB8AC3E}">
        <p14:creationId xmlns:p14="http://schemas.microsoft.com/office/powerpoint/2010/main" val="4042207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r>
              <a:rPr lang="en-US" dirty="0" smtClean="0"/>
              <a:t>: Finish your cuts!</a:t>
            </a:r>
            <a:endParaRPr lang="en-US" dirty="0"/>
          </a:p>
        </p:txBody>
      </p:sp>
      <p:sp>
        <p:nvSpPr>
          <p:cNvPr id="3" name="Content Placeholder 2"/>
          <p:cNvSpPr>
            <a:spLocks noGrp="1"/>
          </p:cNvSpPr>
          <p:nvPr>
            <p:ph idx="1"/>
          </p:nvPr>
        </p:nvSpPr>
        <p:spPr/>
        <p:txBody>
          <a:bodyPr/>
          <a:lstStyle/>
          <a:p>
            <a:r>
              <a:rPr lang="en-US" dirty="0" smtClean="0"/>
              <a:t>If you don’t finish today, you can continue on your own time! Come back any time to the makerspace. </a:t>
            </a:r>
            <a:endParaRPr lang="en-US" dirty="0"/>
          </a:p>
        </p:txBody>
      </p:sp>
    </p:spTree>
    <p:extLst>
      <p:ext uri="{BB962C8B-B14F-4D97-AF65-F5344CB8AC3E}">
        <p14:creationId xmlns:p14="http://schemas.microsoft.com/office/powerpoint/2010/main" val="2195251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prototyping level 1:</a:t>
            </a:r>
            <a:endParaRPr lang="en-US" dirty="0"/>
          </a:p>
        </p:txBody>
      </p:sp>
      <p:sp>
        <p:nvSpPr>
          <p:cNvPr id="3" name="Content Placeholder 2"/>
          <p:cNvSpPr>
            <a:spLocks noGrp="1"/>
          </p:cNvSpPr>
          <p:nvPr>
            <p:ph idx="1"/>
          </p:nvPr>
        </p:nvSpPr>
        <p:spPr/>
        <p:txBody>
          <a:bodyPr>
            <a:normAutofit/>
          </a:bodyPr>
          <a:lstStyle/>
          <a:p>
            <a:r>
              <a:rPr lang="en-US" sz="2400" dirty="0" smtClean="0"/>
              <a:t>Create a mockup of your ring-toss game using the following supplies: </a:t>
            </a:r>
          </a:p>
          <a:p>
            <a:pPr lvl="1"/>
            <a:r>
              <a:rPr lang="en-US" sz="2000" dirty="0" smtClean="0"/>
              <a:t>Paper</a:t>
            </a:r>
          </a:p>
          <a:p>
            <a:pPr lvl="1"/>
            <a:r>
              <a:rPr lang="en-US" sz="2000" dirty="0" smtClean="0"/>
              <a:t>Popsicle sticks</a:t>
            </a:r>
          </a:p>
          <a:p>
            <a:pPr lvl="1"/>
            <a:r>
              <a:rPr lang="en-US" sz="2000" dirty="0" smtClean="0"/>
              <a:t>Tape</a:t>
            </a:r>
          </a:p>
          <a:p>
            <a:pPr lvl="1"/>
            <a:r>
              <a:rPr lang="en-US" sz="2000" dirty="0" smtClean="0"/>
              <a:t>Pipe cleaners</a:t>
            </a:r>
            <a:endParaRPr lang="en-US" sz="2000" dirty="0"/>
          </a:p>
          <a:p>
            <a:pPr marL="0" lvl="1" indent="0">
              <a:buNone/>
            </a:pPr>
            <a:endParaRPr lang="en-US" sz="2000" dirty="0"/>
          </a:p>
          <a:p>
            <a:pPr marL="0" lvl="1" indent="0">
              <a:buNone/>
            </a:pPr>
            <a:r>
              <a:rPr lang="en-US" sz="2000" dirty="0" smtClean="0"/>
              <a:t>Time allowed: 5 minutes. </a:t>
            </a:r>
            <a:endParaRPr lang="en-US" sz="2000" dirty="0"/>
          </a:p>
        </p:txBody>
      </p:sp>
    </p:spTree>
    <p:extLst>
      <p:ext uri="{BB962C8B-B14F-4D97-AF65-F5344CB8AC3E}">
        <p14:creationId xmlns:p14="http://schemas.microsoft.com/office/powerpoint/2010/main" val="3307781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#1 Questions</a:t>
            </a:r>
            <a:endParaRPr lang="en-US" dirty="0"/>
          </a:p>
        </p:txBody>
      </p:sp>
      <p:sp>
        <p:nvSpPr>
          <p:cNvPr id="3" name="Content Placeholder 2"/>
          <p:cNvSpPr>
            <a:spLocks noGrp="1"/>
          </p:cNvSpPr>
          <p:nvPr>
            <p:ph idx="1"/>
          </p:nvPr>
        </p:nvSpPr>
        <p:spPr/>
        <p:txBody>
          <a:bodyPr/>
          <a:lstStyle/>
          <a:p>
            <a:pPr lvl="0"/>
            <a:r>
              <a:rPr lang="en-US" sz="2800" dirty="0"/>
              <a:t>What size did you make the base compared to the pole? Is this a full-size model or a scaled version? What scale would you use? </a:t>
            </a:r>
            <a:endParaRPr lang="en-US" sz="2800" dirty="0" smtClean="0"/>
          </a:p>
          <a:p>
            <a:pPr lvl="0"/>
            <a:endParaRPr lang="en-US" sz="2800" dirty="0"/>
          </a:p>
          <a:p>
            <a:pPr lvl="0"/>
            <a:r>
              <a:rPr lang="en-US" sz="2800" dirty="0"/>
              <a:t>How did you get the pole to stand up straight? What material or attachment method do you think you would use if you were building this out of wood?</a:t>
            </a:r>
          </a:p>
          <a:p>
            <a:endParaRPr lang="en-US" dirty="0"/>
          </a:p>
        </p:txBody>
      </p:sp>
    </p:spTree>
    <p:extLst>
      <p:ext uri="{BB962C8B-B14F-4D97-AF65-F5344CB8AC3E}">
        <p14:creationId xmlns:p14="http://schemas.microsoft.com/office/powerpoint/2010/main" val="375274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Hand Tools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1323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Tools safety training</a:t>
            </a:r>
            <a:endParaRPr lang="en-US" dirty="0"/>
          </a:p>
        </p:txBody>
      </p:sp>
      <p:sp>
        <p:nvSpPr>
          <p:cNvPr id="3" name="Content Placeholder 2"/>
          <p:cNvSpPr>
            <a:spLocks noGrp="1"/>
          </p:cNvSpPr>
          <p:nvPr>
            <p:ph idx="1"/>
          </p:nvPr>
        </p:nvSpPr>
        <p:spPr/>
        <p:txBody>
          <a:bodyPr/>
          <a:lstStyle/>
          <a:p>
            <a:r>
              <a:rPr lang="en-US" dirty="0" smtClean="0"/>
              <a:t>X-</a:t>
            </a:r>
            <a:r>
              <a:rPr lang="en-US" dirty="0" err="1" smtClean="0"/>
              <a:t>acto</a:t>
            </a:r>
            <a:r>
              <a:rPr lang="en-US" dirty="0" smtClean="0"/>
              <a:t> Knife</a:t>
            </a:r>
          </a:p>
          <a:p>
            <a:r>
              <a:rPr lang="en-US" dirty="0" smtClean="0"/>
              <a:t>Coping Saw</a:t>
            </a:r>
          </a:p>
          <a:p>
            <a:r>
              <a:rPr lang="en-US" dirty="0" smtClean="0"/>
              <a:t>Hammer</a:t>
            </a:r>
          </a:p>
          <a:p>
            <a:r>
              <a:rPr lang="en-US" dirty="0" smtClean="0"/>
              <a:t>File/</a:t>
            </a:r>
            <a:r>
              <a:rPr lang="en-US" dirty="0" err="1" smtClean="0"/>
              <a:t>SandPaper</a:t>
            </a:r>
            <a:endParaRPr lang="en-US" dirty="0" smtClean="0"/>
          </a:p>
          <a:p>
            <a:r>
              <a:rPr lang="en-US" dirty="0" smtClean="0"/>
              <a:t>Miscellaneous</a:t>
            </a:r>
            <a:endParaRPr lang="en-US" dirty="0"/>
          </a:p>
        </p:txBody>
      </p:sp>
    </p:spTree>
    <p:extLst>
      <p:ext uri="{BB962C8B-B14F-4D97-AF65-F5344CB8AC3E}">
        <p14:creationId xmlns:p14="http://schemas.microsoft.com/office/powerpoint/2010/main" val="1443396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Hand-Tools</a:t>
            </a:r>
            <a:endParaRPr lang="en-US" dirty="0"/>
          </a:p>
        </p:txBody>
      </p:sp>
      <p:sp>
        <p:nvSpPr>
          <p:cNvPr id="3" name="Content Placeholder 2"/>
          <p:cNvSpPr>
            <a:spLocks noGrp="1"/>
          </p:cNvSpPr>
          <p:nvPr>
            <p:ph idx="1"/>
          </p:nvPr>
        </p:nvSpPr>
        <p:spPr/>
        <p:txBody>
          <a:bodyPr/>
          <a:lstStyle/>
          <a:p>
            <a:r>
              <a:rPr lang="en-US" dirty="0" smtClean="0"/>
              <a:t>Always wear safety-googles</a:t>
            </a:r>
          </a:p>
          <a:p>
            <a:endParaRPr lang="en-US" dirty="0"/>
          </a:p>
          <a:p>
            <a:r>
              <a:rPr lang="en-US" dirty="0" smtClean="0"/>
              <a:t>If you’re not sure of which tool to use, ask!</a:t>
            </a:r>
          </a:p>
          <a:p>
            <a:pPr marL="0" indent="0">
              <a:buNone/>
            </a:pPr>
            <a:endParaRPr lang="en-US" dirty="0" smtClean="0"/>
          </a:p>
          <a:p>
            <a:r>
              <a:rPr lang="en-US" dirty="0" smtClean="0"/>
              <a:t>Never cut towards your body, a body part, or a friend. </a:t>
            </a:r>
          </a:p>
          <a:p>
            <a:endParaRPr lang="en-US" dirty="0"/>
          </a:p>
          <a:p>
            <a:r>
              <a:rPr lang="en-US" dirty="0" smtClean="0"/>
              <a:t>Always Clean-Up after use</a:t>
            </a:r>
            <a:endParaRPr lang="en-US" dirty="0"/>
          </a:p>
        </p:txBody>
      </p:sp>
    </p:spTree>
    <p:extLst>
      <p:ext uri="{BB962C8B-B14F-4D97-AF65-F5344CB8AC3E}">
        <p14:creationId xmlns:p14="http://schemas.microsoft.com/office/powerpoint/2010/main" val="775087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a:t>
            </a:r>
            <a:r>
              <a:rPr lang="en-US" dirty="0" err="1" smtClean="0"/>
              <a:t>acto</a:t>
            </a:r>
            <a:r>
              <a:rPr lang="en-US" dirty="0" smtClean="0"/>
              <a:t>/Utility knife</a:t>
            </a:r>
            <a:endParaRPr lang="en-US" dirty="0"/>
          </a:p>
        </p:txBody>
      </p:sp>
      <p:sp>
        <p:nvSpPr>
          <p:cNvPr id="3" name="Content Placeholder 2"/>
          <p:cNvSpPr>
            <a:spLocks noGrp="1"/>
          </p:cNvSpPr>
          <p:nvPr>
            <p:ph idx="1"/>
          </p:nvPr>
        </p:nvSpPr>
        <p:spPr/>
        <p:txBody>
          <a:bodyPr/>
          <a:lstStyle/>
          <a:p>
            <a:pPr marL="0" indent="0">
              <a:buNone/>
            </a:pPr>
            <a:r>
              <a:rPr lang="en-US" dirty="0" smtClean="0"/>
              <a:t>What not to do: </a:t>
            </a:r>
            <a:endParaRPr lang="en-US" dirty="0" smtClean="0">
              <a:hlinkClick r:id="rId2"/>
            </a:endParaRPr>
          </a:p>
          <a:p>
            <a:r>
              <a:rPr lang="en-US" dirty="0">
                <a:hlinkClick r:id="rId3"/>
              </a:rPr>
              <a:t>https://www.youtube.com/watch?v=uD7gX-_</a:t>
            </a:r>
            <a:r>
              <a:rPr lang="en-US" dirty="0" smtClean="0">
                <a:hlinkClick r:id="rId3"/>
              </a:rPr>
              <a:t>Q2IQ</a:t>
            </a:r>
            <a:r>
              <a:rPr lang="en-US" dirty="0" smtClean="0"/>
              <a:t> </a:t>
            </a:r>
            <a:endParaRPr lang="en-US" dirty="0" smtClean="0">
              <a:hlinkClick r:id="rId2"/>
            </a:endParaRPr>
          </a:p>
          <a:p>
            <a:endParaRPr lang="en-US" dirty="0" smtClean="0">
              <a:hlinkClick r:id="rId2"/>
            </a:endParaRPr>
          </a:p>
          <a:p>
            <a:pPr marL="0" indent="0">
              <a:buNone/>
            </a:pPr>
            <a:r>
              <a:rPr lang="en-US" dirty="0" smtClean="0"/>
              <a:t>Safe Use:</a:t>
            </a:r>
            <a:endParaRPr lang="en-US" dirty="0">
              <a:hlinkClick r:id="rId2"/>
            </a:endParaRPr>
          </a:p>
          <a:p>
            <a:r>
              <a:rPr lang="en-US" dirty="0">
                <a:hlinkClick r:id="rId2"/>
              </a:rPr>
              <a:t>https://www.youtube.com/watch?v=zM-w5VPW40Y</a:t>
            </a:r>
            <a:endParaRPr lang="en-US" dirty="0" smtClean="0"/>
          </a:p>
          <a:p>
            <a:pPr marL="0" indent="0">
              <a:buNone/>
            </a:pPr>
            <a:endParaRPr lang="en-US" dirty="0"/>
          </a:p>
          <a:p>
            <a:pPr marL="0" indent="0">
              <a:buNone/>
            </a:pPr>
            <a:r>
              <a:rPr lang="en-US" dirty="0" smtClean="0"/>
              <a:t>Appropriate materials: </a:t>
            </a:r>
          </a:p>
          <a:p>
            <a:r>
              <a:rPr lang="en-US" dirty="0" smtClean="0"/>
              <a:t>Cardboard, Paper, Cardstock, craft sheet-foam</a:t>
            </a:r>
            <a:endParaRPr lang="en-US" dirty="0"/>
          </a:p>
          <a:p>
            <a:endParaRPr lang="en-US" dirty="0"/>
          </a:p>
        </p:txBody>
      </p:sp>
    </p:spTree>
    <p:extLst>
      <p:ext uri="{BB962C8B-B14F-4D97-AF65-F5344CB8AC3E}">
        <p14:creationId xmlns:p14="http://schemas.microsoft.com/office/powerpoint/2010/main" val="3223289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573</TotalTime>
  <Words>1733</Words>
  <Application>Microsoft Office PowerPoint</Application>
  <PresentationFormat>Widescreen</PresentationFormat>
  <Paragraphs>179</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Trebuchet MS</vt:lpstr>
      <vt:lpstr>Wingdings 3</vt:lpstr>
      <vt:lpstr>Facet</vt:lpstr>
      <vt:lpstr>EASC1107: Hand Tools +  Laser Cutting</vt:lpstr>
      <vt:lpstr>Goals:</vt:lpstr>
      <vt:lpstr>Our goal today: Create a Ring-Toss game. </vt:lpstr>
      <vt:lpstr>Rapid prototyping level 1:</vt:lpstr>
      <vt:lpstr>Prototype #1 Questions</vt:lpstr>
      <vt:lpstr>Introduction to Hand Tools</vt:lpstr>
      <vt:lpstr>Hand Tools safety training</vt:lpstr>
      <vt:lpstr>Rules for Hand-Tools</vt:lpstr>
      <vt:lpstr>X-acto/Utility knife</vt:lpstr>
      <vt:lpstr>Coping Saw</vt:lpstr>
      <vt:lpstr>Hammer</vt:lpstr>
      <vt:lpstr>Metal File</vt:lpstr>
      <vt:lpstr>Rapid prototyping level 2:</vt:lpstr>
      <vt:lpstr>Level 2 Prototype Reflections</vt:lpstr>
      <vt:lpstr>Introduction to Laser Cutting</vt:lpstr>
      <vt:lpstr>What is Laser Cutting?</vt:lpstr>
      <vt:lpstr>What can you Laser Cut?</vt:lpstr>
      <vt:lpstr>Advantages of Laser Cutting</vt:lpstr>
      <vt:lpstr>Limitations of the Laser Cutter</vt:lpstr>
      <vt:lpstr>Student Rules for Laser Cutting in the UNH MakerSpace</vt:lpstr>
      <vt:lpstr>Creating the Digital Design (Illustrator)</vt:lpstr>
      <vt:lpstr>Step 1: Sign-In on Lab Computers</vt:lpstr>
      <vt:lpstr>1a: Other software</vt:lpstr>
      <vt:lpstr>Step 2: Change Background Size</vt:lpstr>
      <vt:lpstr>Step 3: Create a boundary shape that will be cut from the material</vt:lpstr>
      <vt:lpstr>Make your Design- Images</vt:lpstr>
      <vt:lpstr>Make your Design- Adding Text</vt:lpstr>
      <vt:lpstr>Step 5: Edit Line-Widths for “cut” when done </vt:lpstr>
      <vt:lpstr>Step 5: Save your file in Illustrator to a Flash Drive</vt:lpstr>
      <vt:lpstr>Sending a Design to the Laser Cutter</vt:lpstr>
      <vt:lpstr>Go to the Printing Station for Illustrator</vt:lpstr>
      <vt:lpstr>Setup Printer Settings within Illustrator</vt:lpstr>
      <vt:lpstr>Check the Material Sheet for your settings to set print properties on the Epilog Print Manager</vt:lpstr>
      <vt:lpstr>Find a TA to Help Print- </vt:lpstr>
      <vt:lpstr>Ask a TA to show you the “Draft” Setting to verify material and Laser aligned</vt:lpstr>
      <vt:lpstr>Next steps: Finish your cuts!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EASC1107: Hand Tools +  Laser Cutting</dc:title>
  <dc:creator>Gillespie, Stephanie</dc:creator>
  <cp:lastModifiedBy>Gillespie, Stephanie</cp:lastModifiedBy>
  <cp:revision>10</cp:revision>
  <dcterms:created xsi:type="dcterms:W3CDTF">2019-11-12T21:09:00Z</dcterms:created>
  <dcterms:modified xsi:type="dcterms:W3CDTF">2020-01-25T04:34:50Z</dcterms:modified>
</cp:coreProperties>
</file>