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Economica" panose="020B0604020202020204" charset="0"/>
      <p:regular r:id="rId4"/>
      <p:bold r:id="rId5"/>
      <p:italic r:id="rId6"/>
      <p:boldItalic r:id="rId7"/>
    </p:embeddedFont>
    <p:embeddedFont>
      <p:font typeface="Average" panose="020B0604020202020204" charset="0"/>
      <p:regular r:id="rId8"/>
    </p:embeddedFont>
    <p:embeddedFont>
      <p:font typeface="Open Sans"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3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sz="1300">
                <a:solidFill>
                  <a:srgbClr val="333333"/>
                </a:solidFill>
                <a:highlight>
                  <a:srgbClr val="FFFFFF"/>
                </a:highlight>
              </a:rPr>
              <a:t>A) The water is treated in a water treatment plant to remove sediment (by filtration and/or settling) and bacteria (typically with ozone, ultraviolet light and chlorine). The output from the water treatment plant is clear, germ-free water. </a:t>
            </a:r>
          </a:p>
          <a:p>
            <a:pPr lvl="0" rtl="0">
              <a:lnSpc>
                <a:spcPct val="115000"/>
              </a:lnSpc>
              <a:spcBef>
                <a:spcPts val="0"/>
              </a:spcBef>
              <a:spcAft>
                <a:spcPts val="1600"/>
              </a:spcAft>
              <a:buNone/>
            </a:pPr>
            <a:r>
              <a:rPr lang="en" sz="1300">
                <a:solidFill>
                  <a:srgbClr val="333333"/>
                </a:solidFill>
                <a:highlight>
                  <a:srgbClr val="FFFFFF"/>
                </a:highlight>
              </a:rPr>
              <a:t>B) A high-lift pump pressurizes the water and sends it to the water system's primary feeder pipes.</a:t>
            </a:r>
          </a:p>
          <a:p>
            <a:pPr lvl="0" rtl="0">
              <a:lnSpc>
                <a:spcPct val="115000"/>
              </a:lnSpc>
              <a:spcBef>
                <a:spcPts val="0"/>
              </a:spcBef>
              <a:spcAft>
                <a:spcPts val="1600"/>
              </a:spcAft>
              <a:buNone/>
            </a:pPr>
            <a:r>
              <a:rPr lang="en" sz="1300">
                <a:solidFill>
                  <a:srgbClr val="333333"/>
                </a:solidFill>
                <a:highlight>
                  <a:srgbClr val="FFFFFF"/>
                </a:highlight>
              </a:rPr>
              <a:t>C) Water that is pumped into our sinks,etc. </a:t>
            </a:r>
          </a:p>
          <a:p>
            <a:pPr lvl="0" rtl="0">
              <a:lnSpc>
                <a:spcPct val="115000"/>
              </a:lnSpc>
              <a:spcBef>
                <a:spcPts val="0"/>
              </a:spcBef>
              <a:spcAft>
                <a:spcPts val="1600"/>
              </a:spcAft>
              <a:buNone/>
            </a:pPr>
            <a:r>
              <a:rPr lang="en" sz="1300">
                <a:solidFill>
                  <a:srgbClr val="333333"/>
                </a:solidFill>
                <a:highlight>
                  <a:srgbClr val="FFFFFF"/>
                </a:highlight>
              </a:rPr>
              <a:t>D) A water tower's tank is normally quite large (generally 50x an average swimming pool). Water towers are tall and located on high ground to provide pressure and use gravity to move the water.</a:t>
            </a:r>
          </a:p>
          <a:p>
            <a:pPr lvl="0" rtl="0">
              <a:lnSpc>
                <a:spcPct val="115000"/>
              </a:lnSpc>
              <a:spcBef>
                <a:spcPts val="0"/>
              </a:spcBef>
              <a:spcAft>
                <a:spcPts val="1600"/>
              </a:spcAft>
              <a:buNone/>
            </a:pPr>
            <a:endParaRPr sz="1300">
              <a:solidFill>
                <a:srgbClr val="333333"/>
              </a:solidFill>
              <a:highlight>
                <a:srgbClr val="FFFFFF"/>
              </a:highlight>
            </a:endParaRPr>
          </a:p>
          <a:p>
            <a:pPr lvl="0" rtl="0">
              <a:lnSpc>
                <a:spcPct val="115000"/>
              </a:lnSpc>
              <a:spcBef>
                <a:spcPts val="0"/>
              </a:spcBef>
              <a:spcAft>
                <a:spcPts val="1600"/>
              </a:spcAft>
              <a:buNone/>
            </a:pPr>
            <a:endParaRPr sz="1300">
              <a:solidFill>
                <a:srgbClr val="333333"/>
              </a:solidFill>
              <a:highlight>
                <a:srgbClr val="FFFFFF"/>
              </a:highlight>
            </a:endParaRPr>
          </a:p>
          <a:p>
            <a:pPr lvl="0" rtl="0">
              <a:lnSpc>
                <a:spcPct val="115000"/>
              </a:lnSpc>
              <a:spcBef>
                <a:spcPts val="0"/>
              </a:spcBef>
              <a:spcAft>
                <a:spcPts val="1600"/>
              </a:spcAft>
              <a:buNone/>
            </a:pPr>
            <a:endParaRPr sz="1300">
              <a:solidFill>
                <a:srgbClr val="333333"/>
              </a:solidFill>
              <a:highlight>
                <a:srgbClr val="FFFFFF"/>
              </a:highlight>
            </a:endParaRPr>
          </a:p>
          <a:p>
            <a:pPr lvl="0" rtl="0">
              <a:lnSpc>
                <a:spcPct val="115000"/>
              </a:lnSpc>
              <a:spcBef>
                <a:spcPts val="0"/>
              </a:spcBef>
              <a:spcAft>
                <a:spcPts val="1600"/>
              </a:spcAft>
              <a:buNone/>
            </a:pPr>
            <a:endParaRPr sz="1300">
              <a:solidFill>
                <a:srgbClr val="333333"/>
              </a:solidFill>
              <a:highlight>
                <a:srgbClr val="FFFFFF"/>
              </a:highlight>
            </a:endParaRPr>
          </a:p>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buChar char="●"/>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90400" y="612612"/>
            <a:ext cx="4042500" cy="572700"/>
          </a:xfrm>
          <a:prstGeom prst="rect">
            <a:avLst/>
          </a:prstGeom>
        </p:spPr>
        <p:txBody>
          <a:bodyPr lIns="91425" tIns="91425" rIns="91425" bIns="91425" anchor="b" anchorCtr="0">
            <a:noAutofit/>
          </a:bodyPr>
          <a:lstStyle/>
          <a:p>
            <a:pPr lvl="0">
              <a:spcBef>
                <a:spcPts val="0"/>
              </a:spcBef>
              <a:buNone/>
            </a:pPr>
            <a:r>
              <a:rPr lang="en">
                <a:solidFill>
                  <a:srgbClr val="073763"/>
                </a:solidFill>
              </a:rPr>
              <a:t>Why do we need them?</a:t>
            </a:r>
          </a:p>
        </p:txBody>
      </p:sp>
      <p:sp>
        <p:nvSpPr>
          <p:cNvPr id="63" name="Shape 63"/>
          <p:cNvSpPr txBox="1">
            <a:spLocks noGrp="1"/>
          </p:cNvSpPr>
          <p:nvPr>
            <p:ph type="body" idx="1"/>
          </p:nvPr>
        </p:nvSpPr>
        <p:spPr>
          <a:xfrm>
            <a:off x="311700" y="1225225"/>
            <a:ext cx="3999900" cy="3647700"/>
          </a:xfrm>
          <a:prstGeom prst="rect">
            <a:avLst/>
          </a:prstGeom>
          <a:ln>
            <a:noFill/>
          </a:ln>
        </p:spPr>
        <p:txBody>
          <a:bodyPr lIns="91425" tIns="91425" rIns="91425" bIns="91425" anchor="t" anchorCtr="0">
            <a:noAutofit/>
          </a:bodyPr>
          <a:lstStyle/>
          <a:p>
            <a:pPr marL="457200" lvl="0" indent="-330200" rtl="0">
              <a:spcBef>
                <a:spcPts val="0"/>
              </a:spcBef>
              <a:spcAft>
                <a:spcPts val="600"/>
              </a:spcAft>
              <a:buClr>
                <a:srgbClr val="000000"/>
              </a:buClr>
              <a:buSzPct val="100000"/>
              <a:buFont typeface="Arial"/>
            </a:pPr>
            <a:r>
              <a:rPr lang="en" dirty="0">
                <a:solidFill>
                  <a:srgbClr val="000000"/>
                </a:solidFill>
                <a:latin typeface="Arial"/>
                <a:ea typeface="Arial"/>
                <a:cs typeface="Arial"/>
                <a:sym typeface="Arial"/>
              </a:rPr>
              <a:t>Serves as a supply system for the distribution of potable water</a:t>
            </a:r>
          </a:p>
          <a:p>
            <a:pPr marL="457200" lvl="0" indent="-330200" rtl="0">
              <a:spcBef>
                <a:spcPts val="0"/>
              </a:spcBef>
              <a:spcAft>
                <a:spcPts val="600"/>
              </a:spcAft>
              <a:buClr>
                <a:srgbClr val="000000"/>
              </a:buClr>
              <a:buSzPct val="100000"/>
              <a:buFont typeface="Arial"/>
            </a:pPr>
            <a:r>
              <a:rPr lang="en" dirty="0">
                <a:solidFill>
                  <a:srgbClr val="000000"/>
                </a:solidFill>
                <a:latin typeface="Arial"/>
                <a:ea typeface="Arial"/>
                <a:cs typeface="Arial"/>
                <a:sym typeface="Arial"/>
              </a:rPr>
              <a:t>Serves as a backup water supply in case main water system is damaged </a:t>
            </a:r>
          </a:p>
          <a:p>
            <a:pPr marL="914400" lvl="1" indent="-317500" rtl="0">
              <a:spcBef>
                <a:spcPts val="0"/>
              </a:spcBef>
              <a:spcAft>
                <a:spcPts val="600"/>
              </a:spcAft>
              <a:buClr>
                <a:srgbClr val="000000"/>
              </a:buClr>
              <a:buSzPct val="100000"/>
              <a:buFont typeface="Arial"/>
            </a:pPr>
            <a:r>
              <a:rPr lang="en" sz="1400" dirty="0">
                <a:solidFill>
                  <a:srgbClr val="000000"/>
                </a:solidFill>
                <a:latin typeface="Arial"/>
                <a:ea typeface="Arial"/>
                <a:cs typeface="Arial"/>
                <a:sym typeface="Arial"/>
              </a:rPr>
              <a:t>Provides emergency storage for fire protection</a:t>
            </a:r>
          </a:p>
          <a:p>
            <a:pPr marL="457200" lvl="0" indent="-330200" rtl="0">
              <a:spcBef>
                <a:spcPts val="0"/>
              </a:spcBef>
              <a:spcAft>
                <a:spcPts val="600"/>
              </a:spcAft>
              <a:buClr>
                <a:srgbClr val="000000"/>
              </a:buClr>
              <a:buSzPct val="100000"/>
              <a:buFont typeface="Arial"/>
            </a:pPr>
            <a:r>
              <a:rPr lang="en" dirty="0">
                <a:solidFill>
                  <a:srgbClr val="000000"/>
                </a:solidFill>
                <a:latin typeface="Arial"/>
                <a:ea typeface="Arial"/>
                <a:cs typeface="Arial"/>
                <a:sym typeface="Arial"/>
              </a:rPr>
              <a:t>Stores the water during non-peak hours to use during peak hours</a:t>
            </a:r>
          </a:p>
          <a:p>
            <a:pPr marL="914400" lvl="1" indent="-317500" rtl="0">
              <a:spcBef>
                <a:spcPts val="0"/>
              </a:spcBef>
              <a:spcAft>
                <a:spcPts val="600"/>
              </a:spcAft>
              <a:buClr>
                <a:srgbClr val="000000"/>
              </a:buClr>
              <a:buSzPct val="100000"/>
              <a:buFont typeface="Arial"/>
            </a:pPr>
            <a:r>
              <a:rPr lang="en" sz="1400" dirty="0">
                <a:solidFill>
                  <a:srgbClr val="000000"/>
                </a:solidFill>
                <a:latin typeface="Arial"/>
                <a:ea typeface="Arial"/>
                <a:cs typeface="Arial"/>
                <a:sym typeface="Arial"/>
              </a:rPr>
              <a:t>Excess flow is stored</a:t>
            </a:r>
          </a:p>
          <a:p>
            <a:pPr marL="914400" lvl="1" indent="-317500" rtl="0">
              <a:spcBef>
                <a:spcPts val="0"/>
              </a:spcBef>
              <a:spcAft>
                <a:spcPts val="600"/>
              </a:spcAft>
              <a:buClr>
                <a:srgbClr val="000000"/>
              </a:buClr>
              <a:buSzPct val="100000"/>
              <a:buFont typeface="Arial"/>
            </a:pPr>
            <a:r>
              <a:rPr lang="en" sz="1400" dirty="0">
                <a:solidFill>
                  <a:srgbClr val="000000"/>
                </a:solidFill>
                <a:latin typeface="Arial"/>
                <a:ea typeface="Arial"/>
                <a:cs typeface="Arial"/>
                <a:sym typeface="Arial"/>
              </a:rPr>
              <a:t>Need-based</a:t>
            </a:r>
          </a:p>
          <a:p>
            <a:pPr marL="457200" lvl="0" indent="-330200" rtl="0">
              <a:spcBef>
                <a:spcPts val="0"/>
              </a:spcBef>
              <a:spcAft>
                <a:spcPts val="600"/>
              </a:spcAft>
              <a:buClr>
                <a:srgbClr val="000000"/>
              </a:buClr>
              <a:buSzPct val="100000"/>
              <a:buFont typeface="Arial"/>
            </a:pPr>
            <a:r>
              <a:rPr lang="en" dirty="0">
                <a:solidFill>
                  <a:srgbClr val="000000"/>
                </a:solidFill>
                <a:latin typeface="Arial"/>
                <a:ea typeface="Arial"/>
                <a:cs typeface="Arial"/>
                <a:sym typeface="Arial"/>
              </a:rPr>
              <a:t>Reliable - water supply is constant since water flow is pressurized by gravity</a:t>
            </a:r>
          </a:p>
          <a:p>
            <a:pPr lvl="0" rtl="0">
              <a:spcBef>
                <a:spcPts val="0"/>
              </a:spcBef>
              <a:spcAft>
                <a:spcPts val="600"/>
              </a:spcAft>
              <a:buNone/>
            </a:pPr>
            <a:endParaRPr dirty="0">
              <a:solidFill>
                <a:srgbClr val="1C4587"/>
              </a:solidFill>
              <a:latin typeface="Arial"/>
              <a:ea typeface="Arial"/>
              <a:cs typeface="Arial"/>
              <a:sym typeface="Arial"/>
            </a:endParaRPr>
          </a:p>
          <a:p>
            <a:pPr marL="0" lvl="0" indent="0" rtl="0">
              <a:spcBef>
                <a:spcPts val="0"/>
              </a:spcBef>
              <a:spcAft>
                <a:spcPts val="600"/>
              </a:spcAft>
              <a:buNone/>
            </a:pPr>
            <a:endParaRPr dirty="0">
              <a:solidFill>
                <a:srgbClr val="1C4587"/>
              </a:solidFill>
              <a:latin typeface="Arial"/>
              <a:ea typeface="Arial"/>
              <a:cs typeface="Arial"/>
              <a:sym typeface="Arial"/>
            </a:endParaRPr>
          </a:p>
          <a:p>
            <a:pPr marL="0" lvl="0" indent="0" rtl="0">
              <a:spcBef>
                <a:spcPts val="0"/>
              </a:spcBef>
              <a:spcAft>
                <a:spcPts val="600"/>
              </a:spcAft>
              <a:buNone/>
            </a:pPr>
            <a:endParaRPr dirty="0">
              <a:solidFill>
                <a:srgbClr val="1C4587"/>
              </a:solidFill>
              <a:latin typeface="Arial"/>
              <a:ea typeface="Arial"/>
              <a:cs typeface="Arial"/>
              <a:sym typeface="Arial"/>
            </a:endParaRPr>
          </a:p>
          <a:p>
            <a:pPr marL="0" lvl="0" indent="0" rtl="0">
              <a:spcBef>
                <a:spcPts val="0"/>
              </a:spcBef>
              <a:spcAft>
                <a:spcPts val="600"/>
              </a:spcAft>
              <a:buNone/>
            </a:pPr>
            <a:endParaRPr dirty="0">
              <a:solidFill>
                <a:srgbClr val="1C4587"/>
              </a:solidFill>
              <a:latin typeface="Arial"/>
              <a:ea typeface="Arial"/>
              <a:cs typeface="Arial"/>
              <a:sym typeface="Arial"/>
            </a:endParaRPr>
          </a:p>
          <a:p>
            <a:pPr lvl="0" rtl="0">
              <a:spcBef>
                <a:spcPts val="0"/>
              </a:spcBef>
              <a:spcAft>
                <a:spcPts val="600"/>
              </a:spcAft>
              <a:buNone/>
            </a:pPr>
            <a:endParaRPr dirty="0">
              <a:solidFill>
                <a:srgbClr val="1C4587"/>
              </a:solidFill>
              <a:latin typeface="Arial"/>
              <a:ea typeface="Arial"/>
              <a:cs typeface="Arial"/>
              <a:sym typeface="Arial"/>
            </a:endParaRPr>
          </a:p>
          <a:p>
            <a:pPr marL="0" lvl="0" indent="0" rtl="0">
              <a:spcBef>
                <a:spcPts val="0"/>
              </a:spcBef>
              <a:buNone/>
            </a:pPr>
            <a:endParaRPr dirty="0">
              <a:solidFill>
                <a:schemeClr val="accent3"/>
              </a:solidFill>
              <a:latin typeface="Average"/>
              <a:ea typeface="Average"/>
              <a:cs typeface="Average"/>
              <a:sym typeface="Average"/>
            </a:endParaRPr>
          </a:p>
          <a:p>
            <a:pPr marL="457200" lvl="0" indent="0" rtl="0">
              <a:spcBef>
                <a:spcPts val="0"/>
              </a:spcBef>
              <a:buNone/>
            </a:pPr>
            <a:endParaRPr dirty="0">
              <a:solidFill>
                <a:schemeClr val="accent3"/>
              </a:solidFill>
              <a:latin typeface="Average"/>
              <a:ea typeface="Average"/>
              <a:cs typeface="Average"/>
              <a:sym typeface="Average"/>
            </a:endParaRPr>
          </a:p>
        </p:txBody>
      </p:sp>
      <p:sp>
        <p:nvSpPr>
          <p:cNvPr id="64" name="Shape 64"/>
          <p:cNvSpPr txBox="1">
            <a:spLocks noGrp="1"/>
          </p:cNvSpPr>
          <p:nvPr>
            <p:ph type="body" idx="2"/>
          </p:nvPr>
        </p:nvSpPr>
        <p:spPr>
          <a:xfrm>
            <a:off x="4832400" y="1225225"/>
            <a:ext cx="3999900" cy="33540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rtl="0">
              <a:spcBef>
                <a:spcPts val="0"/>
              </a:spcBef>
              <a:buNone/>
            </a:pPr>
            <a:endParaRPr sz="1300">
              <a:solidFill>
                <a:srgbClr val="333333"/>
              </a:solidFill>
              <a:highlight>
                <a:srgbClr val="FFFFFF"/>
              </a:highlight>
              <a:latin typeface="Arial"/>
              <a:ea typeface="Arial"/>
              <a:cs typeface="Arial"/>
              <a:sym typeface="Arial"/>
            </a:endParaRPr>
          </a:p>
          <a:p>
            <a:pPr lvl="0">
              <a:spcBef>
                <a:spcPts val="0"/>
              </a:spcBef>
              <a:buNone/>
            </a:pPr>
            <a:endParaRPr sz="1300">
              <a:solidFill>
                <a:srgbClr val="333333"/>
              </a:solidFill>
              <a:highlight>
                <a:srgbClr val="FFFFFF"/>
              </a:highlight>
              <a:latin typeface="Arial"/>
              <a:ea typeface="Arial"/>
              <a:cs typeface="Arial"/>
              <a:sym typeface="Arial"/>
            </a:endParaRPr>
          </a:p>
        </p:txBody>
      </p:sp>
      <p:sp>
        <p:nvSpPr>
          <p:cNvPr id="65" name="Shape 65"/>
          <p:cNvSpPr txBox="1">
            <a:spLocks noGrp="1"/>
          </p:cNvSpPr>
          <p:nvPr>
            <p:ph type="title"/>
          </p:nvPr>
        </p:nvSpPr>
        <p:spPr>
          <a:xfrm>
            <a:off x="5259175" y="640450"/>
            <a:ext cx="3447600" cy="572700"/>
          </a:xfrm>
          <a:prstGeom prst="rect">
            <a:avLst/>
          </a:prstGeom>
        </p:spPr>
        <p:txBody>
          <a:bodyPr lIns="91425" tIns="91425" rIns="91425" bIns="91425" anchor="b" anchorCtr="0">
            <a:noAutofit/>
          </a:bodyPr>
          <a:lstStyle/>
          <a:p>
            <a:pPr lvl="0" rtl="0">
              <a:spcBef>
                <a:spcPts val="0"/>
              </a:spcBef>
              <a:buNone/>
            </a:pPr>
            <a:r>
              <a:rPr lang="en">
                <a:solidFill>
                  <a:srgbClr val="073763"/>
                </a:solidFill>
              </a:rPr>
              <a:t>How do they work?</a:t>
            </a:r>
          </a:p>
        </p:txBody>
      </p:sp>
      <p:sp>
        <p:nvSpPr>
          <p:cNvPr id="66" name="Shape 66"/>
          <p:cNvSpPr txBox="1">
            <a:spLocks noGrp="1"/>
          </p:cNvSpPr>
          <p:nvPr>
            <p:ph type="title"/>
          </p:nvPr>
        </p:nvSpPr>
        <p:spPr>
          <a:xfrm>
            <a:off x="3777125" y="0"/>
            <a:ext cx="1753800" cy="572700"/>
          </a:xfrm>
          <a:prstGeom prst="rect">
            <a:avLst/>
          </a:prstGeom>
        </p:spPr>
        <p:txBody>
          <a:bodyPr lIns="91425" tIns="91425" rIns="91425" bIns="91425" anchor="b" anchorCtr="0">
            <a:noAutofit/>
          </a:bodyPr>
          <a:lstStyle/>
          <a:p>
            <a:pPr lvl="0" rtl="0">
              <a:spcBef>
                <a:spcPts val="0"/>
              </a:spcBef>
              <a:buNone/>
            </a:pPr>
            <a:r>
              <a:rPr lang="en" sz="2700">
                <a:solidFill>
                  <a:srgbClr val="20124D"/>
                </a:solidFill>
              </a:rPr>
              <a:t>Water Towers</a:t>
            </a:r>
          </a:p>
        </p:txBody>
      </p:sp>
      <p:pic>
        <p:nvPicPr>
          <p:cNvPr id="67" name="Shape 67"/>
          <p:cNvPicPr preferRelativeResize="0"/>
          <p:nvPr/>
        </p:nvPicPr>
        <p:blipFill>
          <a:blip r:embed="rId3">
            <a:alphaModFix/>
          </a:blip>
          <a:stretch>
            <a:fillRect/>
          </a:stretch>
        </p:blipFill>
        <p:spPr>
          <a:xfrm>
            <a:off x="4832400" y="1225219"/>
            <a:ext cx="3718524" cy="3045799"/>
          </a:xfrm>
          <a:prstGeom prst="rect">
            <a:avLst/>
          </a:prstGeom>
          <a:noFill/>
          <a:ln>
            <a:noFill/>
          </a:ln>
        </p:spPr>
      </p:pic>
      <p:pic>
        <p:nvPicPr>
          <p:cNvPr id="68" name="Shape 68"/>
          <p:cNvPicPr preferRelativeResize="0"/>
          <p:nvPr/>
        </p:nvPicPr>
        <p:blipFill>
          <a:blip r:embed="rId4">
            <a:alphaModFix/>
          </a:blip>
          <a:stretch>
            <a:fillRect/>
          </a:stretch>
        </p:blipFill>
        <p:spPr>
          <a:xfrm>
            <a:off x="4864575" y="4343775"/>
            <a:ext cx="3935556" cy="529149"/>
          </a:xfrm>
          <a:prstGeom prst="rect">
            <a:avLst/>
          </a:prstGeom>
          <a:noFill/>
          <a:ln>
            <a:noFill/>
          </a:ln>
        </p:spPr>
      </p:pic>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Words>
  <Application>Microsoft Office PowerPoint</Application>
  <PresentationFormat>On-screen Show (16:9)</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Economica</vt:lpstr>
      <vt:lpstr>Arial</vt:lpstr>
      <vt:lpstr>Average</vt:lpstr>
      <vt:lpstr>Open Sans</vt:lpstr>
      <vt:lpstr>Luxe</vt:lpstr>
      <vt:lpstr>Why do we need them?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them?</dc:title>
  <dc:creator>Meghan Rice</dc:creator>
  <cp:lastModifiedBy>Engineering</cp:lastModifiedBy>
  <cp:revision>1</cp:revision>
  <dcterms:modified xsi:type="dcterms:W3CDTF">2017-08-24T16:25:57Z</dcterms:modified>
</cp:coreProperties>
</file>