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08" r:id="rId1"/>
    <p:sldMasterId id="2147484020" r:id="rId2"/>
    <p:sldMasterId id="2147484044" r:id="rId3"/>
    <p:sldMasterId id="2147484056" r:id="rId4"/>
  </p:sldMasterIdLst>
  <p:notesMasterIdLst>
    <p:notesMasterId r:id="rId56"/>
  </p:notesMasterIdLst>
  <p:sldIdLst>
    <p:sldId id="256" r:id="rId5"/>
    <p:sldId id="517" r:id="rId6"/>
    <p:sldId id="548" r:id="rId7"/>
    <p:sldId id="552" r:id="rId8"/>
    <p:sldId id="568" r:id="rId9"/>
    <p:sldId id="558" r:id="rId10"/>
    <p:sldId id="540" r:id="rId11"/>
    <p:sldId id="545" r:id="rId12"/>
    <p:sldId id="544" r:id="rId13"/>
    <p:sldId id="571" r:id="rId14"/>
    <p:sldId id="559" r:id="rId15"/>
    <p:sldId id="560" r:id="rId16"/>
    <p:sldId id="572" r:id="rId17"/>
    <p:sldId id="520" r:id="rId18"/>
    <p:sldId id="523" r:id="rId19"/>
    <p:sldId id="565" r:id="rId20"/>
    <p:sldId id="524" r:id="rId21"/>
    <p:sldId id="531" r:id="rId22"/>
    <p:sldId id="528" r:id="rId23"/>
    <p:sldId id="529" r:id="rId24"/>
    <p:sldId id="535" r:id="rId25"/>
    <p:sldId id="537" r:id="rId26"/>
    <p:sldId id="539" r:id="rId27"/>
    <p:sldId id="574" r:id="rId28"/>
    <p:sldId id="577" r:id="rId29"/>
    <p:sldId id="501" r:id="rId30"/>
    <p:sldId id="579" r:id="rId31"/>
    <p:sldId id="580" r:id="rId32"/>
    <p:sldId id="581" r:id="rId33"/>
    <p:sldId id="582" r:id="rId34"/>
    <p:sldId id="500" r:id="rId35"/>
    <p:sldId id="578" r:id="rId36"/>
    <p:sldId id="575" r:id="rId37"/>
    <p:sldId id="576" r:id="rId38"/>
    <p:sldId id="554" r:id="rId39"/>
    <p:sldId id="555" r:id="rId40"/>
    <p:sldId id="556" r:id="rId41"/>
    <p:sldId id="557" r:id="rId42"/>
    <p:sldId id="542" r:id="rId43"/>
    <p:sldId id="543" r:id="rId44"/>
    <p:sldId id="561" r:id="rId45"/>
    <p:sldId id="562" r:id="rId46"/>
    <p:sldId id="563" r:id="rId47"/>
    <p:sldId id="564" r:id="rId48"/>
    <p:sldId id="525" r:id="rId49"/>
    <p:sldId id="526" r:id="rId50"/>
    <p:sldId id="566" r:id="rId51"/>
    <p:sldId id="567" r:id="rId52"/>
    <p:sldId id="534" r:id="rId53"/>
    <p:sldId id="538" r:id="rId54"/>
    <p:sldId id="547"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BEB90CB-E136-8C40-AA6D-CCDCDBFA907E}">
          <p14:sldIdLst>
            <p14:sldId id="256"/>
            <p14:sldId id="517"/>
            <p14:sldId id="548"/>
            <p14:sldId id="552"/>
            <p14:sldId id="568"/>
            <p14:sldId id="558"/>
            <p14:sldId id="540"/>
            <p14:sldId id="545"/>
            <p14:sldId id="544"/>
            <p14:sldId id="571"/>
            <p14:sldId id="559"/>
            <p14:sldId id="560"/>
            <p14:sldId id="572"/>
            <p14:sldId id="520"/>
            <p14:sldId id="523"/>
            <p14:sldId id="565"/>
            <p14:sldId id="524"/>
            <p14:sldId id="531"/>
            <p14:sldId id="528"/>
            <p14:sldId id="529"/>
            <p14:sldId id="535"/>
            <p14:sldId id="537"/>
            <p14:sldId id="539"/>
            <p14:sldId id="574"/>
            <p14:sldId id="577"/>
            <p14:sldId id="501"/>
            <p14:sldId id="579"/>
            <p14:sldId id="580"/>
            <p14:sldId id="581"/>
            <p14:sldId id="582"/>
            <p14:sldId id="500"/>
            <p14:sldId id="578"/>
            <p14:sldId id="575"/>
            <p14:sldId id="576"/>
            <p14:sldId id="554"/>
            <p14:sldId id="555"/>
            <p14:sldId id="556"/>
            <p14:sldId id="557"/>
            <p14:sldId id="542"/>
            <p14:sldId id="543"/>
            <p14:sldId id="561"/>
            <p14:sldId id="562"/>
            <p14:sldId id="563"/>
            <p14:sldId id="564"/>
            <p14:sldId id="525"/>
            <p14:sldId id="526"/>
            <p14:sldId id="566"/>
            <p14:sldId id="567"/>
            <p14:sldId id="534"/>
            <p14:sldId id="538"/>
            <p14:sldId id="547"/>
          </p14:sldIdLst>
        </p14:section>
      </p14:sectionLst>
    </p:ext>
    <p:ext uri="{EFAFB233-063F-42B5-8137-9DF3F51BA10A}">
      <p15:sldGuideLst xmlns:p15="http://schemas.microsoft.com/office/powerpoint/2012/main">
        <p15:guide id="1" orient="horz" pos="864">
          <p15:clr>
            <a:srgbClr val="A4A3A4"/>
          </p15:clr>
        </p15:guide>
        <p15:guide id="2" pos="547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76B6D"/>
    <a:srgbClr val="0DF318"/>
    <a:srgbClr val="546280"/>
    <a:srgbClr val="5A667A"/>
    <a:srgbClr val="6369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35" autoAdjust="0"/>
    <p:restoredTop sz="85902" autoAdjust="0"/>
  </p:normalViewPr>
  <p:slideViewPr>
    <p:cSldViewPr>
      <p:cViewPr varScale="1">
        <p:scale>
          <a:sx n="97" d="100"/>
          <a:sy n="97" d="100"/>
        </p:scale>
        <p:origin x="1398" y="84"/>
      </p:cViewPr>
      <p:guideLst>
        <p:guide orient="horz" pos="864"/>
        <p:guide pos="5472"/>
      </p:guideLst>
    </p:cSldViewPr>
  </p:slideViewPr>
  <p:outlineViewPr>
    <p:cViewPr>
      <p:scale>
        <a:sx n="33" d="100"/>
        <a:sy n="33" d="100"/>
      </p:scale>
      <p:origin x="0" y="32292"/>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9507D3-EF66-44AC-A131-5DC15F23C0C6}" type="datetimeFigureOut">
              <a:rPr lang="en-US" smtClean="0"/>
              <a:t>7/9/2019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BB28BC-D909-42AD-B598-1B2D717B7060}" type="slidenum">
              <a:rPr lang="en-US" smtClean="0"/>
              <a:t>‹#›</a:t>
            </a:fld>
            <a:endParaRPr lang="en-US"/>
          </a:p>
        </p:txBody>
      </p:sp>
    </p:spTree>
    <p:extLst>
      <p:ext uri="{BB962C8B-B14F-4D97-AF65-F5344CB8AC3E}">
        <p14:creationId xmlns:p14="http://schemas.microsoft.com/office/powerpoint/2010/main" val="1152568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BB28BC-D909-42AD-B598-1B2D717B7060}" type="slidenum">
              <a:rPr lang="en-US" smtClean="0"/>
              <a:t>1</a:t>
            </a:fld>
            <a:endParaRPr lang="en-US" dirty="0"/>
          </a:p>
        </p:txBody>
      </p:sp>
    </p:spTree>
    <p:extLst>
      <p:ext uri="{BB962C8B-B14F-4D97-AF65-F5344CB8AC3E}">
        <p14:creationId xmlns:p14="http://schemas.microsoft.com/office/powerpoint/2010/main" val="25541475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ACC11BD2-67B3-48FA-BA12-9044CA374C8E}" type="slidenum">
              <a:rPr lang="en-US">
                <a:solidFill>
                  <a:srgbClr val="000000"/>
                </a:solidFill>
              </a:rPr>
              <a:pPr>
                <a:defRPr/>
              </a:pPr>
              <a:t>11</a:t>
            </a:fld>
            <a:endParaRPr lang="en-US">
              <a:solidFill>
                <a:srgbClr val="000000"/>
              </a:solidFill>
            </a:endParaRPr>
          </a:p>
        </p:txBody>
      </p:sp>
    </p:spTree>
    <p:extLst>
      <p:ext uri="{BB962C8B-B14F-4D97-AF65-F5344CB8AC3E}">
        <p14:creationId xmlns:p14="http://schemas.microsoft.com/office/powerpoint/2010/main" val="21592333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Communicating the value of an idea…</a:t>
            </a:r>
          </a:p>
          <a:p>
            <a:r>
              <a:rPr lang="en-US" sz="2800" dirty="0" smtClean="0">
                <a:latin typeface="Arial" panose="020B0604020202020204" pitchFamily="34" charset="0"/>
                <a:cs typeface="Arial" panose="020B0604020202020204" pitchFamily="34" charset="0"/>
              </a:rPr>
              <a:t>What is the important </a:t>
            </a:r>
            <a:r>
              <a:rPr lang="en-US" sz="2800" b="1" u="sng" dirty="0" smtClean="0">
                <a:latin typeface="Arial" panose="020B0604020202020204" pitchFamily="34" charset="0"/>
                <a:cs typeface="Arial" panose="020B0604020202020204" pitchFamily="34" charset="0"/>
              </a:rPr>
              <a:t>N</a:t>
            </a:r>
            <a:r>
              <a:rPr lang="en-US" sz="2800" b="1" dirty="0" smtClean="0">
                <a:latin typeface="Arial" panose="020B0604020202020204" pitchFamily="34" charset="0"/>
                <a:cs typeface="Arial" panose="020B0604020202020204" pitchFamily="34" charset="0"/>
              </a:rPr>
              <a:t>eed</a:t>
            </a:r>
            <a:r>
              <a:rPr lang="en-US" sz="2800" dirty="0" smtClean="0">
                <a:latin typeface="Arial" panose="020B0604020202020204" pitchFamily="34" charset="0"/>
                <a:cs typeface="Arial" panose="020B0604020202020204" pitchFamily="34" charset="0"/>
              </a:rPr>
              <a:t> addressed? </a:t>
            </a:r>
          </a:p>
          <a:p>
            <a:pPr lvl="1"/>
            <a:r>
              <a:rPr lang="en-US" sz="2600" dirty="0" smtClean="0">
                <a:latin typeface="Arial" panose="020B0604020202020204" pitchFamily="34" charset="0"/>
                <a:cs typeface="Arial" panose="020B0604020202020204" pitchFamily="34" charset="0"/>
              </a:rPr>
              <a:t>Who is the audience (stakeholders)?</a:t>
            </a:r>
          </a:p>
          <a:p>
            <a:pPr lvl="1"/>
            <a:r>
              <a:rPr lang="en-US" sz="2600" dirty="0" smtClean="0">
                <a:latin typeface="Arial" panose="020B0604020202020204" pitchFamily="34" charset="0"/>
                <a:cs typeface="Arial" panose="020B0604020202020204" pitchFamily="34" charset="0"/>
              </a:rPr>
              <a:t>Are there relevant stakeholder pain points? Opportunities?</a:t>
            </a:r>
          </a:p>
          <a:p>
            <a:r>
              <a:rPr lang="en-US" sz="2800" dirty="0" smtClean="0">
                <a:latin typeface="Arial" panose="020B0604020202020204" pitchFamily="34" charset="0"/>
                <a:cs typeface="Arial" panose="020B0604020202020204" pitchFamily="34" charset="0"/>
              </a:rPr>
              <a:t>What is the </a:t>
            </a:r>
            <a:r>
              <a:rPr lang="en-US" sz="2800" b="1" u="sng" dirty="0" smtClean="0">
                <a:latin typeface="Arial" panose="020B0604020202020204" pitchFamily="34" charset="0"/>
                <a:cs typeface="Arial" panose="020B0604020202020204" pitchFamily="34" charset="0"/>
              </a:rPr>
              <a:t>A</a:t>
            </a:r>
            <a:r>
              <a:rPr lang="en-US" sz="2800" b="1" dirty="0" smtClean="0">
                <a:latin typeface="Arial" panose="020B0604020202020204" pitchFamily="34" charset="0"/>
                <a:cs typeface="Arial" panose="020B0604020202020204" pitchFamily="34" charset="0"/>
              </a:rPr>
              <a:t>pproach</a:t>
            </a:r>
            <a:r>
              <a:rPr lang="en-US" sz="2800" dirty="0" smtClean="0">
                <a:latin typeface="Arial" panose="020B0604020202020204" pitchFamily="34" charset="0"/>
                <a:cs typeface="Arial" panose="020B0604020202020204" pitchFamily="34" charset="0"/>
              </a:rPr>
              <a:t> to address the need? The approach can be technical or business related.</a:t>
            </a:r>
          </a:p>
          <a:p>
            <a:r>
              <a:rPr lang="en-US" sz="2800" dirty="0" smtClean="0">
                <a:latin typeface="Arial" panose="020B0604020202020204" pitchFamily="34" charset="0"/>
                <a:cs typeface="Arial" panose="020B0604020202020204" pitchFamily="34" charset="0"/>
              </a:rPr>
              <a:t>What stakeholders </a:t>
            </a:r>
            <a:r>
              <a:rPr lang="en-US" sz="2800" b="1" u="sng" dirty="0" smtClean="0">
                <a:latin typeface="Arial" panose="020B0604020202020204" pitchFamily="34" charset="0"/>
                <a:cs typeface="Arial" panose="020B0604020202020204" pitchFamily="34" charset="0"/>
              </a:rPr>
              <a:t>B</a:t>
            </a:r>
            <a:r>
              <a:rPr lang="en-US" sz="2800" b="1" dirty="0" smtClean="0">
                <a:latin typeface="Arial" panose="020B0604020202020204" pitchFamily="34" charset="0"/>
                <a:cs typeface="Arial" panose="020B0604020202020204" pitchFamily="34" charset="0"/>
              </a:rPr>
              <a:t>enefit</a:t>
            </a:r>
            <a:r>
              <a:rPr lang="en-US" sz="2800" dirty="0" smtClean="0">
                <a:latin typeface="Arial" panose="020B0604020202020204" pitchFamily="34" charset="0"/>
                <a:cs typeface="Arial" panose="020B0604020202020204" pitchFamily="34" charset="0"/>
              </a:rPr>
              <a:t> from the idea? How?</a:t>
            </a:r>
          </a:p>
          <a:p>
            <a:pPr lvl="1"/>
            <a:r>
              <a:rPr lang="en-US" sz="2600" dirty="0" smtClean="0">
                <a:latin typeface="Arial" panose="020B0604020202020204" pitchFamily="34" charset="0"/>
                <a:cs typeface="Arial" panose="020B0604020202020204" pitchFamily="34" charset="0"/>
              </a:rPr>
              <a:t>What are the associated costs to the stakeholder?</a:t>
            </a:r>
          </a:p>
          <a:p>
            <a:r>
              <a:rPr lang="en-US" dirty="0" smtClean="0"/>
              <a:t>What is the </a:t>
            </a:r>
            <a:r>
              <a:rPr lang="en-US" b="1" u="sng" dirty="0" smtClean="0"/>
              <a:t>C</a:t>
            </a:r>
            <a:r>
              <a:rPr lang="en-US" b="1" dirty="0" smtClean="0"/>
              <a:t>ompetition</a:t>
            </a:r>
            <a:r>
              <a:rPr lang="en-US" dirty="0" smtClean="0"/>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ACC11BD2-67B3-48FA-BA12-9044CA374C8E}" type="slidenum">
              <a:rPr lang="en-US">
                <a:solidFill>
                  <a:srgbClr val="000000"/>
                </a:solidFill>
              </a:rPr>
              <a:pPr>
                <a:defRPr/>
              </a:pPr>
              <a:t>12</a:t>
            </a:fld>
            <a:endParaRPr lang="en-US">
              <a:solidFill>
                <a:srgbClr val="000000"/>
              </a:solidFill>
            </a:endParaRPr>
          </a:p>
        </p:txBody>
      </p:sp>
    </p:spTree>
    <p:extLst>
      <p:ext uri="{BB962C8B-B14F-4D97-AF65-F5344CB8AC3E}">
        <p14:creationId xmlns:p14="http://schemas.microsoft.com/office/powerpoint/2010/main" val="37605239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learning</a:t>
            </a:r>
            <a:r>
              <a:rPr lang="en-US" baseline="0" dirty="0" smtClean="0"/>
              <a:t> objective for analogies</a:t>
            </a:r>
            <a:endParaRPr lang="en-US" dirty="0"/>
          </a:p>
        </p:txBody>
      </p:sp>
      <p:sp>
        <p:nvSpPr>
          <p:cNvPr id="4" name="Slide Number Placeholder 3"/>
          <p:cNvSpPr>
            <a:spLocks noGrp="1"/>
          </p:cNvSpPr>
          <p:nvPr>
            <p:ph type="sldNum" sz="quarter" idx="10"/>
          </p:nvPr>
        </p:nvSpPr>
        <p:spPr/>
        <p:txBody>
          <a:bodyPr/>
          <a:lstStyle/>
          <a:p>
            <a:fld id="{F9BB28BC-D909-42AD-B598-1B2D717B7060}"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9778228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Build’s on </a:t>
            </a:r>
            <a:r>
              <a:rPr lang="en-US" dirty="0" err="1" smtClean="0"/>
              <a:t>Keppler’s</a:t>
            </a:r>
            <a:r>
              <a:rPr lang="en-US" dirty="0" smtClean="0"/>
              <a:t> analogy</a:t>
            </a:r>
            <a:r>
              <a:rPr lang="en-US" baseline="0" dirty="0" smtClean="0"/>
              <a:t> between gravitational and electric fields. Discuss going uphill/downhill in a circuit.</a:t>
            </a:r>
            <a:endParaRPr lang="en-US" dirty="0"/>
          </a:p>
        </p:txBody>
      </p:sp>
      <p:sp>
        <p:nvSpPr>
          <p:cNvPr id="4" name="Slide Number Placeholder 3"/>
          <p:cNvSpPr>
            <a:spLocks noGrp="1"/>
          </p:cNvSpPr>
          <p:nvPr>
            <p:ph type="sldNum" sz="quarter" idx="10"/>
          </p:nvPr>
        </p:nvSpPr>
        <p:spPr/>
        <p:txBody>
          <a:bodyPr/>
          <a:lstStyle/>
          <a:p>
            <a:fld id="{F9BB28BC-D909-42AD-B598-1B2D717B7060}" type="slidenum">
              <a:rPr lang="en-US" smtClean="0"/>
              <a:t>14</a:t>
            </a:fld>
            <a:endParaRPr lang="en-US"/>
          </a:p>
        </p:txBody>
      </p:sp>
    </p:spTree>
    <p:extLst>
      <p:ext uri="{BB962C8B-B14F-4D97-AF65-F5344CB8AC3E}">
        <p14:creationId xmlns:p14="http://schemas.microsoft.com/office/powerpoint/2010/main" val="41764279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Ideal conductors</a:t>
            </a:r>
            <a:r>
              <a:rPr lang="en-US" baseline="0" dirty="0" smtClean="0"/>
              <a:t> have no potential drop.</a:t>
            </a:r>
            <a:endParaRPr lang="en-US" dirty="0"/>
          </a:p>
        </p:txBody>
      </p:sp>
      <p:sp>
        <p:nvSpPr>
          <p:cNvPr id="4" name="Slide Number Placeholder 3"/>
          <p:cNvSpPr>
            <a:spLocks noGrp="1"/>
          </p:cNvSpPr>
          <p:nvPr>
            <p:ph type="sldNum" sz="quarter" idx="10"/>
          </p:nvPr>
        </p:nvSpPr>
        <p:spPr/>
        <p:txBody>
          <a:bodyPr/>
          <a:lstStyle/>
          <a:p>
            <a:fld id="{F9BB28BC-D909-42AD-B598-1B2D717B7060}" type="slidenum">
              <a:rPr lang="en-US" smtClean="0"/>
              <a:t>15</a:t>
            </a:fld>
            <a:endParaRPr lang="en-US"/>
          </a:p>
        </p:txBody>
      </p:sp>
    </p:spTree>
    <p:extLst>
      <p:ext uri="{BB962C8B-B14F-4D97-AF65-F5344CB8AC3E}">
        <p14:creationId xmlns:p14="http://schemas.microsoft.com/office/powerpoint/2010/main" val="41377703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kern="1200" dirty="0" smtClean="0">
                <a:solidFill>
                  <a:schemeClr val="tx1"/>
                </a:solidFill>
                <a:effectLst/>
                <a:latin typeface="+mn-lt"/>
                <a:ea typeface="+mn-ea"/>
                <a:cs typeface="+mn-cs"/>
              </a:rPr>
              <a:t>Analogy: Ground is like sea level</a:t>
            </a:r>
            <a:r>
              <a:rPr lang="en-US" sz="1200" kern="1200" dirty="0" smtClean="0">
                <a:solidFill>
                  <a:schemeClr val="tx1"/>
                </a:solidFill>
                <a:effectLst/>
                <a:latin typeface="+mn-lt"/>
                <a:ea typeface="+mn-ea"/>
                <a:cs typeface="+mn-cs"/>
              </a:rPr>
              <a:t>. Building on the altitude analogy for voltage, altitude at each point on Earth is defined with respect to </a:t>
            </a:r>
            <a:r>
              <a:rPr lang="en-US" sz="1200" i="1" kern="1200" dirty="0" smtClean="0">
                <a:solidFill>
                  <a:schemeClr val="tx1"/>
                </a:solidFill>
                <a:effectLst/>
                <a:latin typeface="+mn-lt"/>
                <a:ea typeface="+mn-ea"/>
                <a:cs typeface="+mn-cs"/>
              </a:rPr>
              <a:t>sea level</a:t>
            </a:r>
            <a:r>
              <a:rPr lang="en-US" sz="1200" kern="1200" dirty="0" smtClean="0">
                <a:solidFill>
                  <a:schemeClr val="tx1"/>
                </a:solidFill>
                <a:effectLst/>
                <a:latin typeface="+mn-lt"/>
                <a:ea typeface="+mn-ea"/>
                <a:cs typeface="+mn-cs"/>
              </a:rPr>
              <a:t>. Similarly, each node voltage in a circuit is defined with respect to the </a:t>
            </a:r>
            <a:r>
              <a:rPr lang="en-US" sz="1200" i="1" kern="1200" dirty="0" smtClean="0">
                <a:solidFill>
                  <a:schemeClr val="tx1"/>
                </a:solidFill>
                <a:effectLst/>
                <a:latin typeface="+mn-lt"/>
                <a:ea typeface="+mn-ea"/>
                <a:cs typeface="+mn-cs"/>
              </a:rPr>
              <a:t>ground</a:t>
            </a:r>
            <a:r>
              <a:rPr lang="en-US" sz="1200" kern="1200" dirty="0" smtClean="0">
                <a:solidFill>
                  <a:schemeClr val="tx1"/>
                </a:solidFill>
                <a:effectLst/>
                <a:latin typeface="+mn-lt"/>
                <a:ea typeface="+mn-ea"/>
                <a:cs typeface="+mn-cs"/>
              </a:rPr>
              <a:t> node. The altitude of land at sea level is 0 m. The voltage of the ground node is 0 V.</a:t>
            </a:r>
          </a:p>
          <a:p>
            <a:endParaRPr lang="en-US" dirty="0" smtClean="0"/>
          </a:p>
          <a:p>
            <a:r>
              <a:rPr lang="en-US" dirty="0" smtClean="0"/>
              <a:t>Introduced with </a:t>
            </a:r>
            <a:r>
              <a:rPr lang="en-US" baseline="0" dirty="0" smtClean="0"/>
              <a:t>nodal analysis. Ocean floor is below sea level just like nodes can be below ground potential.</a:t>
            </a:r>
            <a:endParaRPr lang="en-US" dirty="0"/>
          </a:p>
        </p:txBody>
      </p:sp>
      <p:sp>
        <p:nvSpPr>
          <p:cNvPr id="4" name="Slide Number Placeholder 3"/>
          <p:cNvSpPr>
            <a:spLocks noGrp="1"/>
          </p:cNvSpPr>
          <p:nvPr>
            <p:ph type="sldNum" sz="quarter" idx="10"/>
          </p:nvPr>
        </p:nvSpPr>
        <p:spPr/>
        <p:txBody>
          <a:bodyPr/>
          <a:lstStyle/>
          <a:p>
            <a:fld id="{F9BB28BC-D909-42AD-B598-1B2D717B7060}" type="slidenum">
              <a:rPr lang="en-US" smtClean="0"/>
              <a:t>16</a:t>
            </a:fld>
            <a:endParaRPr lang="en-US"/>
          </a:p>
        </p:txBody>
      </p:sp>
    </p:spTree>
    <p:extLst>
      <p:ext uri="{BB962C8B-B14F-4D97-AF65-F5344CB8AC3E}">
        <p14:creationId xmlns:p14="http://schemas.microsoft.com/office/powerpoint/2010/main" val="2319538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BB28BC-D909-42AD-B598-1B2D717B7060}" type="slidenum">
              <a:rPr lang="en-US" smtClean="0"/>
              <a:t>17</a:t>
            </a:fld>
            <a:endParaRPr lang="en-US"/>
          </a:p>
        </p:txBody>
      </p:sp>
    </p:spTree>
    <p:extLst>
      <p:ext uri="{BB962C8B-B14F-4D97-AF65-F5344CB8AC3E}">
        <p14:creationId xmlns:p14="http://schemas.microsoft.com/office/powerpoint/2010/main" val="40717524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Emphasize limitation of this analogy.</a:t>
            </a:r>
            <a:endParaRPr lang="en-US" dirty="0"/>
          </a:p>
        </p:txBody>
      </p:sp>
      <p:sp>
        <p:nvSpPr>
          <p:cNvPr id="4" name="Slide Number Placeholder 3"/>
          <p:cNvSpPr>
            <a:spLocks noGrp="1"/>
          </p:cNvSpPr>
          <p:nvPr>
            <p:ph type="sldNum" sz="quarter" idx="10"/>
          </p:nvPr>
        </p:nvSpPr>
        <p:spPr/>
        <p:txBody>
          <a:bodyPr/>
          <a:lstStyle/>
          <a:p>
            <a:fld id="{F9BB28BC-D909-42AD-B598-1B2D717B7060}" type="slidenum">
              <a:rPr lang="en-US" smtClean="0"/>
              <a:t>18</a:t>
            </a:fld>
            <a:endParaRPr lang="en-US"/>
          </a:p>
        </p:txBody>
      </p:sp>
    </p:spTree>
    <p:extLst>
      <p:ext uri="{BB962C8B-B14F-4D97-AF65-F5344CB8AC3E}">
        <p14:creationId xmlns:p14="http://schemas.microsoft.com/office/powerpoint/2010/main" val="3384005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kern="1200" dirty="0" smtClean="0">
                    <a:solidFill>
                      <a:schemeClr val="tx1"/>
                    </a:solidFill>
                    <a:effectLst/>
                    <a:latin typeface="+mn-lt"/>
                    <a:ea typeface="+mn-ea"/>
                    <a:cs typeface="+mn-cs"/>
                  </a:rPr>
                  <a:t>Analogy: Parallel resistors work in parallel on the job</a:t>
                </a:r>
                <a:r>
                  <a:rPr lang="en-US" sz="1200" kern="1200" dirty="0">
                    <a:solidFill>
                      <a:schemeClr val="tx1"/>
                    </a:solidFill>
                    <a:effectLst/>
                    <a:latin typeface="+mn-lt"/>
                    <a:ea typeface="+mn-ea"/>
                    <a:cs typeface="+mn-cs"/>
                  </a:rPr>
                  <a:t>. Combining parallel resistors is like combining people working in parallel on a job. For example, suppose Mary takes 2 hours to paint a room and John takes 4 hours to paint it. How long would it take if they paint working in parallel? Clearly, it should take less than 2 hours, which is the least amount of time among the people working alone. It turns out that the product-over-the-sum rule works since there are exactly 2 people working in parallel. Hence, it takes </a:t>
                </a:r>
                <a14:m>
                  <m:oMath xmlns:m="http://schemas.openxmlformats.org/officeDocument/2006/math">
                    <m:f>
                      <m:fPr>
                        <m:ctrlPr>
                          <a:rPr lang="en-US" sz="1200" i="1" kern="1200">
                            <a:solidFill>
                              <a:schemeClr val="tx1"/>
                            </a:solidFill>
                            <a:effectLst/>
                            <a:latin typeface="Cambria Math" panose="02040503050406030204" pitchFamily="18" charset="0"/>
                            <a:ea typeface="+mn-ea"/>
                            <a:cs typeface="+mn-cs"/>
                          </a:rPr>
                        </m:ctrlPr>
                      </m:fPr>
                      <m:num>
                        <m:d>
                          <m:dPr>
                            <m:ctrlPr>
                              <a:rPr lang="en-US" sz="1200" i="1" kern="1200">
                                <a:solidFill>
                                  <a:schemeClr val="tx1"/>
                                </a:solidFill>
                                <a:effectLst/>
                                <a:latin typeface="Cambria Math" panose="02040503050406030204" pitchFamily="18" charset="0"/>
                                <a:ea typeface="+mn-ea"/>
                                <a:cs typeface="+mn-cs"/>
                              </a:rPr>
                            </m:ctrlPr>
                          </m:dPr>
                          <m:e>
                            <m:r>
                              <a:rPr lang="en-US" sz="1200" i="1" kern="1200">
                                <a:solidFill>
                                  <a:schemeClr val="tx1"/>
                                </a:solidFill>
                                <a:effectLst/>
                                <a:latin typeface="Cambria Math" panose="02040503050406030204" pitchFamily="18" charset="0"/>
                                <a:ea typeface="+mn-ea"/>
                                <a:cs typeface="+mn-cs"/>
                              </a:rPr>
                              <m:t>2</m:t>
                            </m:r>
                          </m:e>
                        </m:d>
                        <m:d>
                          <m:dPr>
                            <m:ctrlPr>
                              <a:rPr lang="en-US" sz="1200" i="1" kern="1200">
                                <a:solidFill>
                                  <a:schemeClr val="tx1"/>
                                </a:solidFill>
                                <a:effectLst/>
                                <a:latin typeface="Cambria Math" panose="02040503050406030204" pitchFamily="18" charset="0"/>
                                <a:ea typeface="+mn-ea"/>
                                <a:cs typeface="+mn-cs"/>
                              </a:rPr>
                            </m:ctrlPr>
                          </m:dPr>
                          <m:e>
                            <m:r>
                              <a:rPr lang="en-US" sz="1200" i="1" kern="1200">
                                <a:solidFill>
                                  <a:schemeClr val="tx1"/>
                                </a:solidFill>
                                <a:effectLst/>
                                <a:latin typeface="Cambria Math" panose="02040503050406030204" pitchFamily="18" charset="0"/>
                                <a:ea typeface="+mn-ea"/>
                                <a:cs typeface="+mn-cs"/>
                              </a:rPr>
                              <m:t>4</m:t>
                            </m:r>
                          </m:e>
                        </m:d>
                      </m:num>
                      <m:den>
                        <m:r>
                          <a:rPr lang="en-US" sz="1200" i="1" kern="1200">
                            <a:solidFill>
                              <a:schemeClr val="tx1"/>
                            </a:solidFill>
                            <a:effectLst/>
                            <a:latin typeface="Cambria Math" panose="02040503050406030204" pitchFamily="18" charset="0"/>
                            <a:ea typeface="+mn-ea"/>
                            <a:cs typeface="+mn-cs"/>
                          </a:rPr>
                          <m:t>2+4</m:t>
                        </m:r>
                      </m:den>
                    </m:f>
                    <m:r>
                      <a:rPr lang="en-US" sz="1200" i="1" kern="1200">
                        <a:solidFill>
                          <a:schemeClr val="tx1"/>
                        </a:solidFill>
                        <a:effectLst/>
                        <a:latin typeface="Cambria Math" panose="02040503050406030204" pitchFamily="18" charset="0"/>
                        <a:ea typeface="+mn-ea"/>
                        <a:cs typeface="+mn-cs"/>
                      </a:rPr>
                      <m:t>=</m:t>
                    </m:r>
                    <m:f>
                      <m:fPr>
                        <m:ctrlPr>
                          <a:rPr lang="en-US" sz="1200" i="1" kern="1200">
                            <a:solidFill>
                              <a:schemeClr val="tx1"/>
                            </a:solidFill>
                            <a:effectLst/>
                            <a:latin typeface="Cambria Math" panose="02040503050406030204" pitchFamily="18" charset="0"/>
                            <a:ea typeface="+mn-ea"/>
                            <a:cs typeface="+mn-cs"/>
                          </a:rPr>
                        </m:ctrlPr>
                      </m:fPr>
                      <m:num>
                        <m:r>
                          <a:rPr lang="en-US" sz="1200" i="1" kern="1200">
                            <a:solidFill>
                              <a:schemeClr val="tx1"/>
                            </a:solidFill>
                            <a:effectLst/>
                            <a:latin typeface="Cambria Math" panose="02040503050406030204" pitchFamily="18" charset="0"/>
                            <a:ea typeface="+mn-ea"/>
                            <a:cs typeface="+mn-cs"/>
                          </a:rPr>
                          <m:t>8</m:t>
                        </m:r>
                      </m:num>
                      <m:den>
                        <m:r>
                          <a:rPr lang="en-US" sz="1200" i="1" kern="1200">
                            <a:solidFill>
                              <a:schemeClr val="tx1"/>
                            </a:solidFill>
                            <a:effectLst/>
                            <a:latin typeface="Cambria Math" panose="02040503050406030204" pitchFamily="18" charset="0"/>
                            <a:ea typeface="+mn-ea"/>
                            <a:cs typeface="+mn-cs"/>
                          </a:rPr>
                          <m:t>6</m:t>
                        </m:r>
                      </m:den>
                    </m:f>
                    <m:r>
                      <a:rPr lang="en-US" sz="1200" i="1" kern="1200">
                        <a:solidFill>
                          <a:schemeClr val="tx1"/>
                        </a:solidFill>
                        <a:effectLst/>
                        <a:latin typeface="Cambria Math" panose="02040503050406030204" pitchFamily="18" charset="0"/>
                        <a:ea typeface="+mn-ea"/>
                        <a:cs typeface="+mn-cs"/>
                      </a:rPr>
                      <m:t> </m:t>
                    </m:r>
                  </m:oMath>
                </a14:m>
                <a:r>
                  <a:rPr lang="en-US" sz="1200" kern="1200" dirty="0">
                    <a:solidFill>
                      <a:schemeClr val="tx1"/>
                    </a:solidFill>
                    <a:effectLst/>
                    <a:latin typeface="+mn-lt"/>
                    <a:ea typeface="+mn-ea"/>
                    <a:cs typeface="+mn-cs"/>
                  </a:rPr>
                  <a:t>or 1.33 hours to complete the job (i.e., paint the room). Note that we should use the amount of time to complete the job in the calculations.</a:t>
                </a:r>
              </a:p>
              <a:p>
                <a:endParaRPr lang="en-US" dirty="0" smtClean="0"/>
              </a:p>
              <a:p>
                <a:r>
                  <a:rPr lang="en-US" dirty="0" smtClean="0"/>
                  <a:t>Point out that it’s less than the amount of time Mary</a:t>
                </a:r>
                <a:r>
                  <a:rPr lang="en-US" baseline="0" dirty="0" smtClean="0"/>
                  <a:t> would take alone.</a:t>
                </a:r>
                <a:endParaRPr lang="en-US"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kern="1200" dirty="0" smtClean="0">
                    <a:solidFill>
                      <a:schemeClr val="tx1"/>
                    </a:solidFill>
                    <a:effectLst/>
                    <a:latin typeface="+mn-lt"/>
                    <a:ea typeface="+mn-ea"/>
                    <a:cs typeface="+mn-cs"/>
                  </a:rPr>
                  <a:t>Analogy: Parallel resistors work in parallel on the job</a:t>
                </a:r>
                <a:r>
                  <a:rPr lang="en-US" sz="1200" kern="1200" dirty="0">
                    <a:solidFill>
                      <a:schemeClr val="tx1"/>
                    </a:solidFill>
                    <a:effectLst/>
                    <a:latin typeface="+mn-lt"/>
                    <a:ea typeface="+mn-ea"/>
                    <a:cs typeface="+mn-cs"/>
                  </a:rPr>
                  <a:t>. Combining parallel resistors is like combining people working in parallel on a job. For example, suppose Mary takes 2 hours to paint a room and John takes 4 hours to paint it. How long would it take if they paint working in parallel? Clearly, it should take less than 2 hours, which is the least amount of time among the people working alone. It turns out that the product-over-the-sum rule works since there are exactly 2 people working in parallel. Hence, it takes </a:t>
                </a:r>
                <a:r>
                  <a:rPr lang="en-US" sz="1200" i="0" kern="1200">
                    <a:solidFill>
                      <a:schemeClr val="tx1"/>
                    </a:solidFill>
                    <a:effectLst/>
                    <a:latin typeface="+mn-lt"/>
                    <a:ea typeface="+mn-ea"/>
                    <a:cs typeface="+mn-cs"/>
                  </a:rPr>
                  <a:t>(2)(4)/(2+4)=8/6  </a:t>
                </a:r>
                <a:r>
                  <a:rPr lang="en-US" sz="1200" kern="1200" dirty="0">
                    <a:solidFill>
                      <a:schemeClr val="tx1"/>
                    </a:solidFill>
                    <a:effectLst/>
                    <a:latin typeface="+mn-lt"/>
                    <a:ea typeface="+mn-ea"/>
                    <a:cs typeface="+mn-cs"/>
                  </a:rPr>
                  <a:t>or 1.33 hours to complete the job (i.e., paint the room). Note that we should use the amount of time to complete the job in the calculations.</a:t>
                </a:r>
              </a:p>
              <a:p>
                <a:endParaRPr lang="en-US" dirty="0" smtClean="0"/>
              </a:p>
              <a:p>
                <a:r>
                  <a:rPr lang="en-US" dirty="0" smtClean="0"/>
                  <a:t>Point </a:t>
                </a:r>
                <a:r>
                  <a:rPr lang="en-US" dirty="0" smtClean="0"/>
                  <a:t>out that it’s less than the amount of time Mary</a:t>
                </a:r>
                <a:r>
                  <a:rPr lang="en-US" baseline="0" dirty="0" smtClean="0"/>
                  <a:t> would take alone.</a:t>
                </a:r>
                <a:endParaRPr lang="en-US" dirty="0"/>
              </a:p>
            </p:txBody>
          </p:sp>
        </mc:Fallback>
      </mc:AlternateContent>
      <p:sp>
        <p:nvSpPr>
          <p:cNvPr id="4" name="Slide Number Placeholder 3"/>
          <p:cNvSpPr>
            <a:spLocks noGrp="1"/>
          </p:cNvSpPr>
          <p:nvPr>
            <p:ph type="sldNum" sz="quarter" idx="10"/>
          </p:nvPr>
        </p:nvSpPr>
        <p:spPr/>
        <p:txBody>
          <a:bodyPr/>
          <a:lstStyle/>
          <a:p>
            <a:pPr>
              <a:defRPr/>
            </a:pPr>
            <a:fld id="{ACC11BD2-67B3-48FA-BA12-9044CA374C8E}" type="slidenum">
              <a:rPr lang="en-US" smtClean="0"/>
              <a:pPr>
                <a:defRPr/>
              </a:pPr>
              <a:t>19</a:t>
            </a:fld>
            <a:endParaRPr lang="en-US"/>
          </a:p>
        </p:txBody>
      </p:sp>
    </p:spTree>
    <p:extLst>
      <p:ext uri="{BB962C8B-B14F-4D97-AF65-F5344CB8AC3E}">
        <p14:creationId xmlns:p14="http://schemas.microsoft.com/office/powerpoint/2010/main" val="14245275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smtClean="0">
                <a:solidFill>
                  <a:schemeClr val="tx1"/>
                </a:solidFill>
                <a:effectLst/>
                <a:latin typeface="+mn-lt"/>
                <a:ea typeface="+mn-ea"/>
                <a:cs typeface="+mn-cs"/>
              </a:rPr>
              <a:t>Analogy: Conductance is like work rate</a:t>
            </a:r>
            <a:r>
              <a:rPr lang="en-US" sz="1200" kern="1200" dirty="0" smtClean="0">
                <a:solidFill>
                  <a:schemeClr val="tx1"/>
                </a:solidFill>
                <a:effectLst/>
                <a:latin typeface="+mn-lt"/>
                <a:ea typeface="+mn-ea"/>
                <a:cs typeface="+mn-cs"/>
              </a:rPr>
              <a:t>. From the parallel resistor analogy we see that the time required to complete a job for people working in parallel is calculated in the same way as parallel resistance when the </a:t>
            </a:r>
            <a:r>
              <a:rPr lang="en-US" sz="1200" u="sng" kern="1200" dirty="0" smtClean="0">
                <a:solidFill>
                  <a:schemeClr val="tx1"/>
                </a:solidFill>
                <a:effectLst/>
                <a:latin typeface="+mn-lt"/>
                <a:ea typeface="+mn-ea"/>
                <a:cs typeface="+mn-cs"/>
              </a:rPr>
              <a:t>resistance</a:t>
            </a:r>
            <a:r>
              <a:rPr lang="en-US" sz="1200" kern="1200" dirty="0" smtClean="0">
                <a:solidFill>
                  <a:schemeClr val="tx1"/>
                </a:solidFill>
                <a:effectLst/>
                <a:latin typeface="+mn-lt"/>
                <a:ea typeface="+mn-ea"/>
                <a:cs typeface="+mn-cs"/>
              </a:rPr>
              <a:t> is matched to the </a:t>
            </a:r>
            <a:r>
              <a:rPr lang="en-US" sz="1200" u="sng" kern="1200" dirty="0" smtClean="0">
                <a:solidFill>
                  <a:schemeClr val="tx1"/>
                </a:solidFill>
                <a:effectLst/>
                <a:latin typeface="+mn-lt"/>
                <a:ea typeface="+mn-ea"/>
                <a:cs typeface="+mn-cs"/>
              </a:rPr>
              <a:t>amount of time</a:t>
            </a:r>
            <a:r>
              <a:rPr lang="en-US" sz="1200" kern="1200" dirty="0" smtClean="0">
                <a:solidFill>
                  <a:schemeClr val="tx1"/>
                </a:solidFill>
                <a:effectLst/>
                <a:latin typeface="+mn-lt"/>
                <a:ea typeface="+mn-ea"/>
                <a:cs typeface="+mn-cs"/>
              </a:rPr>
              <a:t> each person requires to complete the job. The reciprocal of time per job is </a:t>
            </a:r>
            <a:r>
              <a:rPr lang="en-US" sz="1200" b="1" u="sng" kern="1200" dirty="0" smtClean="0">
                <a:solidFill>
                  <a:schemeClr val="tx1"/>
                </a:solidFill>
                <a:effectLst/>
                <a:latin typeface="+mn-lt"/>
                <a:ea typeface="+mn-ea"/>
                <a:cs typeface="+mn-cs"/>
              </a:rPr>
              <a:t>work rate</a:t>
            </a:r>
            <a:r>
              <a:rPr lang="en-US" sz="1200" kern="1200" dirty="0" smtClean="0">
                <a:solidFill>
                  <a:schemeClr val="tx1"/>
                </a:solidFill>
                <a:effectLst/>
                <a:latin typeface="+mn-lt"/>
                <a:ea typeface="+mn-ea"/>
                <a:cs typeface="+mn-cs"/>
              </a:rPr>
              <a:t> (i.e., amount of a job done per unit time); hence we can relate </a:t>
            </a:r>
            <a:r>
              <a:rPr lang="en-US" sz="1200" u="sng" kern="1200" dirty="0" smtClean="0">
                <a:solidFill>
                  <a:schemeClr val="tx1"/>
                </a:solidFill>
                <a:effectLst/>
                <a:latin typeface="+mn-lt"/>
                <a:ea typeface="+mn-ea"/>
                <a:cs typeface="+mn-cs"/>
              </a:rPr>
              <a:t>conductance</a:t>
            </a:r>
            <a:r>
              <a:rPr lang="en-US" sz="1200" kern="1200" dirty="0" smtClean="0">
                <a:solidFill>
                  <a:schemeClr val="tx1"/>
                </a:solidFill>
                <a:effectLst/>
                <a:latin typeface="+mn-lt"/>
                <a:ea typeface="+mn-ea"/>
                <a:cs typeface="+mn-cs"/>
              </a:rPr>
              <a:t> to </a:t>
            </a:r>
            <a:r>
              <a:rPr lang="en-US" sz="1200" u="sng" kern="1200" dirty="0" smtClean="0">
                <a:solidFill>
                  <a:schemeClr val="tx1"/>
                </a:solidFill>
                <a:effectLst/>
                <a:latin typeface="+mn-lt"/>
                <a:ea typeface="+mn-ea"/>
                <a:cs typeface="+mn-cs"/>
              </a:rPr>
              <a:t>work rate</a:t>
            </a:r>
            <a:r>
              <a:rPr lang="en-US" sz="1200" kern="1200" dirty="0" smtClean="0">
                <a:solidFill>
                  <a:schemeClr val="tx1"/>
                </a:solidFill>
                <a:effectLst/>
                <a:latin typeface="+mn-lt"/>
                <a:ea typeface="+mn-ea"/>
                <a:cs typeface="+mn-cs"/>
              </a:rPr>
              <a:t>. For example, suppose Mary and John are cashiers at a grocery store and Mary can check out 15 customers per hour while John can check out 10 customers per hour (their work rates). Clearly, working in parallel, Mary and John can check out 15 + 10 = 25 customers per hour.</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ACC11BD2-67B3-48FA-BA12-9044CA374C8E}" type="slidenum">
              <a:rPr lang="en-US" smtClean="0"/>
              <a:pPr>
                <a:defRPr/>
              </a:pPr>
              <a:t>20</a:t>
            </a:fld>
            <a:endParaRPr lang="en-US"/>
          </a:p>
        </p:txBody>
      </p:sp>
    </p:spTree>
    <p:extLst>
      <p:ext uri="{BB962C8B-B14F-4D97-AF65-F5344CB8AC3E}">
        <p14:creationId xmlns:p14="http://schemas.microsoft.com/office/powerpoint/2010/main" val="3714656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 is not entrepreneurship; it’s a set of attitudes and dispositions that are precursors to entrepreneurial</a:t>
            </a:r>
            <a:r>
              <a:rPr lang="en-US" baseline="0" dirty="0" smtClean="0"/>
              <a:t> action</a:t>
            </a:r>
            <a:endParaRPr lang="en-US" dirty="0"/>
          </a:p>
        </p:txBody>
      </p:sp>
      <p:sp>
        <p:nvSpPr>
          <p:cNvPr id="4" name="Slide Number Placeholder 3"/>
          <p:cNvSpPr>
            <a:spLocks noGrp="1"/>
          </p:cNvSpPr>
          <p:nvPr>
            <p:ph type="sldNum" sz="quarter" idx="10"/>
          </p:nvPr>
        </p:nvSpPr>
        <p:spPr/>
        <p:txBody>
          <a:bodyPr/>
          <a:lstStyle/>
          <a:p>
            <a:fld id="{F9BB28BC-D909-42AD-B598-1B2D717B7060}" type="slidenum">
              <a:rPr lang="en-US" smtClean="0"/>
              <a:t>2</a:t>
            </a:fld>
            <a:endParaRPr lang="en-US"/>
          </a:p>
        </p:txBody>
      </p:sp>
    </p:spTree>
    <p:extLst>
      <p:ext uri="{BB962C8B-B14F-4D97-AF65-F5344CB8AC3E}">
        <p14:creationId xmlns:p14="http://schemas.microsoft.com/office/powerpoint/2010/main" val="18636125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Consider a tank holding a compressible gas, such as a pressurized CO</a:t>
            </a:r>
            <a:r>
              <a:rPr lang="en-US" sz="1200" kern="1200" baseline="-25000" dirty="0" smtClean="0">
                <a:solidFill>
                  <a:schemeClr val="tx1"/>
                </a:solidFill>
                <a:effectLst/>
                <a:latin typeface="Times New Roman" pitchFamily="18" charset="0"/>
                <a:ea typeface="+mn-ea"/>
                <a:cs typeface="+mn-cs"/>
              </a:rPr>
              <a:t>2</a:t>
            </a:r>
            <a:r>
              <a:rPr lang="en-US" sz="1200" kern="1200" dirty="0" smtClean="0">
                <a:solidFill>
                  <a:schemeClr val="tx1"/>
                </a:solidFill>
                <a:effectLst/>
                <a:latin typeface="Times New Roman" pitchFamily="18" charset="0"/>
                <a:ea typeface="+mn-ea"/>
                <a:cs typeface="+mn-cs"/>
              </a:rPr>
              <a:t> tank. The geometry of the tank will determine how much compressed gas it can hold, as well as the material properties of the tank. Think of the material properties of the tank walls as similar to the permittivity of the dielectric. Changing the dielectric in the design of the capacitor would be like changing the material of the tank walls. The pressure in the tank is like the voltage across the capacitor. We may increase the pressure to increase the amount of gas that can be held in the tank, but there will be a critical pressure beyond which the tank will rupture (or explode). Similarly, there is a critical voltage, called the </a:t>
            </a:r>
            <a:r>
              <a:rPr lang="en-US" sz="1200" b="1" u="sng" kern="1200" dirty="0" smtClean="0">
                <a:solidFill>
                  <a:schemeClr val="tx1"/>
                </a:solidFill>
                <a:effectLst/>
                <a:latin typeface="Times New Roman" pitchFamily="18" charset="0"/>
                <a:ea typeface="+mn-ea"/>
                <a:cs typeface="+mn-cs"/>
              </a:rPr>
              <a:t>breakdown voltage</a:t>
            </a:r>
            <a:r>
              <a:rPr lang="en-US" sz="1200" kern="1200" dirty="0" smtClean="0">
                <a:solidFill>
                  <a:schemeClr val="tx1"/>
                </a:solidFill>
                <a:effectLst/>
                <a:latin typeface="Times New Roman" pitchFamily="18" charset="0"/>
                <a:ea typeface="+mn-ea"/>
                <a:cs typeface="+mn-cs"/>
              </a:rPr>
              <a:t> of the capacitor, beyond which the capacitor will be damaged (or explode). Be careful never to exceed the breakdown voltage of the capacitor. Again, from the pressurized tank analogy, we can see how a charged capacitor can be dangerous.</a:t>
            </a:r>
            <a:endParaRPr lang="en-US" dirty="0"/>
          </a:p>
        </p:txBody>
      </p:sp>
      <p:sp>
        <p:nvSpPr>
          <p:cNvPr id="4" name="Slide Number Placeholder 3"/>
          <p:cNvSpPr>
            <a:spLocks noGrp="1"/>
          </p:cNvSpPr>
          <p:nvPr>
            <p:ph type="sldNum" sz="quarter" idx="10"/>
          </p:nvPr>
        </p:nvSpPr>
        <p:spPr/>
        <p:txBody>
          <a:bodyPr/>
          <a:lstStyle/>
          <a:p>
            <a:pPr>
              <a:defRPr/>
            </a:pPr>
            <a:fld id="{ACC11BD2-67B3-48FA-BA12-9044CA374C8E}" type="slidenum">
              <a:rPr lang="en-US" smtClean="0"/>
              <a:pPr>
                <a:defRPr/>
              </a:pPr>
              <a:t>21</a:t>
            </a:fld>
            <a:endParaRPr lang="en-US"/>
          </a:p>
        </p:txBody>
      </p:sp>
    </p:spTree>
    <p:extLst>
      <p:ext uri="{BB962C8B-B14F-4D97-AF65-F5344CB8AC3E}">
        <p14:creationId xmlns:p14="http://schemas.microsoft.com/office/powerpoint/2010/main" val="12120249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Builds on traditional mechanical analogue,</a:t>
            </a:r>
            <a:r>
              <a:rPr lang="en-US" baseline="0" dirty="0" smtClean="0"/>
              <a:t> but used to emphasize inductive kickback.</a:t>
            </a:r>
            <a:endParaRPr lang="en-US" dirty="0"/>
          </a:p>
        </p:txBody>
      </p:sp>
      <p:sp>
        <p:nvSpPr>
          <p:cNvPr id="4" name="Slide Number Placeholder 3"/>
          <p:cNvSpPr>
            <a:spLocks noGrp="1"/>
          </p:cNvSpPr>
          <p:nvPr>
            <p:ph type="sldNum" sz="quarter" idx="10"/>
          </p:nvPr>
        </p:nvSpPr>
        <p:spPr/>
        <p:txBody>
          <a:bodyPr/>
          <a:lstStyle/>
          <a:p>
            <a:fld id="{F9BB28BC-D909-42AD-B598-1B2D717B7060}" type="slidenum">
              <a:rPr lang="en-US" smtClean="0"/>
              <a:t>22</a:t>
            </a:fld>
            <a:endParaRPr lang="en-US"/>
          </a:p>
        </p:txBody>
      </p:sp>
    </p:spTree>
    <p:extLst>
      <p:ext uri="{BB962C8B-B14F-4D97-AF65-F5344CB8AC3E}">
        <p14:creationId xmlns:p14="http://schemas.microsoft.com/office/powerpoint/2010/main" val="25270305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Energized </a:t>
                </a:r>
                <a:r>
                  <a:rPr lang="en-US" sz="1200" i="1" kern="1200" dirty="0">
                    <a:solidFill>
                      <a:schemeClr val="tx1"/>
                    </a:solidFill>
                    <a:effectLst/>
                    <a:latin typeface="+mn-lt"/>
                    <a:ea typeface="+mn-ea"/>
                    <a:cs typeface="+mn-cs"/>
                  </a:rPr>
                  <a:t>inductors</a:t>
                </a:r>
                <a:r>
                  <a:rPr lang="en-US" sz="1200" kern="1200" dirty="0">
                    <a:solidFill>
                      <a:schemeClr val="tx1"/>
                    </a:solidFill>
                    <a:effectLst/>
                    <a:latin typeface="+mn-lt"/>
                    <a:ea typeface="+mn-ea"/>
                    <a:cs typeface="+mn-cs"/>
                  </a:rPr>
                  <a:t> are like </a:t>
                </a:r>
                <a:r>
                  <a:rPr lang="en-US" sz="1200" i="1" kern="1200" dirty="0">
                    <a:solidFill>
                      <a:schemeClr val="tx1"/>
                    </a:solidFill>
                    <a:effectLst/>
                    <a:latin typeface="+mn-lt"/>
                    <a:ea typeface="+mn-ea"/>
                    <a:cs typeface="+mn-cs"/>
                  </a:rPr>
                  <a:t>masses</a:t>
                </a:r>
                <a:r>
                  <a:rPr lang="en-US" sz="1200" kern="1200" dirty="0">
                    <a:solidFill>
                      <a:schemeClr val="tx1"/>
                    </a:solidFill>
                    <a:effectLst/>
                    <a:latin typeface="+mn-lt"/>
                    <a:ea typeface="+mn-ea"/>
                    <a:cs typeface="+mn-cs"/>
                  </a:rPr>
                  <a:t> in motion. </a:t>
                </a:r>
                <a:r>
                  <a:rPr lang="en-US" sz="1200" i="1" kern="1200" dirty="0">
                    <a:solidFill>
                      <a:schemeClr val="tx1"/>
                    </a:solidFill>
                    <a:effectLst/>
                    <a:latin typeface="+mn-lt"/>
                    <a:ea typeface="+mn-ea"/>
                    <a:cs typeface="+mn-cs"/>
                  </a:rPr>
                  <a:t>Resistors</a:t>
                </a:r>
                <a:r>
                  <a:rPr lang="en-US" sz="1200" kern="1200" dirty="0">
                    <a:solidFill>
                      <a:schemeClr val="tx1"/>
                    </a:solidFill>
                    <a:effectLst/>
                    <a:latin typeface="+mn-lt"/>
                    <a:ea typeface="+mn-ea"/>
                    <a:cs typeface="+mn-cs"/>
                  </a:rPr>
                  <a:t> model energy dissipation similar to </a:t>
                </a:r>
                <a:r>
                  <a:rPr lang="en-US" sz="1200" i="1" kern="1200" dirty="0">
                    <a:solidFill>
                      <a:schemeClr val="tx1"/>
                    </a:solidFill>
                    <a:effectLst/>
                    <a:latin typeface="+mn-lt"/>
                    <a:ea typeface="+mn-ea"/>
                    <a:cs typeface="+mn-cs"/>
                  </a:rPr>
                  <a:t>friction</a:t>
                </a:r>
                <a:r>
                  <a:rPr lang="en-US" sz="1200" kern="1200" dirty="0">
                    <a:solidFill>
                      <a:schemeClr val="tx1"/>
                    </a:solidFill>
                    <a:effectLst/>
                    <a:latin typeface="+mn-lt"/>
                    <a:ea typeface="+mn-ea"/>
                    <a:cs typeface="+mn-cs"/>
                  </a:rPr>
                  <a:t> in mechanical systems. Imagine a large big rig (eighteen-wheeler) traveling at moderate velocity and then trying to stop quickly. The </a:t>
                </a:r>
                <a:r>
                  <a:rPr lang="en-US" sz="1200" i="1" kern="1200" dirty="0">
                    <a:solidFill>
                      <a:schemeClr val="tx1"/>
                    </a:solidFill>
                    <a:effectLst/>
                    <a:latin typeface="+mn-lt"/>
                    <a:ea typeface="+mn-ea"/>
                    <a:cs typeface="+mn-cs"/>
                  </a:rPr>
                  <a:t>larger</a:t>
                </a:r>
                <a:r>
                  <a:rPr lang="en-US" sz="1200" kern="1200" dirty="0">
                    <a:solidFill>
                      <a:schemeClr val="tx1"/>
                    </a:solidFill>
                    <a:effectLst/>
                    <a:latin typeface="+mn-lt"/>
                    <a:ea typeface="+mn-ea"/>
                    <a:cs typeface="+mn-cs"/>
                  </a:rPr>
                  <a:t> the big rig (mass), the longer it will take to stop (larger </a:t>
                </a:r>
                <a14:m>
                  <m:oMath xmlns:m="http://schemas.openxmlformats.org/officeDocument/2006/math">
                    <m:r>
                      <a:rPr lang="en-US" sz="1200" i="1" kern="1200">
                        <a:solidFill>
                          <a:schemeClr val="tx1"/>
                        </a:solidFill>
                        <a:effectLst/>
                        <a:latin typeface="Cambria Math" panose="02040503050406030204" pitchFamily="18" charset="0"/>
                        <a:ea typeface="+mn-ea"/>
                        <a:cs typeface="+mn-cs"/>
                      </a:rPr>
                      <m:t>𝜏</m:t>
                    </m:r>
                  </m:oMath>
                </a14:m>
                <a:r>
                  <a:rPr lang="en-US" sz="1200" kern="1200" dirty="0">
                    <a:solidFill>
                      <a:schemeClr val="tx1"/>
                    </a:solidFill>
                    <a:effectLst/>
                    <a:latin typeface="+mn-lt"/>
                    <a:ea typeface="+mn-ea"/>
                    <a:cs typeface="+mn-cs"/>
                  </a:rPr>
                  <a:t>). Also, the </a:t>
                </a:r>
                <a:r>
                  <a:rPr lang="en-US" sz="1200" i="1" kern="1200" dirty="0">
                    <a:solidFill>
                      <a:schemeClr val="tx1"/>
                    </a:solidFill>
                    <a:effectLst/>
                    <a:latin typeface="+mn-lt"/>
                    <a:ea typeface="+mn-ea"/>
                    <a:cs typeface="+mn-cs"/>
                  </a:rPr>
                  <a:t>weaker</a:t>
                </a:r>
                <a:r>
                  <a:rPr lang="en-US" sz="1200" kern="1200" dirty="0">
                    <a:solidFill>
                      <a:schemeClr val="tx1"/>
                    </a:solidFill>
                    <a:effectLst/>
                    <a:latin typeface="+mn-lt"/>
                    <a:ea typeface="+mn-ea"/>
                    <a:cs typeface="+mn-cs"/>
                  </a:rPr>
                  <a:t> the brakes, or if there are poor road conditions (</a:t>
                </a:r>
                <a:r>
                  <a:rPr lang="en-US" sz="1200" i="1" kern="1200" dirty="0">
                    <a:solidFill>
                      <a:schemeClr val="tx1"/>
                    </a:solidFill>
                    <a:effectLst/>
                    <a:latin typeface="+mn-lt"/>
                    <a:ea typeface="+mn-ea"/>
                    <a:cs typeface="+mn-cs"/>
                  </a:rPr>
                  <a:t>less</a:t>
                </a:r>
                <a:r>
                  <a:rPr lang="en-US" sz="1200" kern="1200" dirty="0">
                    <a:solidFill>
                      <a:schemeClr val="tx1"/>
                    </a:solidFill>
                    <a:effectLst/>
                    <a:latin typeface="+mn-lt"/>
                    <a:ea typeface="+mn-ea"/>
                    <a:cs typeface="+mn-cs"/>
                  </a:rPr>
                  <a:t> friction in either case), then also the longer it will take to stop (larger </a:t>
                </a:r>
                <a14:m>
                  <m:oMath xmlns:m="http://schemas.openxmlformats.org/officeDocument/2006/math">
                    <m:r>
                      <a:rPr lang="en-US" sz="1200" i="1" kern="1200">
                        <a:solidFill>
                          <a:schemeClr val="tx1"/>
                        </a:solidFill>
                        <a:effectLst/>
                        <a:latin typeface="Cambria Math" panose="02040503050406030204" pitchFamily="18" charset="0"/>
                        <a:ea typeface="+mn-ea"/>
                        <a:cs typeface="+mn-cs"/>
                      </a:rPr>
                      <m:t>𝜏</m:t>
                    </m:r>
                  </m:oMath>
                </a14:m>
                <a:r>
                  <a:rPr lang="en-US" sz="1200" kern="1200" dirty="0">
                    <a:solidFill>
                      <a:schemeClr val="tx1"/>
                    </a:solidFill>
                    <a:effectLst/>
                    <a:latin typeface="+mn-lt"/>
                    <a:ea typeface="+mn-ea"/>
                    <a:cs typeface="+mn-cs"/>
                  </a:rPr>
                  <a:t>). An energized RL circuit is similar. The </a:t>
                </a:r>
                <a:r>
                  <a:rPr lang="en-US" sz="1200" i="1" kern="1200" dirty="0">
                    <a:solidFill>
                      <a:schemeClr val="tx1"/>
                    </a:solidFill>
                    <a:effectLst/>
                    <a:latin typeface="+mn-lt"/>
                    <a:ea typeface="+mn-ea"/>
                    <a:cs typeface="+mn-cs"/>
                  </a:rPr>
                  <a:t>larger</a:t>
                </a:r>
                <a:r>
                  <a:rPr lang="en-US" sz="1200" kern="1200" dirty="0">
                    <a:solidFill>
                      <a:schemeClr val="tx1"/>
                    </a:solidFill>
                    <a:effectLst/>
                    <a:latin typeface="+mn-lt"/>
                    <a:ea typeface="+mn-ea"/>
                    <a:cs typeface="+mn-cs"/>
                  </a:rPr>
                  <a:t> the inductance (like </a:t>
                </a:r>
                <a:r>
                  <a:rPr lang="en-US" sz="1200" i="1" kern="1200" dirty="0">
                    <a:solidFill>
                      <a:schemeClr val="tx1"/>
                    </a:solidFill>
                    <a:effectLst/>
                    <a:latin typeface="+mn-lt"/>
                    <a:ea typeface="+mn-ea"/>
                    <a:cs typeface="+mn-cs"/>
                  </a:rPr>
                  <a:t>mass</a:t>
                </a:r>
                <a:r>
                  <a:rPr lang="en-US" sz="1200" kern="1200" dirty="0">
                    <a:solidFill>
                      <a:schemeClr val="tx1"/>
                    </a:solidFill>
                    <a:effectLst/>
                    <a:latin typeface="+mn-lt"/>
                    <a:ea typeface="+mn-ea"/>
                    <a:cs typeface="+mn-cs"/>
                  </a:rPr>
                  <a:t>), the longer it will take to de-energize the inductor. Similarly, the </a:t>
                </a:r>
                <a:r>
                  <a:rPr lang="en-US" sz="1200" i="1" kern="1200" dirty="0">
                    <a:solidFill>
                      <a:schemeClr val="tx1"/>
                    </a:solidFill>
                    <a:effectLst/>
                    <a:latin typeface="+mn-lt"/>
                    <a:ea typeface="+mn-ea"/>
                    <a:cs typeface="+mn-cs"/>
                  </a:rPr>
                  <a:t>smaller </a:t>
                </a:r>
                <a:r>
                  <a:rPr lang="en-US" sz="1200" kern="1200" dirty="0">
                    <a:solidFill>
                      <a:schemeClr val="tx1"/>
                    </a:solidFill>
                    <a:effectLst/>
                    <a:latin typeface="+mn-lt"/>
                    <a:ea typeface="+mn-ea"/>
                    <a:cs typeface="+mn-cs"/>
                  </a:rPr>
                  <a:t>the equivalent resistance seen by the inductor (like the </a:t>
                </a:r>
                <a:r>
                  <a:rPr lang="en-US" sz="1200" i="1" kern="1200" dirty="0">
                    <a:solidFill>
                      <a:schemeClr val="tx1"/>
                    </a:solidFill>
                    <a:effectLst/>
                    <a:latin typeface="+mn-lt"/>
                    <a:ea typeface="+mn-ea"/>
                    <a:cs typeface="+mn-cs"/>
                  </a:rPr>
                  <a:t>friction</a:t>
                </a:r>
                <a:r>
                  <a:rPr lang="en-US" sz="1200" kern="1200" dirty="0">
                    <a:solidFill>
                      <a:schemeClr val="tx1"/>
                    </a:solidFill>
                    <a:effectLst/>
                    <a:latin typeface="+mn-lt"/>
                    <a:ea typeface="+mn-ea"/>
                    <a:cs typeface="+mn-cs"/>
                  </a:rPr>
                  <a:t>), the longer it will take to de-energize. Hence the time constant of the RL circuit is directly proportional to inductance </a:t>
                </a:r>
                <a14:m>
                  <m:oMath xmlns:m="http://schemas.openxmlformats.org/officeDocument/2006/math">
                    <m:r>
                      <a:rPr lang="en-US" sz="1200" i="1" kern="1200">
                        <a:solidFill>
                          <a:schemeClr val="tx1"/>
                        </a:solidFill>
                        <a:effectLst/>
                        <a:latin typeface="Cambria Math" panose="02040503050406030204" pitchFamily="18" charset="0"/>
                        <a:ea typeface="+mn-ea"/>
                        <a:cs typeface="+mn-cs"/>
                      </a:rPr>
                      <m:t>𝐿</m:t>
                    </m:r>
                  </m:oMath>
                </a14:m>
                <a:r>
                  <a:rPr lang="en-US" sz="1200" kern="1200" dirty="0">
                    <a:solidFill>
                      <a:schemeClr val="tx1"/>
                    </a:solidFill>
                    <a:effectLst/>
                    <a:latin typeface="+mn-lt"/>
                    <a:ea typeface="+mn-ea"/>
                    <a:cs typeface="+mn-cs"/>
                  </a:rPr>
                  <a:t> and inversely proportional to resistance </a:t>
                </a:r>
                <a14:m>
                  <m:oMath xmlns:m="http://schemas.openxmlformats.org/officeDocument/2006/math">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𝑅</m:t>
                        </m:r>
                      </m:e>
                      <m:sub>
                        <m:r>
                          <a:rPr lang="en-US" sz="1200" i="1" kern="1200">
                            <a:solidFill>
                              <a:schemeClr val="tx1"/>
                            </a:solidFill>
                            <a:effectLst/>
                            <a:latin typeface="Cambria Math" panose="02040503050406030204" pitchFamily="18" charset="0"/>
                            <a:ea typeface="+mn-ea"/>
                            <a:cs typeface="+mn-cs"/>
                          </a:rPr>
                          <m:t>𝑇𝐻</m:t>
                        </m:r>
                      </m:sub>
                    </m:sSub>
                  </m:oMath>
                </a14:m>
                <a:r>
                  <a:rPr lang="en-US" sz="1200" kern="1200" dirty="0">
                    <a:solidFill>
                      <a:schemeClr val="tx1"/>
                    </a:solidFill>
                    <a:effectLst/>
                    <a:latin typeface="+mn-lt"/>
                    <a:ea typeface="+mn-ea"/>
                    <a:cs typeface="+mn-cs"/>
                  </a:rPr>
                  <a:t>.</a:t>
                </a:r>
                <a:endParaRPr lang="en-US" dirty="0"/>
              </a:p>
            </p:txBody>
          </p:sp>
        </mc:Choice>
        <mc:Fallback xmlns="">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Energized </a:t>
                </a:r>
                <a:r>
                  <a:rPr lang="en-US" sz="1200" i="1" kern="1200" dirty="0">
                    <a:solidFill>
                      <a:schemeClr val="tx1"/>
                    </a:solidFill>
                    <a:effectLst/>
                    <a:latin typeface="+mn-lt"/>
                    <a:ea typeface="+mn-ea"/>
                    <a:cs typeface="+mn-cs"/>
                  </a:rPr>
                  <a:t>inductors</a:t>
                </a:r>
                <a:r>
                  <a:rPr lang="en-US" sz="1200" kern="1200" dirty="0">
                    <a:solidFill>
                      <a:schemeClr val="tx1"/>
                    </a:solidFill>
                    <a:effectLst/>
                    <a:latin typeface="+mn-lt"/>
                    <a:ea typeface="+mn-ea"/>
                    <a:cs typeface="+mn-cs"/>
                  </a:rPr>
                  <a:t> are like </a:t>
                </a:r>
                <a:r>
                  <a:rPr lang="en-US" sz="1200" i="1" kern="1200" dirty="0">
                    <a:solidFill>
                      <a:schemeClr val="tx1"/>
                    </a:solidFill>
                    <a:effectLst/>
                    <a:latin typeface="+mn-lt"/>
                    <a:ea typeface="+mn-ea"/>
                    <a:cs typeface="+mn-cs"/>
                  </a:rPr>
                  <a:t>masses</a:t>
                </a:r>
                <a:r>
                  <a:rPr lang="en-US" sz="1200" kern="1200" dirty="0">
                    <a:solidFill>
                      <a:schemeClr val="tx1"/>
                    </a:solidFill>
                    <a:effectLst/>
                    <a:latin typeface="+mn-lt"/>
                    <a:ea typeface="+mn-ea"/>
                    <a:cs typeface="+mn-cs"/>
                  </a:rPr>
                  <a:t> in motion. </a:t>
                </a:r>
                <a:r>
                  <a:rPr lang="en-US" sz="1200" i="1" kern="1200" dirty="0">
                    <a:solidFill>
                      <a:schemeClr val="tx1"/>
                    </a:solidFill>
                    <a:effectLst/>
                    <a:latin typeface="+mn-lt"/>
                    <a:ea typeface="+mn-ea"/>
                    <a:cs typeface="+mn-cs"/>
                  </a:rPr>
                  <a:t>Resistors</a:t>
                </a:r>
                <a:r>
                  <a:rPr lang="en-US" sz="1200" kern="1200" dirty="0">
                    <a:solidFill>
                      <a:schemeClr val="tx1"/>
                    </a:solidFill>
                    <a:effectLst/>
                    <a:latin typeface="+mn-lt"/>
                    <a:ea typeface="+mn-ea"/>
                    <a:cs typeface="+mn-cs"/>
                  </a:rPr>
                  <a:t> model energy dissipation similar to </a:t>
                </a:r>
                <a:r>
                  <a:rPr lang="en-US" sz="1200" i="1" kern="1200" dirty="0">
                    <a:solidFill>
                      <a:schemeClr val="tx1"/>
                    </a:solidFill>
                    <a:effectLst/>
                    <a:latin typeface="+mn-lt"/>
                    <a:ea typeface="+mn-ea"/>
                    <a:cs typeface="+mn-cs"/>
                  </a:rPr>
                  <a:t>friction</a:t>
                </a:r>
                <a:r>
                  <a:rPr lang="en-US" sz="1200" kern="1200" dirty="0">
                    <a:solidFill>
                      <a:schemeClr val="tx1"/>
                    </a:solidFill>
                    <a:effectLst/>
                    <a:latin typeface="+mn-lt"/>
                    <a:ea typeface="+mn-ea"/>
                    <a:cs typeface="+mn-cs"/>
                  </a:rPr>
                  <a:t> in mechanical systems. Imagine a large big rig (eighteen-wheeler) traveling at moderate velocity and then trying to stop quickly. The </a:t>
                </a:r>
                <a:r>
                  <a:rPr lang="en-US" sz="1200" i="1" kern="1200" dirty="0">
                    <a:solidFill>
                      <a:schemeClr val="tx1"/>
                    </a:solidFill>
                    <a:effectLst/>
                    <a:latin typeface="+mn-lt"/>
                    <a:ea typeface="+mn-ea"/>
                    <a:cs typeface="+mn-cs"/>
                  </a:rPr>
                  <a:t>larger</a:t>
                </a:r>
                <a:r>
                  <a:rPr lang="en-US" sz="1200" kern="1200" dirty="0">
                    <a:solidFill>
                      <a:schemeClr val="tx1"/>
                    </a:solidFill>
                    <a:effectLst/>
                    <a:latin typeface="+mn-lt"/>
                    <a:ea typeface="+mn-ea"/>
                    <a:cs typeface="+mn-cs"/>
                  </a:rPr>
                  <a:t> the big rig (mass), the longer it will take to stop (larger </a:t>
                </a:r>
                <a:r>
                  <a:rPr lang="en-US" sz="1200" i="0" kern="1200">
                    <a:solidFill>
                      <a:schemeClr val="tx1"/>
                    </a:solidFill>
                    <a:effectLst/>
                    <a:latin typeface="+mn-lt"/>
                    <a:ea typeface="+mn-ea"/>
                    <a:cs typeface="+mn-cs"/>
                  </a:rPr>
                  <a:t>𝜏</a:t>
                </a:r>
                <a:r>
                  <a:rPr lang="en-US" sz="1200" kern="1200" dirty="0">
                    <a:solidFill>
                      <a:schemeClr val="tx1"/>
                    </a:solidFill>
                    <a:effectLst/>
                    <a:latin typeface="+mn-lt"/>
                    <a:ea typeface="+mn-ea"/>
                    <a:cs typeface="+mn-cs"/>
                  </a:rPr>
                  <a:t>). Also, the </a:t>
                </a:r>
                <a:r>
                  <a:rPr lang="en-US" sz="1200" i="1" kern="1200" dirty="0">
                    <a:solidFill>
                      <a:schemeClr val="tx1"/>
                    </a:solidFill>
                    <a:effectLst/>
                    <a:latin typeface="+mn-lt"/>
                    <a:ea typeface="+mn-ea"/>
                    <a:cs typeface="+mn-cs"/>
                  </a:rPr>
                  <a:t>weaker</a:t>
                </a:r>
                <a:r>
                  <a:rPr lang="en-US" sz="1200" kern="1200" dirty="0">
                    <a:solidFill>
                      <a:schemeClr val="tx1"/>
                    </a:solidFill>
                    <a:effectLst/>
                    <a:latin typeface="+mn-lt"/>
                    <a:ea typeface="+mn-ea"/>
                    <a:cs typeface="+mn-cs"/>
                  </a:rPr>
                  <a:t> the brakes, or if there are poor road conditions (</a:t>
                </a:r>
                <a:r>
                  <a:rPr lang="en-US" sz="1200" i="1" kern="1200" dirty="0">
                    <a:solidFill>
                      <a:schemeClr val="tx1"/>
                    </a:solidFill>
                    <a:effectLst/>
                    <a:latin typeface="+mn-lt"/>
                    <a:ea typeface="+mn-ea"/>
                    <a:cs typeface="+mn-cs"/>
                  </a:rPr>
                  <a:t>less</a:t>
                </a:r>
                <a:r>
                  <a:rPr lang="en-US" sz="1200" kern="1200" dirty="0">
                    <a:solidFill>
                      <a:schemeClr val="tx1"/>
                    </a:solidFill>
                    <a:effectLst/>
                    <a:latin typeface="+mn-lt"/>
                    <a:ea typeface="+mn-ea"/>
                    <a:cs typeface="+mn-cs"/>
                  </a:rPr>
                  <a:t> friction in either case), then also the longer it will take to stop (larger </a:t>
                </a:r>
                <a:r>
                  <a:rPr lang="en-US" sz="1200" i="0" kern="1200">
                    <a:solidFill>
                      <a:schemeClr val="tx1"/>
                    </a:solidFill>
                    <a:effectLst/>
                    <a:latin typeface="+mn-lt"/>
                    <a:ea typeface="+mn-ea"/>
                    <a:cs typeface="+mn-cs"/>
                  </a:rPr>
                  <a:t>𝜏</a:t>
                </a:r>
                <a:r>
                  <a:rPr lang="en-US" sz="1200" kern="1200" dirty="0">
                    <a:solidFill>
                      <a:schemeClr val="tx1"/>
                    </a:solidFill>
                    <a:effectLst/>
                    <a:latin typeface="+mn-lt"/>
                    <a:ea typeface="+mn-ea"/>
                    <a:cs typeface="+mn-cs"/>
                  </a:rPr>
                  <a:t>). An energized RL circuit is similar. The </a:t>
                </a:r>
                <a:r>
                  <a:rPr lang="en-US" sz="1200" i="1" kern="1200" dirty="0">
                    <a:solidFill>
                      <a:schemeClr val="tx1"/>
                    </a:solidFill>
                    <a:effectLst/>
                    <a:latin typeface="+mn-lt"/>
                    <a:ea typeface="+mn-ea"/>
                    <a:cs typeface="+mn-cs"/>
                  </a:rPr>
                  <a:t>larger</a:t>
                </a:r>
                <a:r>
                  <a:rPr lang="en-US" sz="1200" kern="1200" dirty="0">
                    <a:solidFill>
                      <a:schemeClr val="tx1"/>
                    </a:solidFill>
                    <a:effectLst/>
                    <a:latin typeface="+mn-lt"/>
                    <a:ea typeface="+mn-ea"/>
                    <a:cs typeface="+mn-cs"/>
                  </a:rPr>
                  <a:t> the inductance (like </a:t>
                </a:r>
                <a:r>
                  <a:rPr lang="en-US" sz="1200" i="1" kern="1200" dirty="0">
                    <a:solidFill>
                      <a:schemeClr val="tx1"/>
                    </a:solidFill>
                    <a:effectLst/>
                    <a:latin typeface="+mn-lt"/>
                    <a:ea typeface="+mn-ea"/>
                    <a:cs typeface="+mn-cs"/>
                  </a:rPr>
                  <a:t>mass</a:t>
                </a:r>
                <a:r>
                  <a:rPr lang="en-US" sz="1200" kern="1200" dirty="0">
                    <a:solidFill>
                      <a:schemeClr val="tx1"/>
                    </a:solidFill>
                    <a:effectLst/>
                    <a:latin typeface="+mn-lt"/>
                    <a:ea typeface="+mn-ea"/>
                    <a:cs typeface="+mn-cs"/>
                  </a:rPr>
                  <a:t>), the longer it will take to de-energize the inductor. Similarly, the </a:t>
                </a:r>
                <a:r>
                  <a:rPr lang="en-US" sz="1200" i="1" kern="1200" dirty="0">
                    <a:solidFill>
                      <a:schemeClr val="tx1"/>
                    </a:solidFill>
                    <a:effectLst/>
                    <a:latin typeface="+mn-lt"/>
                    <a:ea typeface="+mn-ea"/>
                    <a:cs typeface="+mn-cs"/>
                  </a:rPr>
                  <a:t>smaller </a:t>
                </a:r>
                <a:r>
                  <a:rPr lang="en-US" sz="1200" kern="1200" dirty="0">
                    <a:solidFill>
                      <a:schemeClr val="tx1"/>
                    </a:solidFill>
                    <a:effectLst/>
                    <a:latin typeface="+mn-lt"/>
                    <a:ea typeface="+mn-ea"/>
                    <a:cs typeface="+mn-cs"/>
                  </a:rPr>
                  <a:t>the equivalent resistance seen by the inductor (like the </a:t>
                </a:r>
                <a:r>
                  <a:rPr lang="en-US" sz="1200" i="1" kern="1200" dirty="0">
                    <a:solidFill>
                      <a:schemeClr val="tx1"/>
                    </a:solidFill>
                    <a:effectLst/>
                    <a:latin typeface="+mn-lt"/>
                    <a:ea typeface="+mn-ea"/>
                    <a:cs typeface="+mn-cs"/>
                  </a:rPr>
                  <a:t>friction</a:t>
                </a:r>
                <a:r>
                  <a:rPr lang="en-US" sz="1200" kern="1200" dirty="0">
                    <a:solidFill>
                      <a:schemeClr val="tx1"/>
                    </a:solidFill>
                    <a:effectLst/>
                    <a:latin typeface="+mn-lt"/>
                    <a:ea typeface="+mn-ea"/>
                    <a:cs typeface="+mn-cs"/>
                  </a:rPr>
                  <a:t>), the longer it will take to de-energize. Hence the time constant of the RL circuit is directly proportional to inductance </a:t>
                </a:r>
                <a:r>
                  <a:rPr lang="en-US" sz="1200" i="0" kern="1200">
                    <a:solidFill>
                      <a:schemeClr val="tx1"/>
                    </a:solidFill>
                    <a:effectLst/>
                    <a:latin typeface="+mn-lt"/>
                    <a:ea typeface="+mn-ea"/>
                    <a:cs typeface="+mn-cs"/>
                  </a:rPr>
                  <a:t>𝐿</a:t>
                </a:r>
                <a:r>
                  <a:rPr lang="en-US" sz="1200" kern="1200" dirty="0">
                    <a:solidFill>
                      <a:schemeClr val="tx1"/>
                    </a:solidFill>
                    <a:effectLst/>
                    <a:latin typeface="+mn-lt"/>
                    <a:ea typeface="+mn-ea"/>
                    <a:cs typeface="+mn-cs"/>
                  </a:rPr>
                  <a:t> and inversely proportional to resistance </a:t>
                </a:r>
                <a:r>
                  <a:rPr lang="en-US" sz="1200" i="0" kern="1200">
                    <a:solidFill>
                      <a:schemeClr val="tx1"/>
                    </a:solidFill>
                    <a:effectLst/>
                    <a:latin typeface="+mn-lt"/>
                    <a:ea typeface="+mn-ea"/>
                    <a:cs typeface="+mn-cs"/>
                  </a:rPr>
                  <a:t>𝑅_𝑇𝐻</a:t>
                </a:r>
                <a:r>
                  <a:rPr lang="en-US" sz="1200" kern="1200" dirty="0">
                    <a:solidFill>
                      <a:schemeClr val="tx1"/>
                    </a:solidFill>
                    <a:effectLst/>
                    <a:latin typeface="+mn-lt"/>
                    <a:ea typeface="+mn-ea"/>
                    <a:cs typeface="+mn-cs"/>
                  </a:rPr>
                  <a:t>.</a:t>
                </a:r>
                <a:endParaRPr lang="en-US" dirty="0"/>
              </a:p>
            </p:txBody>
          </p:sp>
        </mc:Fallback>
      </mc:AlternateContent>
      <p:sp>
        <p:nvSpPr>
          <p:cNvPr id="4" name="Slide Number Placeholder 3"/>
          <p:cNvSpPr>
            <a:spLocks noGrp="1"/>
          </p:cNvSpPr>
          <p:nvPr>
            <p:ph type="sldNum" sz="quarter" idx="10"/>
          </p:nvPr>
        </p:nvSpPr>
        <p:spPr/>
        <p:txBody>
          <a:bodyPr/>
          <a:lstStyle/>
          <a:p>
            <a:fld id="{F9BB28BC-D909-42AD-B598-1B2D717B7060}" type="slidenum">
              <a:rPr lang="en-US" smtClean="0"/>
              <a:t>23</a:t>
            </a:fld>
            <a:endParaRPr lang="en-US"/>
          </a:p>
        </p:txBody>
      </p:sp>
    </p:spTree>
    <p:extLst>
      <p:ext uri="{BB962C8B-B14F-4D97-AF65-F5344CB8AC3E}">
        <p14:creationId xmlns:p14="http://schemas.microsoft.com/office/powerpoint/2010/main" val="24401271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BB28BC-D909-42AD-B598-1B2D717B7060}" type="slidenum">
              <a:rPr lang="en-US" smtClean="0"/>
              <a:t>24</a:t>
            </a:fld>
            <a:endParaRPr lang="en-US"/>
          </a:p>
        </p:txBody>
      </p:sp>
    </p:spTree>
    <p:extLst>
      <p:ext uri="{BB962C8B-B14F-4D97-AF65-F5344CB8AC3E}">
        <p14:creationId xmlns:p14="http://schemas.microsoft.com/office/powerpoint/2010/main" val="34999680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CC11BD2-67B3-48FA-BA12-9044CA374C8E}" type="slidenum">
              <a:rPr lang="en-US" smtClean="0"/>
              <a:pPr>
                <a:defRPr/>
              </a:pPr>
              <a:t>37</a:t>
            </a:fld>
            <a:endParaRPr lang="en-US"/>
          </a:p>
        </p:txBody>
      </p:sp>
    </p:spTree>
    <p:extLst>
      <p:ext uri="{BB962C8B-B14F-4D97-AF65-F5344CB8AC3E}">
        <p14:creationId xmlns:p14="http://schemas.microsoft.com/office/powerpoint/2010/main" val="38642136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Mention SAT exam and other standardized tests.</a:t>
            </a:r>
            <a:r>
              <a:rPr lang="en-US" baseline="0" dirty="0" smtClean="0"/>
              <a:t> Allow participants to discuss for a minute what the commonalities are between the sample relationship and the options.</a:t>
            </a:r>
            <a:endParaRPr lang="en-US" dirty="0"/>
          </a:p>
        </p:txBody>
      </p:sp>
      <p:sp>
        <p:nvSpPr>
          <p:cNvPr id="4" name="Slide Number Placeholder 3"/>
          <p:cNvSpPr>
            <a:spLocks noGrp="1"/>
          </p:cNvSpPr>
          <p:nvPr>
            <p:ph type="sldNum" sz="quarter" idx="10"/>
          </p:nvPr>
        </p:nvSpPr>
        <p:spPr/>
        <p:txBody>
          <a:bodyPr/>
          <a:lstStyle/>
          <a:p>
            <a:pPr>
              <a:defRPr/>
            </a:pPr>
            <a:fld id="{ACC11BD2-67B3-48FA-BA12-9044CA374C8E}" type="slidenum">
              <a:rPr lang="en-US">
                <a:solidFill>
                  <a:srgbClr val="000000"/>
                </a:solidFill>
              </a:rPr>
              <a:pPr>
                <a:defRPr/>
              </a:pPr>
              <a:t>39</a:t>
            </a:fld>
            <a:endParaRPr lang="en-US">
              <a:solidFill>
                <a:srgbClr val="000000"/>
              </a:solidFill>
            </a:endParaRPr>
          </a:p>
        </p:txBody>
      </p:sp>
    </p:spTree>
    <p:extLst>
      <p:ext uri="{BB962C8B-B14F-4D97-AF65-F5344CB8AC3E}">
        <p14:creationId xmlns:p14="http://schemas.microsoft.com/office/powerpoint/2010/main" val="5857848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and (e) have the same surface features in that they all involve water. The first words of (c) the statement are related as catastrophic events and the second words of (b) and the statement are related as comprised of water. Only (d) has the same </a:t>
            </a:r>
            <a:r>
              <a:rPr lang="en-US" i="1" baseline="0" dirty="0" smtClean="0"/>
              <a:t>deep structure between the relationships </a:t>
            </a:r>
            <a:r>
              <a:rPr lang="en-US" i="0" baseline="0" dirty="0" smtClean="0"/>
              <a:t>– catastrophic events caused by an overabundance of small, benign parts</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ACC11BD2-67B3-48FA-BA12-9044CA374C8E}" type="slidenum">
              <a:rPr lang="en-US">
                <a:solidFill>
                  <a:srgbClr val="000000"/>
                </a:solidFill>
              </a:rPr>
              <a:pPr>
                <a:defRPr/>
              </a:pPr>
              <a:t>40</a:t>
            </a:fld>
            <a:endParaRPr lang="en-US">
              <a:solidFill>
                <a:srgbClr val="000000"/>
              </a:solidFill>
            </a:endParaRPr>
          </a:p>
        </p:txBody>
      </p:sp>
    </p:spTree>
    <p:extLst>
      <p:ext uri="{BB962C8B-B14F-4D97-AF65-F5344CB8AC3E}">
        <p14:creationId xmlns:p14="http://schemas.microsoft.com/office/powerpoint/2010/main" val="17079317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kern="1200" dirty="0" smtClean="0">
                <a:solidFill>
                  <a:schemeClr val="tx1"/>
                </a:solidFill>
                <a:effectLst/>
                <a:latin typeface="+mn-lt"/>
                <a:ea typeface="+mn-ea"/>
                <a:cs typeface="+mn-cs"/>
              </a:rPr>
              <a:t>Analogy: DC and AC Exercises</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DC current is like the steady pace of a group of marathon runners. Although technically the charges do not all move with constant velocity in a DC current, the net effect is a steady, constant charge flow. AC current is like an exercise class doing the side shuffle exercise in synchrony. Individual charges do not move with perfect sinusoidal motion; however, the net effect of the motion of charges is a sinusoidal rate of charge flow with time.</a:t>
            </a:r>
          </a:p>
          <a:p>
            <a:endParaRPr lang="en-US" dirty="0"/>
          </a:p>
        </p:txBody>
      </p:sp>
      <p:sp>
        <p:nvSpPr>
          <p:cNvPr id="4" name="Slide Number Placeholder 3"/>
          <p:cNvSpPr>
            <a:spLocks noGrp="1"/>
          </p:cNvSpPr>
          <p:nvPr>
            <p:ph type="sldNum" sz="quarter" idx="10"/>
          </p:nvPr>
        </p:nvSpPr>
        <p:spPr/>
        <p:txBody>
          <a:bodyPr/>
          <a:lstStyle/>
          <a:p>
            <a:fld id="{F9BB28BC-D909-42AD-B598-1B2D717B7060}" type="slidenum">
              <a:rPr lang="en-US" smtClean="0"/>
              <a:t>41</a:t>
            </a:fld>
            <a:endParaRPr lang="en-US"/>
          </a:p>
        </p:txBody>
      </p:sp>
    </p:spTree>
    <p:extLst>
      <p:ext uri="{BB962C8B-B14F-4D97-AF65-F5344CB8AC3E}">
        <p14:creationId xmlns:p14="http://schemas.microsoft.com/office/powerpoint/2010/main" val="25028580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smtClean="0">
                <a:solidFill>
                  <a:schemeClr val="tx1"/>
                </a:solidFill>
                <a:effectLst/>
                <a:latin typeface="+mn-lt"/>
                <a:ea typeface="+mn-ea"/>
                <a:cs typeface="+mn-cs"/>
              </a:rPr>
              <a:t>Analogy: “Money is Power!”</a:t>
            </a:r>
            <a:r>
              <a:rPr lang="en-US" sz="1200" kern="1200" dirty="0" smtClean="0">
                <a:solidFill>
                  <a:schemeClr val="tx1"/>
                </a:solidFill>
                <a:effectLst/>
                <a:latin typeface="+mn-lt"/>
                <a:ea typeface="+mn-ea"/>
                <a:cs typeface="+mn-cs"/>
              </a:rPr>
              <a:t>  If you give a friend $20, you have </a:t>
            </a:r>
            <a:r>
              <a:rPr lang="en-US" sz="1200" i="1" kern="1200" dirty="0" smtClean="0">
                <a:solidFill>
                  <a:schemeClr val="tx1"/>
                </a:solidFill>
                <a:effectLst/>
                <a:latin typeface="+mn-lt"/>
                <a:ea typeface="+mn-ea"/>
                <a:cs typeface="+mn-cs"/>
              </a:rPr>
              <a:t>supplied</a:t>
            </a:r>
            <a:r>
              <a:rPr lang="en-US" sz="1200" kern="1200" dirty="0" smtClean="0">
                <a:solidFill>
                  <a:schemeClr val="tx1"/>
                </a:solidFill>
                <a:effectLst/>
                <a:latin typeface="+mn-lt"/>
                <a:ea typeface="+mn-ea"/>
                <a:cs typeface="+mn-cs"/>
              </a:rPr>
              <a:t> the money (</a:t>
            </a:r>
            <a:r>
              <a:rPr lang="en-US" sz="1200" u="sng" kern="1200" dirty="0" smtClean="0">
                <a:solidFill>
                  <a:schemeClr val="tx1"/>
                </a:solidFill>
                <a:effectLst/>
                <a:latin typeface="+mn-lt"/>
                <a:ea typeface="+mn-ea"/>
                <a:cs typeface="+mn-cs"/>
              </a:rPr>
              <a:t>negative</a:t>
            </a:r>
            <a:r>
              <a:rPr lang="en-US" sz="1200" kern="1200" dirty="0" smtClean="0">
                <a:solidFill>
                  <a:schemeClr val="tx1"/>
                </a:solidFill>
                <a:effectLst/>
                <a:latin typeface="+mn-lt"/>
                <a:ea typeface="+mn-ea"/>
                <a:cs typeface="+mn-cs"/>
              </a:rPr>
              <a:t> for you!) and your friend has </a:t>
            </a:r>
            <a:r>
              <a:rPr lang="en-US" sz="1200" i="1" kern="1200" dirty="0" smtClean="0">
                <a:solidFill>
                  <a:schemeClr val="tx1"/>
                </a:solidFill>
                <a:effectLst/>
                <a:latin typeface="+mn-lt"/>
                <a:ea typeface="+mn-ea"/>
                <a:cs typeface="+mn-cs"/>
              </a:rPr>
              <a:t>gained</a:t>
            </a:r>
            <a:r>
              <a:rPr lang="en-US" sz="1200" kern="1200" dirty="0" smtClean="0">
                <a:solidFill>
                  <a:schemeClr val="tx1"/>
                </a:solidFill>
                <a:effectLst/>
                <a:latin typeface="+mn-lt"/>
                <a:ea typeface="+mn-ea"/>
                <a:cs typeface="+mn-cs"/>
              </a:rPr>
              <a:t> (or “</a:t>
            </a:r>
            <a:r>
              <a:rPr lang="en-US" sz="1200" i="1" kern="1200" dirty="0" smtClean="0">
                <a:solidFill>
                  <a:schemeClr val="tx1"/>
                </a:solidFill>
                <a:effectLst/>
                <a:latin typeface="+mn-lt"/>
                <a:ea typeface="+mn-ea"/>
                <a:cs typeface="+mn-cs"/>
              </a:rPr>
              <a:t>absorbed</a:t>
            </a:r>
            <a:r>
              <a:rPr lang="en-US" sz="1200" kern="1200" dirty="0" smtClean="0">
                <a:solidFill>
                  <a:schemeClr val="tx1"/>
                </a:solidFill>
                <a:effectLst/>
                <a:latin typeface="+mn-lt"/>
                <a:ea typeface="+mn-ea"/>
                <a:cs typeface="+mn-cs"/>
              </a:rPr>
              <a:t>”) the $20 (</a:t>
            </a:r>
            <a:r>
              <a:rPr lang="en-US" sz="1200" u="sng" kern="1200" dirty="0" smtClean="0">
                <a:solidFill>
                  <a:schemeClr val="tx1"/>
                </a:solidFill>
                <a:effectLst/>
                <a:latin typeface="+mn-lt"/>
                <a:ea typeface="+mn-ea"/>
                <a:cs typeface="+mn-cs"/>
              </a:rPr>
              <a:t>positive</a:t>
            </a:r>
            <a:r>
              <a:rPr lang="en-US" sz="1200" kern="1200" dirty="0" smtClean="0">
                <a:solidFill>
                  <a:schemeClr val="tx1"/>
                </a:solidFill>
                <a:effectLst/>
                <a:latin typeface="+mn-lt"/>
                <a:ea typeface="+mn-ea"/>
                <a:cs typeface="+mn-cs"/>
              </a:rPr>
              <a:t> for him or her!)</a:t>
            </a:r>
            <a:endParaRPr lang="en-US" dirty="0"/>
          </a:p>
        </p:txBody>
      </p:sp>
      <p:sp>
        <p:nvSpPr>
          <p:cNvPr id="4" name="Slide Number Placeholder 3"/>
          <p:cNvSpPr>
            <a:spLocks noGrp="1"/>
          </p:cNvSpPr>
          <p:nvPr>
            <p:ph type="sldNum" sz="quarter" idx="10"/>
          </p:nvPr>
        </p:nvSpPr>
        <p:spPr/>
        <p:txBody>
          <a:bodyPr/>
          <a:lstStyle/>
          <a:p>
            <a:fld id="{F9BB28BC-D909-42AD-B598-1B2D717B7060}" type="slidenum">
              <a:rPr lang="en-US" smtClean="0"/>
              <a:t>42</a:t>
            </a:fld>
            <a:endParaRPr lang="en-US"/>
          </a:p>
        </p:txBody>
      </p:sp>
    </p:spTree>
    <p:extLst>
      <p:ext uri="{BB962C8B-B14F-4D97-AF65-F5344CB8AC3E}">
        <p14:creationId xmlns:p14="http://schemas.microsoft.com/office/powerpoint/2010/main" val="28968756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b="1" u="sng" kern="1200" dirty="0" smtClean="0">
                    <a:solidFill>
                      <a:schemeClr val="tx1"/>
                    </a:solidFill>
                    <a:effectLst/>
                    <a:latin typeface="+mn-lt"/>
                    <a:ea typeface="+mn-ea"/>
                    <a:cs typeface="+mn-cs"/>
                  </a:rPr>
                  <a:t>Analogy: Water Flow and Passive Sign Convention</a:t>
                </a:r>
                <a:r>
                  <a:rPr lang="en-US" sz="1200" b="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We may build on the height analogy for voltage and the water current analogy for electric current to give an analogy for passive sign convention. Consider the two element circuit </a:t>
                </a:r>
                <a:r>
                  <a:rPr lang="en-US" sz="1200" kern="1200" dirty="0" smtClean="0">
                    <a:solidFill>
                      <a:schemeClr val="tx1"/>
                    </a:solidFill>
                    <a:effectLst/>
                    <a:latin typeface="+mn-lt"/>
                    <a:ea typeface="+mn-ea"/>
                    <a:cs typeface="+mn-cs"/>
                  </a:rPr>
                  <a:t>shown in the slide.  The </a:t>
                </a:r>
                <a:r>
                  <a:rPr lang="en-US" sz="1200" kern="1200" dirty="0">
                    <a:solidFill>
                      <a:schemeClr val="tx1"/>
                    </a:solidFill>
                    <a:effectLst/>
                    <a:latin typeface="+mn-lt"/>
                    <a:ea typeface="+mn-ea"/>
                    <a:cs typeface="+mn-cs"/>
                  </a:rPr>
                  <a:t>current through element 1 flows “uphill” as it is in the direction of a voltage rise, whereas the current through element 2 flows “downhill” as it is in the direction of a voltage drop. Just as water current requires a pump or other device to supply the power to make the water flow uphill, so does electric current. Thus, element 1 must supply power, which can be calculated via passive sign convention as </a:t>
                </a:r>
                <a14:m>
                  <m:oMath xmlns:m="http://schemas.openxmlformats.org/officeDocument/2006/math">
                    <m:d>
                      <m:dPr>
                        <m:ctrlPr>
                          <a:rPr lang="en-US" sz="1200" i="1" kern="1200">
                            <a:solidFill>
                              <a:schemeClr val="tx1"/>
                            </a:solidFill>
                            <a:effectLst/>
                            <a:latin typeface="Cambria Math" panose="02040503050406030204" pitchFamily="18" charset="0"/>
                            <a:ea typeface="+mn-ea"/>
                            <a:cs typeface="+mn-cs"/>
                          </a:rPr>
                        </m:ctrlPr>
                      </m:dPr>
                      <m:e>
                        <m:r>
                          <a:rPr lang="en-US" sz="1200" i="1" kern="1200">
                            <a:solidFill>
                              <a:schemeClr val="tx1"/>
                            </a:solidFill>
                            <a:effectLst/>
                            <a:latin typeface="Cambria Math" panose="02040503050406030204" pitchFamily="18" charset="0"/>
                            <a:ea typeface="+mn-ea"/>
                            <a:cs typeface="+mn-cs"/>
                          </a:rPr>
                          <m:t>5 </m:t>
                        </m:r>
                        <m:r>
                          <m:rPr>
                            <m:nor/>
                          </m:rPr>
                          <a:rPr lang="en-US" sz="1200" kern="1200">
                            <a:solidFill>
                              <a:schemeClr val="tx1"/>
                            </a:solidFill>
                            <a:effectLst/>
                            <a:latin typeface="+mn-lt"/>
                            <a:ea typeface="+mn-ea"/>
                            <a:cs typeface="+mn-cs"/>
                          </a:rPr>
                          <m:t>V</m:t>
                        </m:r>
                      </m:e>
                    </m:d>
                    <m:d>
                      <m:dPr>
                        <m:ctrlPr>
                          <a:rPr lang="en-US" sz="1200" i="1" kern="1200">
                            <a:solidFill>
                              <a:schemeClr val="tx1"/>
                            </a:solidFill>
                            <a:effectLst/>
                            <a:latin typeface="Cambria Math" panose="02040503050406030204" pitchFamily="18" charset="0"/>
                            <a:ea typeface="+mn-ea"/>
                            <a:cs typeface="+mn-cs"/>
                          </a:rPr>
                        </m:ctrlPr>
                      </m:dPr>
                      <m:e>
                        <m:r>
                          <a:rPr lang="en-US" sz="1200" i="1" kern="1200">
                            <a:solidFill>
                              <a:schemeClr val="tx1"/>
                            </a:solidFill>
                            <a:effectLst/>
                            <a:latin typeface="Cambria Math" panose="02040503050406030204" pitchFamily="18" charset="0"/>
                            <a:ea typeface="+mn-ea"/>
                            <a:cs typeface="+mn-cs"/>
                          </a:rPr>
                          <m:t>−3 </m:t>
                        </m:r>
                        <m:r>
                          <m:rPr>
                            <m:nor/>
                          </m:rPr>
                          <a:rPr lang="en-US" sz="1200" kern="1200">
                            <a:solidFill>
                              <a:schemeClr val="tx1"/>
                            </a:solidFill>
                            <a:effectLst/>
                            <a:latin typeface="+mn-lt"/>
                            <a:ea typeface="+mn-ea"/>
                            <a:cs typeface="+mn-cs"/>
                          </a:rPr>
                          <m:t>A</m:t>
                        </m:r>
                      </m:e>
                    </m:d>
                    <m:r>
                      <a:rPr lang="en-US" sz="1200" i="1" kern="1200">
                        <a:solidFill>
                          <a:schemeClr val="tx1"/>
                        </a:solidFill>
                        <a:effectLst/>
                        <a:latin typeface="Cambria Math" panose="02040503050406030204" pitchFamily="18" charset="0"/>
                        <a:ea typeface="+mn-ea"/>
                        <a:cs typeface="+mn-cs"/>
                      </a:rPr>
                      <m:t>= −15 </m:t>
                    </m:r>
                    <m:r>
                      <m:rPr>
                        <m:nor/>
                      </m:rPr>
                      <a:rPr lang="en-US" sz="1200" kern="1200">
                        <a:solidFill>
                          <a:schemeClr val="tx1"/>
                        </a:solidFill>
                        <a:effectLst/>
                        <a:latin typeface="+mn-lt"/>
                        <a:ea typeface="+mn-ea"/>
                        <a:cs typeface="+mn-cs"/>
                      </a:rPr>
                      <m:t>W</m:t>
                    </m:r>
                  </m:oMath>
                </a14:m>
                <a:r>
                  <a:rPr lang="en-US" sz="1200" kern="1200" dirty="0">
                    <a:solidFill>
                      <a:schemeClr val="tx1"/>
                    </a:solidFill>
                    <a:effectLst/>
                    <a:latin typeface="+mn-lt"/>
                    <a:ea typeface="+mn-ea"/>
                    <a:cs typeface="+mn-cs"/>
                  </a:rPr>
                  <a:t>. Similarly, water may deliver power, for example, to a watermill when it flows downhill. In this case, the watermill absorbs power. Element 2 absorbs power, like the watermill, and the absorbed power is </a:t>
                </a:r>
                <a14:m>
                  <m:oMath xmlns:m="http://schemas.openxmlformats.org/officeDocument/2006/math">
                    <m:d>
                      <m:dPr>
                        <m:ctrlPr>
                          <a:rPr lang="en-US" sz="1200" i="1" kern="1200">
                            <a:solidFill>
                              <a:schemeClr val="tx1"/>
                            </a:solidFill>
                            <a:effectLst/>
                            <a:latin typeface="Cambria Math" panose="02040503050406030204" pitchFamily="18" charset="0"/>
                            <a:ea typeface="+mn-ea"/>
                            <a:cs typeface="+mn-cs"/>
                          </a:rPr>
                        </m:ctrlPr>
                      </m:dPr>
                      <m:e>
                        <m:r>
                          <a:rPr lang="en-US" sz="1200" i="1" kern="1200">
                            <a:solidFill>
                              <a:schemeClr val="tx1"/>
                            </a:solidFill>
                            <a:effectLst/>
                            <a:latin typeface="Cambria Math" panose="02040503050406030204" pitchFamily="18" charset="0"/>
                            <a:ea typeface="+mn-ea"/>
                            <a:cs typeface="+mn-cs"/>
                          </a:rPr>
                          <m:t>5 </m:t>
                        </m:r>
                        <m:r>
                          <m:rPr>
                            <m:nor/>
                          </m:rPr>
                          <a:rPr lang="en-US" sz="1200" kern="1200">
                            <a:solidFill>
                              <a:schemeClr val="tx1"/>
                            </a:solidFill>
                            <a:effectLst/>
                            <a:latin typeface="+mn-lt"/>
                            <a:ea typeface="+mn-ea"/>
                            <a:cs typeface="+mn-cs"/>
                          </a:rPr>
                          <m:t>V</m:t>
                        </m:r>
                      </m:e>
                    </m:d>
                    <m:d>
                      <m:dPr>
                        <m:ctrlPr>
                          <a:rPr lang="en-US" sz="1200" i="1" kern="1200">
                            <a:solidFill>
                              <a:schemeClr val="tx1"/>
                            </a:solidFill>
                            <a:effectLst/>
                            <a:latin typeface="Cambria Math" panose="02040503050406030204" pitchFamily="18" charset="0"/>
                            <a:ea typeface="+mn-ea"/>
                            <a:cs typeface="+mn-cs"/>
                          </a:rPr>
                        </m:ctrlPr>
                      </m:dPr>
                      <m:e>
                        <m:r>
                          <a:rPr lang="en-US" sz="1200" i="1" kern="1200">
                            <a:solidFill>
                              <a:schemeClr val="tx1"/>
                            </a:solidFill>
                            <a:effectLst/>
                            <a:latin typeface="Cambria Math" panose="02040503050406030204" pitchFamily="18" charset="0"/>
                            <a:ea typeface="+mn-ea"/>
                            <a:cs typeface="+mn-cs"/>
                          </a:rPr>
                          <m:t>3 </m:t>
                        </m:r>
                        <m:r>
                          <m:rPr>
                            <m:nor/>
                          </m:rPr>
                          <a:rPr lang="en-US" sz="1200" kern="1200">
                            <a:solidFill>
                              <a:schemeClr val="tx1"/>
                            </a:solidFill>
                            <a:effectLst/>
                            <a:latin typeface="+mn-lt"/>
                            <a:ea typeface="+mn-ea"/>
                            <a:cs typeface="+mn-cs"/>
                          </a:rPr>
                          <m:t>A</m:t>
                        </m:r>
                      </m:e>
                    </m:d>
                    <m:r>
                      <a:rPr lang="en-US" sz="1200" i="1" kern="1200">
                        <a:solidFill>
                          <a:schemeClr val="tx1"/>
                        </a:solidFill>
                        <a:effectLst/>
                        <a:latin typeface="Cambria Math" panose="02040503050406030204" pitchFamily="18" charset="0"/>
                        <a:ea typeface="+mn-ea"/>
                        <a:cs typeface="+mn-cs"/>
                      </a:rPr>
                      <m:t>= 15 </m:t>
                    </m:r>
                    <m:r>
                      <m:rPr>
                        <m:nor/>
                      </m:rPr>
                      <a:rPr lang="en-US" sz="1200" kern="1200">
                        <a:solidFill>
                          <a:schemeClr val="tx1"/>
                        </a:solidFill>
                        <a:effectLst/>
                        <a:latin typeface="+mn-lt"/>
                        <a:ea typeface="+mn-ea"/>
                        <a:cs typeface="+mn-cs"/>
                      </a:rPr>
                      <m:t>W</m:t>
                    </m:r>
                  </m:oMath>
                </a14:m>
                <a:r>
                  <a:rPr lang="en-US" sz="1200" kern="1200" dirty="0">
                    <a:solidFill>
                      <a:schemeClr val="tx1"/>
                    </a:solidFill>
                    <a:effectLst/>
                    <a:latin typeface="+mn-lt"/>
                    <a:ea typeface="+mn-ea"/>
                    <a:cs typeface="+mn-cs"/>
                  </a:rPr>
                  <a:t>.</a:t>
                </a:r>
              </a:p>
              <a:p>
                <a:endParaRPr lang="en-US" dirty="0"/>
              </a:p>
            </p:txBody>
          </p:sp>
        </mc:Choice>
        <mc:Fallback xmlns="">
          <p:sp>
            <p:nvSpPr>
              <p:cNvPr id="3" name="Notes Placeholder 2"/>
              <p:cNvSpPr>
                <a:spLocks noGrp="1"/>
              </p:cNvSpPr>
              <p:nvPr>
                <p:ph type="body" idx="1"/>
              </p:nvPr>
            </p:nvSpPr>
            <p:spPr/>
            <p:txBody>
              <a:bodyPr/>
              <a:lstStyle/>
              <a:p>
                <a:r>
                  <a:rPr lang="en-US" sz="1200" b="1" u="sng" kern="1200" dirty="0" smtClean="0">
                    <a:solidFill>
                      <a:schemeClr val="tx1"/>
                    </a:solidFill>
                    <a:effectLst/>
                    <a:latin typeface="+mn-lt"/>
                    <a:ea typeface="+mn-ea"/>
                    <a:cs typeface="+mn-cs"/>
                  </a:rPr>
                  <a:t>Analogy: Water Flow and Passive Sign Convention</a:t>
                </a:r>
                <a:r>
                  <a:rPr lang="en-US" sz="1200" b="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We may build on the height analogy for voltage and the water current analogy for electric current to give an analogy for passive sign convention. Consider the two element circuit </a:t>
                </a:r>
                <a:r>
                  <a:rPr lang="en-US" sz="1200" kern="1200" dirty="0" smtClean="0">
                    <a:solidFill>
                      <a:schemeClr val="tx1"/>
                    </a:solidFill>
                    <a:effectLst/>
                    <a:latin typeface="+mn-lt"/>
                    <a:ea typeface="+mn-ea"/>
                    <a:cs typeface="+mn-cs"/>
                  </a:rPr>
                  <a:t>shown in the slide.  The </a:t>
                </a:r>
                <a:r>
                  <a:rPr lang="en-US" sz="1200" kern="1200" dirty="0">
                    <a:solidFill>
                      <a:schemeClr val="tx1"/>
                    </a:solidFill>
                    <a:effectLst/>
                    <a:latin typeface="+mn-lt"/>
                    <a:ea typeface="+mn-ea"/>
                    <a:cs typeface="+mn-cs"/>
                  </a:rPr>
                  <a:t>current through element 1 flows “uphill” as it is in the direction of a voltage rise, whereas the current through element 2 flows “downhill” as it is in the direction of a voltage drop. Just as water current requires a pump or other device to supply the power to make the water flow uphill, so does electric current. Thus, element 1 must supply power, which can be calculated via passive sign convention as </a:t>
                </a:r>
                <a:r>
                  <a:rPr lang="en-US" sz="1200" i="0" kern="1200">
                    <a:solidFill>
                      <a:schemeClr val="tx1"/>
                    </a:solidFill>
                    <a:effectLst/>
                    <a:latin typeface="+mn-lt"/>
                    <a:ea typeface="+mn-ea"/>
                    <a:cs typeface="+mn-cs"/>
                  </a:rPr>
                  <a:t>(5 "V" )(−3 "A" )= −15 </a:t>
                </a:r>
                <a:r>
                  <a:rPr lang="en-US" sz="1200" i="0" kern="1200">
                    <a:solidFill>
                      <a:schemeClr val="tx1"/>
                    </a:solidFill>
                    <a:effectLst/>
                    <a:latin typeface="Cambria Math" panose="02040503050406030204" pitchFamily="18" charset="0"/>
                    <a:ea typeface="+mn-ea"/>
                    <a:cs typeface="+mn-cs"/>
                  </a:rPr>
                  <a:t>"W</a:t>
                </a:r>
                <a:r>
                  <a:rPr lang="en-US" sz="1200" i="0" kern="1200">
                    <a:solidFill>
                      <a:schemeClr val="tx1"/>
                    </a:solidFill>
                    <a:effectLst/>
                    <a:latin typeface="+mn-lt"/>
                    <a:ea typeface="+mn-ea"/>
                    <a:cs typeface="+mn-cs"/>
                  </a:rPr>
                  <a:t>"</a:t>
                </a:r>
                <a:r>
                  <a:rPr lang="en-US" sz="1200" kern="1200" dirty="0">
                    <a:solidFill>
                      <a:schemeClr val="tx1"/>
                    </a:solidFill>
                    <a:effectLst/>
                    <a:latin typeface="+mn-lt"/>
                    <a:ea typeface="+mn-ea"/>
                    <a:cs typeface="+mn-cs"/>
                  </a:rPr>
                  <a:t>. Similarly, water may deliver power, for example, to a watermill when it flows downhill. In this case, the watermill absorbs power. Element 2 absorbs power, like the watermill, and the absorbed power is </a:t>
                </a:r>
                <a:r>
                  <a:rPr lang="en-US" sz="1200" i="0" kern="1200">
                    <a:solidFill>
                      <a:schemeClr val="tx1"/>
                    </a:solidFill>
                    <a:effectLst/>
                    <a:latin typeface="+mn-lt"/>
                    <a:ea typeface="+mn-ea"/>
                    <a:cs typeface="+mn-cs"/>
                  </a:rPr>
                  <a:t>(5 "V" )(3 "A" )= 15 </a:t>
                </a:r>
                <a:r>
                  <a:rPr lang="en-US" sz="1200" i="0" kern="1200">
                    <a:solidFill>
                      <a:schemeClr val="tx1"/>
                    </a:solidFill>
                    <a:effectLst/>
                    <a:latin typeface="Cambria Math" panose="02040503050406030204" pitchFamily="18" charset="0"/>
                    <a:ea typeface="+mn-ea"/>
                    <a:cs typeface="+mn-cs"/>
                  </a:rPr>
                  <a:t>"W</a:t>
                </a:r>
                <a:r>
                  <a:rPr lang="en-US" sz="1200" i="0" kern="1200">
                    <a:solidFill>
                      <a:schemeClr val="tx1"/>
                    </a:solidFill>
                    <a:effectLst/>
                    <a:latin typeface="+mn-lt"/>
                    <a:ea typeface="+mn-ea"/>
                    <a:cs typeface="+mn-cs"/>
                  </a:rPr>
                  <a:t>"</a:t>
                </a:r>
                <a:r>
                  <a:rPr lang="en-US" sz="1200" kern="1200" dirty="0">
                    <a:solidFill>
                      <a:schemeClr val="tx1"/>
                    </a:solidFill>
                    <a:effectLst/>
                    <a:latin typeface="+mn-lt"/>
                    <a:ea typeface="+mn-ea"/>
                    <a:cs typeface="+mn-cs"/>
                  </a:rPr>
                  <a:t>.</a:t>
                </a:r>
              </a:p>
              <a:p>
                <a:endParaRPr lang="en-US" dirty="0"/>
              </a:p>
            </p:txBody>
          </p:sp>
        </mc:Fallback>
      </mc:AlternateContent>
      <p:sp>
        <p:nvSpPr>
          <p:cNvPr id="4" name="Slide Number Placeholder 3"/>
          <p:cNvSpPr>
            <a:spLocks noGrp="1"/>
          </p:cNvSpPr>
          <p:nvPr>
            <p:ph type="sldNum" sz="quarter" idx="10"/>
          </p:nvPr>
        </p:nvSpPr>
        <p:spPr/>
        <p:txBody>
          <a:bodyPr/>
          <a:lstStyle/>
          <a:p>
            <a:fld id="{F9BB28BC-D909-42AD-B598-1B2D717B7060}" type="slidenum">
              <a:rPr lang="en-US" smtClean="0"/>
              <a:t>43</a:t>
            </a:fld>
            <a:endParaRPr lang="en-US"/>
          </a:p>
        </p:txBody>
      </p:sp>
    </p:spTree>
    <p:extLst>
      <p:ext uri="{BB962C8B-B14F-4D97-AF65-F5344CB8AC3E}">
        <p14:creationId xmlns:p14="http://schemas.microsoft.com/office/powerpoint/2010/main" val="715284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how each target approach is tied to the EM. </a:t>
            </a:r>
            <a:endParaRPr lang="en-US" dirty="0"/>
          </a:p>
        </p:txBody>
      </p:sp>
      <p:sp>
        <p:nvSpPr>
          <p:cNvPr id="4" name="Slide Number Placeholder 3"/>
          <p:cNvSpPr>
            <a:spLocks noGrp="1"/>
          </p:cNvSpPr>
          <p:nvPr>
            <p:ph type="sldNum" sz="quarter" idx="10"/>
          </p:nvPr>
        </p:nvSpPr>
        <p:spPr/>
        <p:txBody>
          <a:bodyPr/>
          <a:lstStyle/>
          <a:p>
            <a:fld id="{F9BB28BC-D909-42AD-B598-1B2D717B7060}" type="slidenum">
              <a:rPr lang="en-US" smtClean="0"/>
              <a:t>3</a:t>
            </a:fld>
            <a:endParaRPr lang="en-US"/>
          </a:p>
        </p:txBody>
      </p:sp>
    </p:spTree>
    <p:extLst>
      <p:ext uri="{BB962C8B-B14F-4D97-AF65-F5344CB8AC3E}">
        <p14:creationId xmlns:p14="http://schemas.microsoft.com/office/powerpoint/2010/main" val="37609548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kern="1200" dirty="0" smtClean="0">
                <a:solidFill>
                  <a:schemeClr val="tx1"/>
                </a:solidFill>
                <a:effectLst/>
                <a:latin typeface="+mn-lt"/>
                <a:ea typeface="+mn-ea"/>
                <a:cs typeface="+mn-cs"/>
              </a:rPr>
              <a:t>Analogy: The Water Cycle and Electric Circuits</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Consider how evaporation, cloud movement, and precipitation close the loop for the water cycle to enable </a:t>
            </a:r>
            <a:r>
              <a:rPr lang="en-US" sz="1200" i="1" kern="1200" dirty="0" smtClean="0">
                <a:solidFill>
                  <a:schemeClr val="tx1"/>
                </a:solidFill>
                <a:effectLst/>
                <a:latin typeface="+mn-lt"/>
                <a:ea typeface="+mn-ea"/>
                <a:cs typeface="+mn-cs"/>
              </a:rPr>
              <a:t>sustained </a:t>
            </a:r>
            <a:r>
              <a:rPr lang="en-US" sz="1200" kern="1200" dirty="0" smtClean="0">
                <a:solidFill>
                  <a:schemeClr val="tx1"/>
                </a:solidFill>
                <a:effectLst/>
                <a:latin typeface="+mn-lt"/>
                <a:ea typeface="+mn-ea"/>
                <a:cs typeface="+mn-cs"/>
              </a:rPr>
              <a:t>water current in streams and rivers, just as an </a:t>
            </a:r>
            <a:r>
              <a:rPr lang="en-US" sz="1200" kern="1200" dirty="0" err="1" smtClean="0">
                <a:solidFill>
                  <a:schemeClr val="tx1"/>
                </a:solidFill>
                <a:effectLst/>
                <a:latin typeface="+mn-lt"/>
                <a:ea typeface="+mn-ea"/>
                <a:cs typeface="+mn-cs"/>
              </a:rPr>
              <a:t>emf</a:t>
            </a:r>
            <a:r>
              <a:rPr lang="en-US" sz="1200" kern="1200" dirty="0" smtClean="0">
                <a:solidFill>
                  <a:schemeClr val="tx1"/>
                </a:solidFill>
                <a:effectLst/>
                <a:latin typeface="+mn-lt"/>
                <a:ea typeface="+mn-ea"/>
                <a:cs typeface="+mn-cs"/>
              </a:rPr>
              <a:t> and wire (or other conducting surface) is needed to close the loop in an electric circuit for </a:t>
            </a:r>
            <a:r>
              <a:rPr lang="en-US" sz="1200" i="1" kern="1200" dirty="0" smtClean="0">
                <a:solidFill>
                  <a:schemeClr val="tx1"/>
                </a:solidFill>
                <a:effectLst/>
                <a:latin typeface="+mn-lt"/>
                <a:ea typeface="+mn-ea"/>
                <a:cs typeface="+mn-cs"/>
              </a:rPr>
              <a:t>sustained</a:t>
            </a:r>
            <a:r>
              <a:rPr lang="en-US" sz="1200" kern="1200" dirty="0" smtClean="0">
                <a:solidFill>
                  <a:schemeClr val="tx1"/>
                </a:solidFill>
                <a:effectLst/>
                <a:latin typeface="+mn-lt"/>
                <a:ea typeface="+mn-ea"/>
                <a:cs typeface="+mn-cs"/>
              </a:rPr>
              <a:t> electric current. Note how draught conditions can cause streams to dry up (no current).</a:t>
            </a:r>
          </a:p>
          <a:p>
            <a:endParaRPr lang="en-US" dirty="0"/>
          </a:p>
        </p:txBody>
      </p:sp>
      <p:sp>
        <p:nvSpPr>
          <p:cNvPr id="4" name="Slide Number Placeholder 3"/>
          <p:cNvSpPr>
            <a:spLocks noGrp="1"/>
          </p:cNvSpPr>
          <p:nvPr>
            <p:ph type="sldNum" sz="quarter" idx="10"/>
          </p:nvPr>
        </p:nvSpPr>
        <p:spPr/>
        <p:txBody>
          <a:bodyPr/>
          <a:lstStyle/>
          <a:p>
            <a:fld id="{F9BB28BC-D909-42AD-B598-1B2D717B7060}" type="slidenum">
              <a:rPr lang="en-US" smtClean="0"/>
              <a:t>44</a:t>
            </a:fld>
            <a:endParaRPr lang="en-US"/>
          </a:p>
        </p:txBody>
      </p:sp>
    </p:spTree>
    <p:extLst>
      <p:ext uri="{BB962C8B-B14F-4D97-AF65-F5344CB8AC3E}">
        <p14:creationId xmlns:p14="http://schemas.microsoft.com/office/powerpoint/2010/main" val="36350898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this exercise to help avoid the misconception that series-connected resistors</a:t>
            </a:r>
            <a:r>
              <a:rPr lang="en-US" baseline="0" dirty="0" smtClean="0"/>
              <a:t> must be along a line or that parallel-connected resistors must be geometrically parallel. This is a great pairwise active learning activity to do in class.</a:t>
            </a:r>
            <a:endParaRPr lang="en-US" dirty="0"/>
          </a:p>
        </p:txBody>
      </p:sp>
      <p:sp>
        <p:nvSpPr>
          <p:cNvPr id="4" name="Slide Number Placeholder 3"/>
          <p:cNvSpPr>
            <a:spLocks noGrp="1"/>
          </p:cNvSpPr>
          <p:nvPr>
            <p:ph type="sldNum" sz="quarter" idx="10"/>
          </p:nvPr>
        </p:nvSpPr>
        <p:spPr/>
        <p:txBody>
          <a:bodyPr/>
          <a:lstStyle/>
          <a:p>
            <a:fld id="{F9BB28BC-D909-42AD-B598-1B2D717B7060}" type="slidenum">
              <a:rPr lang="en-US" smtClean="0"/>
              <a:t>45</a:t>
            </a:fld>
            <a:endParaRPr lang="en-US"/>
          </a:p>
        </p:txBody>
      </p:sp>
    </p:spTree>
    <p:extLst>
      <p:ext uri="{BB962C8B-B14F-4D97-AF65-F5344CB8AC3E}">
        <p14:creationId xmlns:p14="http://schemas.microsoft.com/office/powerpoint/2010/main" val="39167882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Obviously,</a:t>
            </a:r>
            <a:r>
              <a:rPr lang="en-US" baseline="0" dirty="0" smtClean="0"/>
              <a:t> there is not a unique solution here…mention this.</a:t>
            </a:r>
            <a:endParaRPr lang="en-US" dirty="0"/>
          </a:p>
        </p:txBody>
      </p:sp>
      <p:sp>
        <p:nvSpPr>
          <p:cNvPr id="4" name="Slide Number Placeholder 3"/>
          <p:cNvSpPr>
            <a:spLocks noGrp="1"/>
          </p:cNvSpPr>
          <p:nvPr>
            <p:ph type="sldNum" sz="quarter" idx="10"/>
          </p:nvPr>
        </p:nvSpPr>
        <p:spPr/>
        <p:txBody>
          <a:bodyPr/>
          <a:lstStyle/>
          <a:p>
            <a:fld id="{F9BB28BC-D909-42AD-B598-1B2D717B7060}" type="slidenum">
              <a:rPr lang="en-US" smtClean="0"/>
              <a:t>46</a:t>
            </a:fld>
            <a:endParaRPr lang="en-US"/>
          </a:p>
        </p:txBody>
      </p:sp>
    </p:spTree>
    <p:extLst>
      <p:ext uri="{BB962C8B-B14F-4D97-AF65-F5344CB8AC3E}">
        <p14:creationId xmlns:p14="http://schemas.microsoft.com/office/powerpoint/2010/main" val="42145689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kern="1200" dirty="0" smtClean="0">
                <a:solidFill>
                  <a:schemeClr val="tx1"/>
                </a:solidFill>
                <a:effectLst/>
                <a:latin typeface="+mn-lt"/>
                <a:ea typeface="+mn-ea"/>
                <a:cs typeface="+mn-cs"/>
              </a:rPr>
              <a:t>Analogy: Series resistors play tug of war</a:t>
            </a:r>
            <a:r>
              <a:rPr lang="en-US" sz="1200" kern="1200" dirty="0" smtClean="0">
                <a:solidFill>
                  <a:schemeClr val="tx1"/>
                </a:solidFill>
                <a:effectLst/>
                <a:latin typeface="+mn-lt"/>
                <a:ea typeface="+mn-ea"/>
                <a:cs typeface="+mn-cs"/>
              </a:rPr>
              <a:t>. Kids on one team in tug of war pull side by side in a line to </a:t>
            </a:r>
            <a:r>
              <a:rPr lang="en-US" sz="1200" i="1" kern="1200" dirty="0" smtClean="0">
                <a:solidFill>
                  <a:schemeClr val="tx1"/>
                </a:solidFill>
                <a:effectLst/>
                <a:latin typeface="+mn-lt"/>
                <a:ea typeface="+mn-ea"/>
                <a:cs typeface="+mn-cs"/>
              </a:rPr>
              <a:t>additively increase</a:t>
            </a:r>
            <a:r>
              <a:rPr lang="en-US" sz="1200" kern="1200" dirty="0" smtClean="0">
                <a:solidFill>
                  <a:schemeClr val="tx1"/>
                </a:solidFill>
                <a:effectLst/>
                <a:latin typeface="+mn-lt"/>
                <a:ea typeface="+mn-ea"/>
                <a:cs typeface="+mn-cs"/>
              </a:rPr>
              <a:t> their force in pulling the rope with the goal to </a:t>
            </a:r>
            <a:r>
              <a:rPr lang="en-US" sz="1200" i="1" kern="1200" dirty="0" smtClean="0">
                <a:solidFill>
                  <a:schemeClr val="tx1"/>
                </a:solidFill>
                <a:effectLst/>
                <a:latin typeface="+mn-lt"/>
                <a:ea typeface="+mn-ea"/>
                <a:cs typeface="+mn-cs"/>
              </a:rPr>
              <a:t>resist</a:t>
            </a:r>
            <a:r>
              <a:rPr lang="en-US" sz="1200" kern="1200" dirty="0" smtClean="0">
                <a:solidFill>
                  <a:schemeClr val="tx1"/>
                </a:solidFill>
                <a:effectLst/>
                <a:latin typeface="+mn-lt"/>
                <a:ea typeface="+mn-ea"/>
                <a:cs typeface="+mn-cs"/>
              </a:rPr>
              <a:t> the other team’s force (to </a:t>
            </a:r>
            <a:r>
              <a:rPr lang="en-US" sz="1200" i="1" kern="1200" dirty="0" smtClean="0">
                <a:solidFill>
                  <a:schemeClr val="tx1"/>
                </a:solidFill>
                <a:effectLst/>
                <a:latin typeface="+mn-lt"/>
                <a:ea typeface="+mn-ea"/>
                <a:cs typeface="+mn-cs"/>
              </a:rPr>
              <a:t>resist</a:t>
            </a:r>
            <a:r>
              <a:rPr lang="en-US" sz="1200" kern="1200" dirty="0" smtClean="0">
                <a:solidFill>
                  <a:schemeClr val="tx1"/>
                </a:solidFill>
                <a:effectLst/>
                <a:latin typeface="+mn-lt"/>
                <a:ea typeface="+mn-ea"/>
                <a:cs typeface="+mn-cs"/>
              </a:rPr>
              <a:t> forward motion of the team). The </a:t>
            </a:r>
            <a:r>
              <a:rPr lang="en-US" sz="1200" i="1" kern="1200" dirty="0" smtClean="0">
                <a:solidFill>
                  <a:schemeClr val="tx1"/>
                </a:solidFill>
                <a:effectLst/>
                <a:latin typeface="+mn-lt"/>
                <a:ea typeface="+mn-ea"/>
                <a:cs typeface="+mn-cs"/>
              </a:rPr>
              <a:t>current-resisting</a:t>
            </a:r>
            <a:r>
              <a:rPr lang="en-US" sz="1200" kern="1200" dirty="0" smtClean="0">
                <a:solidFill>
                  <a:schemeClr val="tx1"/>
                </a:solidFill>
                <a:effectLst/>
                <a:latin typeface="+mn-lt"/>
                <a:ea typeface="+mn-ea"/>
                <a:cs typeface="+mn-cs"/>
              </a:rPr>
              <a:t> effects of </a:t>
            </a:r>
            <a:r>
              <a:rPr lang="en-US" sz="1200" i="1" kern="1200" dirty="0" smtClean="0">
                <a:solidFill>
                  <a:schemeClr val="tx1"/>
                </a:solidFill>
                <a:effectLst/>
                <a:latin typeface="+mn-lt"/>
                <a:ea typeface="+mn-ea"/>
                <a:cs typeface="+mn-cs"/>
              </a:rPr>
              <a:t>series </a:t>
            </a:r>
            <a:r>
              <a:rPr lang="en-US" sz="1200" kern="1200" dirty="0" smtClean="0">
                <a:solidFill>
                  <a:schemeClr val="tx1"/>
                </a:solidFill>
                <a:effectLst/>
                <a:latin typeface="+mn-lt"/>
                <a:ea typeface="+mn-ea"/>
                <a:cs typeface="+mn-cs"/>
              </a:rPr>
              <a:t>resistors combine to </a:t>
            </a:r>
            <a:r>
              <a:rPr lang="en-US" sz="1200" i="1" kern="1200" dirty="0" smtClean="0">
                <a:solidFill>
                  <a:schemeClr val="tx1"/>
                </a:solidFill>
                <a:effectLst/>
                <a:latin typeface="+mn-lt"/>
                <a:ea typeface="+mn-ea"/>
                <a:cs typeface="+mn-cs"/>
              </a:rPr>
              <a:t>additively increase</a:t>
            </a:r>
            <a:r>
              <a:rPr lang="en-US" sz="1200" kern="1200" dirty="0" smtClean="0">
                <a:solidFill>
                  <a:schemeClr val="tx1"/>
                </a:solidFill>
                <a:effectLst/>
                <a:latin typeface="+mn-lt"/>
                <a:ea typeface="+mn-ea"/>
                <a:cs typeface="+mn-cs"/>
              </a:rPr>
              <a:t> the overall </a:t>
            </a:r>
            <a:r>
              <a:rPr lang="en-US" sz="1200" i="1" kern="1200" dirty="0" smtClean="0">
                <a:solidFill>
                  <a:schemeClr val="tx1"/>
                </a:solidFill>
                <a:effectLst/>
                <a:latin typeface="+mn-lt"/>
                <a:ea typeface="+mn-ea"/>
                <a:cs typeface="+mn-cs"/>
              </a:rPr>
              <a:t>resistance.</a:t>
            </a:r>
            <a:r>
              <a:rPr lang="en-US" sz="1200" kern="1200" dirty="0" smtClean="0">
                <a:solidFill>
                  <a:schemeClr val="tx1"/>
                </a:solidFill>
                <a:effectLst/>
                <a:latin typeface="+mn-lt"/>
                <a:ea typeface="+mn-ea"/>
                <a:cs typeface="+mn-cs"/>
              </a:rPr>
              <a:t>  </a:t>
            </a:r>
          </a:p>
          <a:p>
            <a:endParaRPr lang="en-US" dirty="0" smtClean="0"/>
          </a:p>
          <a:p>
            <a:r>
              <a:rPr lang="en-US" dirty="0" smtClean="0"/>
              <a:t>Be sure to mention the limitation</a:t>
            </a:r>
            <a:r>
              <a:rPr lang="en-US" baseline="0" dirty="0" smtClean="0"/>
              <a:t> of the analogy that the kids have to be placed along the same line to have the “series” effect work, whereas series-connected resistors do not physically need to be in a line (see previous slides for supportive exercise to avoid transferring this misconception).</a:t>
            </a:r>
            <a:endParaRPr lang="en-US" dirty="0"/>
          </a:p>
        </p:txBody>
      </p:sp>
      <p:sp>
        <p:nvSpPr>
          <p:cNvPr id="4" name="Slide Number Placeholder 3"/>
          <p:cNvSpPr>
            <a:spLocks noGrp="1"/>
          </p:cNvSpPr>
          <p:nvPr>
            <p:ph type="sldNum" sz="quarter" idx="10"/>
          </p:nvPr>
        </p:nvSpPr>
        <p:spPr/>
        <p:txBody>
          <a:bodyPr/>
          <a:lstStyle/>
          <a:p>
            <a:fld id="{F9BB28BC-D909-42AD-B598-1B2D717B7060}" type="slidenum">
              <a:rPr lang="en-US" smtClean="0"/>
              <a:t>47</a:t>
            </a:fld>
            <a:endParaRPr lang="en-US"/>
          </a:p>
        </p:txBody>
      </p:sp>
    </p:spTree>
    <p:extLst>
      <p:ext uri="{BB962C8B-B14F-4D97-AF65-F5344CB8AC3E}">
        <p14:creationId xmlns:p14="http://schemas.microsoft.com/office/powerpoint/2010/main" val="9901767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smtClean="0">
                <a:solidFill>
                  <a:schemeClr val="tx1"/>
                </a:solidFill>
                <a:effectLst/>
                <a:latin typeface="+mn-lt"/>
                <a:ea typeface="+mn-ea"/>
                <a:cs typeface="+mn-cs"/>
              </a:rPr>
              <a:t>Analogy: Voltage division is like tug of war</a:t>
            </a:r>
            <a:r>
              <a:rPr lang="en-US" sz="1200" kern="1200" dirty="0" smtClean="0">
                <a:solidFill>
                  <a:schemeClr val="tx1"/>
                </a:solidFill>
                <a:effectLst/>
                <a:latin typeface="+mn-lt"/>
                <a:ea typeface="+mn-ea"/>
                <a:cs typeface="+mn-cs"/>
              </a:rPr>
              <a:t>. Kids on one team in tug of war pull side by side in a line to </a:t>
            </a:r>
            <a:r>
              <a:rPr lang="en-US" sz="1200" i="1" kern="1200" dirty="0" smtClean="0">
                <a:solidFill>
                  <a:schemeClr val="tx1"/>
                </a:solidFill>
                <a:effectLst/>
                <a:latin typeface="+mn-lt"/>
                <a:ea typeface="+mn-ea"/>
                <a:cs typeface="+mn-cs"/>
              </a:rPr>
              <a:t>additively increase</a:t>
            </a:r>
            <a:r>
              <a:rPr lang="en-US" sz="1200" kern="1200" dirty="0" smtClean="0">
                <a:solidFill>
                  <a:schemeClr val="tx1"/>
                </a:solidFill>
                <a:effectLst/>
                <a:latin typeface="+mn-lt"/>
                <a:ea typeface="+mn-ea"/>
                <a:cs typeface="+mn-cs"/>
              </a:rPr>
              <a:t> their force in pulling the rope with the goal to </a:t>
            </a:r>
            <a:r>
              <a:rPr lang="en-US" sz="1200" i="1" kern="1200" dirty="0" smtClean="0">
                <a:solidFill>
                  <a:schemeClr val="tx1"/>
                </a:solidFill>
                <a:effectLst/>
                <a:latin typeface="+mn-lt"/>
                <a:ea typeface="+mn-ea"/>
                <a:cs typeface="+mn-cs"/>
              </a:rPr>
              <a:t>resist</a:t>
            </a:r>
            <a:r>
              <a:rPr lang="en-US" sz="1200" kern="1200" dirty="0" smtClean="0">
                <a:solidFill>
                  <a:schemeClr val="tx1"/>
                </a:solidFill>
                <a:effectLst/>
                <a:latin typeface="+mn-lt"/>
                <a:ea typeface="+mn-ea"/>
                <a:cs typeface="+mn-cs"/>
              </a:rPr>
              <a:t> the other team’s force in order to </a:t>
            </a:r>
            <a:r>
              <a:rPr lang="en-US" sz="1200" i="1" kern="1200" dirty="0" smtClean="0">
                <a:solidFill>
                  <a:schemeClr val="tx1"/>
                </a:solidFill>
                <a:effectLst/>
                <a:latin typeface="+mn-lt"/>
                <a:ea typeface="+mn-ea"/>
                <a:cs typeface="+mn-cs"/>
              </a:rPr>
              <a:t>resist</a:t>
            </a:r>
            <a:r>
              <a:rPr lang="en-US" sz="1200" kern="1200" dirty="0" smtClean="0">
                <a:solidFill>
                  <a:schemeClr val="tx1"/>
                </a:solidFill>
                <a:effectLst/>
                <a:latin typeface="+mn-lt"/>
                <a:ea typeface="+mn-ea"/>
                <a:cs typeface="+mn-cs"/>
              </a:rPr>
              <a:t> forward motion of the team. The </a:t>
            </a:r>
            <a:r>
              <a:rPr lang="en-US" sz="1200" i="1" kern="1200" dirty="0" smtClean="0">
                <a:solidFill>
                  <a:schemeClr val="tx1"/>
                </a:solidFill>
                <a:effectLst/>
                <a:latin typeface="+mn-lt"/>
                <a:ea typeface="+mn-ea"/>
                <a:cs typeface="+mn-cs"/>
              </a:rPr>
              <a:t>forward</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motion resisting</a:t>
            </a:r>
            <a:r>
              <a:rPr lang="en-US" sz="1200" kern="1200" dirty="0" smtClean="0">
                <a:solidFill>
                  <a:schemeClr val="tx1"/>
                </a:solidFill>
                <a:effectLst/>
                <a:latin typeface="+mn-lt"/>
                <a:ea typeface="+mn-ea"/>
                <a:cs typeface="+mn-cs"/>
              </a:rPr>
              <a:t> ability of each member of the team depends directly on the force the team member supplies to the tug of war rope, which is a fraction of the overall force supplied by the team!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9BB28BC-D909-42AD-B598-1B2D717B7060}" type="slidenum">
              <a:rPr lang="en-US" smtClean="0"/>
              <a:t>48</a:t>
            </a:fld>
            <a:endParaRPr lang="en-US"/>
          </a:p>
        </p:txBody>
      </p:sp>
    </p:spTree>
    <p:extLst>
      <p:ext uri="{BB962C8B-B14F-4D97-AF65-F5344CB8AC3E}">
        <p14:creationId xmlns:p14="http://schemas.microsoft.com/office/powerpoint/2010/main" val="12058689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Voltage is like force;</a:t>
            </a:r>
            <a:r>
              <a:rPr lang="en-US" baseline="0" dirty="0" smtClean="0"/>
              <a:t> charge is like displacement; reciprocal of capacitance is like the spring constant. Note that capacitance C is like the reciprocal of the spring constant since a smaller capacitor will provide a larger voltage swing for a small change in charge stored, just as a stronger spring will provide a larger force for a small displacement. Energy storage also follows the analogy. We need to think of the spring being latched in its compressed state to continue the analogy for the case if we disconnect the voltage source.</a:t>
            </a:r>
            <a:endParaRPr lang="en-US" dirty="0"/>
          </a:p>
        </p:txBody>
      </p:sp>
      <p:sp>
        <p:nvSpPr>
          <p:cNvPr id="4" name="Slide Number Placeholder 3"/>
          <p:cNvSpPr>
            <a:spLocks noGrp="1"/>
          </p:cNvSpPr>
          <p:nvPr>
            <p:ph type="sldNum" sz="quarter" idx="10"/>
          </p:nvPr>
        </p:nvSpPr>
        <p:spPr/>
        <p:txBody>
          <a:bodyPr/>
          <a:lstStyle/>
          <a:p>
            <a:pPr>
              <a:defRPr/>
            </a:pPr>
            <a:fld id="{ACC11BD2-67B3-48FA-BA12-9044CA374C8E}" type="slidenum">
              <a:rPr lang="en-US" smtClean="0"/>
              <a:pPr>
                <a:defRPr/>
              </a:pPr>
              <a:t>49</a:t>
            </a:fld>
            <a:endParaRPr lang="en-US"/>
          </a:p>
        </p:txBody>
      </p:sp>
    </p:spTree>
    <p:extLst>
      <p:ext uri="{BB962C8B-B14F-4D97-AF65-F5344CB8AC3E}">
        <p14:creationId xmlns:p14="http://schemas.microsoft.com/office/powerpoint/2010/main" val="5286372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example of how we build on the previously</a:t>
            </a:r>
            <a:r>
              <a:rPr lang="en-US" baseline="0" dirty="0" smtClean="0"/>
              <a:t> established analogies that have rich deep structure.</a:t>
            </a:r>
            <a:endParaRPr lang="en-US" dirty="0"/>
          </a:p>
        </p:txBody>
      </p:sp>
      <p:sp>
        <p:nvSpPr>
          <p:cNvPr id="4" name="Slide Number Placeholder 3"/>
          <p:cNvSpPr>
            <a:spLocks noGrp="1"/>
          </p:cNvSpPr>
          <p:nvPr>
            <p:ph type="sldNum" sz="quarter" idx="10"/>
          </p:nvPr>
        </p:nvSpPr>
        <p:spPr/>
        <p:txBody>
          <a:bodyPr/>
          <a:lstStyle/>
          <a:p>
            <a:fld id="{F9BB28BC-D909-42AD-B598-1B2D717B7060}" type="slidenum">
              <a:rPr lang="en-US" smtClean="0"/>
              <a:t>50</a:t>
            </a:fld>
            <a:endParaRPr lang="en-US"/>
          </a:p>
        </p:txBody>
      </p:sp>
    </p:spTree>
    <p:extLst>
      <p:ext uri="{BB962C8B-B14F-4D97-AF65-F5344CB8AC3E}">
        <p14:creationId xmlns:p14="http://schemas.microsoft.com/office/powerpoint/2010/main" val="842443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great elaboration example that makes it easy for students to remember the leading/lagging relationships for circuit</a:t>
            </a:r>
            <a:r>
              <a:rPr lang="en-US" baseline="0" dirty="0" smtClean="0"/>
              <a:t> energy storage elements.</a:t>
            </a:r>
            <a:endParaRPr lang="en-US" dirty="0"/>
          </a:p>
        </p:txBody>
      </p:sp>
      <p:sp>
        <p:nvSpPr>
          <p:cNvPr id="4" name="Slide Number Placeholder 3"/>
          <p:cNvSpPr>
            <a:spLocks noGrp="1"/>
          </p:cNvSpPr>
          <p:nvPr>
            <p:ph type="sldNum" sz="quarter" idx="10"/>
          </p:nvPr>
        </p:nvSpPr>
        <p:spPr/>
        <p:txBody>
          <a:bodyPr/>
          <a:lstStyle/>
          <a:p>
            <a:fld id="{F9BB28BC-D909-42AD-B598-1B2D717B7060}" type="slidenum">
              <a:rPr lang="en-US" smtClean="0"/>
              <a:t>51</a:t>
            </a:fld>
            <a:endParaRPr lang="en-US"/>
          </a:p>
        </p:txBody>
      </p:sp>
    </p:spTree>
    <p:extLst>
      <p:ext uri="{BB962C8B-B14F-4D97-AF65-F5344CB8AC3E}">
        <p14:creationId xmlns:p14="http://schemas.microsoft.com/office/powerpoint/2010/main" val="2747464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 a brief</a:t>
            </a:r>
            <a:r>
              <a:rPr lang="en-US" baseline="0" dirty="0" smtClean="0"/>
              <a:t> description of each</a:t>
            </a:r>
            <a:endParaRPr lang="en-US" dirty="0"/>
          </a:p>
        </p:txBody>
      </p:sp>
      <p:sp>
        <p:nvSpPr>
          <p:cNvPr id="4" name="Slide Number Placeholder 3"/>
          <p:cNvSpPr>
            <a:spLocks noGrp="1"/>
          </p:cNvSpPr>
          <p:nvPr>
            <p:ph type="sldNum" sz="quarter" idx="10"/>
          </p:nvPr>
        </p:nvSpPr>
        <p:spPr/>
        <p:txBody>
          <a:bodyPr/>
          <a:lstStyle/>
          <a:p>
            <a:pPr>
              <a:defRPr/>
            </a:pPr>
            <a:fld id="{ACC11BD2-67B3-48FA-BA12-9044CA374C8E}" type="slidenum">
              <a:rPr lang="en-US">
                <a:solidFill>
                  <a:srgbClr val="000000"/>
                </a:solidFill>
              </a:rPr>
              <a:pPr>
                <a:defRPr/>
              </a:pPr>
              <a:t>4</a:t>
            </a:fld>
            <a:endParaRPr lang="en-US">
              <a:solidFill>
                <a:srgbClr val="000000"/>
              </a:solidFill>
            </a:endParaRPr>
          </a:p>
        </p:txBody>
      </p:sp>
    </p:spTree>
    <p:extLst>
      <p:ext uri="{BB962C8B-B14F-4D97-AF65-F5344CB8AC3E}">
        <p14:creationId xmlns:p14="http://schemas.microsoft.com/office/powerpoint/2010/main" val="3661107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learning objectives</a:t>
            </a:r>
            <a:r>
              <a:rPr lang="en-US" baseline="0" dirty="0" smtClean="0"/>
              <a:t> related to curiosity</a:t>
            </a:r>
            <a:endParaRPr lang="en-US" dirty="0"/>
          </a:p>
        </p:txBody>
      </p:sp>
      <p:sp>
        <p:nvSpPr>
          <p:cNvPr id="4" name="Slide Number Placeholder 3"/>
          <p:cNvSpPr>
            <a:spLocks noGrp="1"/>
          </p:cNvSpPr>
          <p:nvPr>
            <p:ph type="sldNum" sz="quarter" idx="10"/>
          </p:nvPr>
        </p:nvSpPr>
        <p:spPr/>
        <p:txBody>
          <a:bodyPr/>
          <a:lstStyle/>
          <a:p>
            <a:fld id="{F9BB28BC-D909-42AD-B598-1B2D717B7060}" type="slidenum">
              <a:rPr lang="en-US" smtClean="0"/>
              <a:t>5</a:t>
            </a:fld>
            <a:endParaRPr lang="en-US"/>
          </a:p>
        </p:txBody>
      </p:sp>
    </p:spTree>
    <p:extLst>
      <p:ext uri="{BB962C8B-B14F-4D97-AF65-F5344CB8AC3E}">
        <p14:creationId xmlns:p14="http://schemas.microsoft.com/office/powerpoint/2010/main" val="2013414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Discuss the single-point rubric for evaluating</a:t>
            </a:r>
            <a:r>
              <a:rPr lang="en-US" baseline="0" dirty="0" smtClean="0"/>
              <a:t> questions for targeted exploration; use vector analogy to explain topic orientation (direction) and potential for deep exploration (magnitude).</a:t>
            </a:r>
            <a:endParaRPr lang="en-US" dirty="0"/>
          </a:p>
        </p:txBody>
      </p:sp>
      <p:sp>
        <p:nvSpPr>
          <p:cNvPr id="4" name="Slide Number Placeholder 3"/>
          <p:cNvSpPr>
            <a:spLocks noGrp="1"/>
          </p:cNvSpPr>
          <p:nvPr>
            <p:ph type="sldNum" sz="quarter" idx="10"/>
          </p:nvPr>
        </p:nvSpPr>
        <p:spPr/>
        <p:txBody>
          <a:bodyPr/>
          <a:lstStyle/>
          <a:p>
            <a:pPr>
              <a:defRPr/>
            </a:pPr>
            <a:fld id="{ACC11BD2-67B3-48FA-BA12-9044CA374C8E}" type="slidenum">
              <a:rPr lang="en-US">
                <a:solidFill>
                  <a:srgbClr val="000000"/>
                </a:solidFill>
              </a:rPr>
              <a:pPr>
                <a:defRPr/>
              </a:pPr>
              <a:t>6</a:t>
            </a:fld>
            <a:endParaRPr lang="en-US">
              <a:solidFill>
                <a:srgbClr val="000000"/>
              </a:solidFill>
            </a:endParaRPr>
          </a:p>
        </p:txBody>
      </p:sp>
    </p:spTree>
    <p:extLst>
      <p:ext uri="{BB962C8B-B14F-4D97-AF65-F5344CB8AC3E}">
        <p14:creationId xmlns:p14="http://schemas.microsoft.com/office/powerpoint/2010/main" val="38395468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elements of question that led to scores</a:t>
            </a:r>
            <a:endParaRPr lang="en-US" dirty="0"/>
          </a:p>
        </p:txBody>
      </p:sp>
      <p:sp>
        <p:nvSpPr>
          <p:cNvPr id="4" name="Slide Number Placeholder 3"/>
          <p:cNvSpPr>
            <a:spLocks noGrp="1"/>
          </p:cNvSpPr>
          <p:nvPr>
            <p:ph type="sldNum" sz="quarter" idx="10"/>
          </p:nvPr>
        </p:nvSpPr>
        <p:spPr/>
        <p:txBody>
          <a:bodyPr/>
          <a:lstStyle/>
          <a:p>
            <a:fld id="{F9BB28BC-D909-42AD-B598-1B2D717B7060}" type="slidenum">
              <a:rPr lang="en-US" smtClean="0"/>
              <a:t>7</a:t>
            </a:fld>
            <a:endParaRPr lang="en-US"/>
          </a:p>
        </p:txBody>
      </p:sp>
    </p:spTree>
    <p:extLst>
      <p:ext uri="{BB962C8B-B14F-4D97-AF65-F5344CB8AC3E}">
        <p14:creationId xmlns:p14="http://schemas.microsoft.com/office/powerpoint/2010/main" val="4656844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BB28BC-D909-42AD-B598-1B2D717B7060}" type="slidenum">
              <a:rPr lang="en-US" smtClean="0"/>
              <a:t>8</a:t>
            </a:fld>
            <a:endParaRPr lang="en-US"/>
          </a:p>
        </p:txBody>
      </p:sp>
    </p:spTree>
    <p:extLst>
      <p:ext uri="{BB962C8B-B14F-4D97-AF65-F5344CB8AC3E}">
        <p14:creationId xmlns:p14="http://schemas.microsoft.com/office/powerpoint/2010/main" val="1369271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learning objectives for creating value</a:t>
            </a:r>
            <a:endParaRPr lang="en-US" dirty="0"/>
          </a:p>
        </p:txBody>
      </p:sp>
      <p:sp>
        <p:nvSpPr>
          <p:cNvPr id="4" name="Slide Number Placeholder 3"/>
          <p:cNvSpPr>
            <a:spLocks noGrp="1"/>
          </p:cNvSpPr>
          <p:nvPr>
            <p:ph type="sldNum" sz="quarter" idx="10"/>
          </p:nvPr>
        </p:nvSpPr>
        <p:spPr/>
        <p:txBody>
          <a:bodyPr/>
          <a:lstStyle/>
          <a:p>
            <a:fld id="{F9BB28BC-D909-42AD-B598-1B2D717B7060}"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4198520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r>
              <a:rPr lang="en-US" smtClean="0"/>
              <a:t>10/13/2011</a:t>
            </a:r>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B6F15528-21DE-4FAA-801E-634DDDAF4B2B}"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10/13/2011</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10/13/2011</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88F52989-12EA-4251-93EB-9D41AEC4B2D5}"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284535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FC2A5C2C-7FB2-49DA-8DED-828301318E5F}"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336400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884E840-F967-4FE9-935B-FCFDE615B0B6}"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7888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CF1EA256-115C-41FE-9715-A172447BD740}"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29778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2FF996B5-34A7-407D-A21C-B158625A459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662093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18C74F0F-B628-484B-9ABA-6E0E6DC74B5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520446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D468510B-517B-40A9-B8A5-E8648D4C773D}"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155194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50EE495B-EB82-4903-A23F-B29BBB4A340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1557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r>
              <a:rPr lang="en-US" smtClean="0"/>
              <a:t>10/13/2011</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AF6CD0E4-A24D-4CA6-93B3-CCC4E6A93B5E}"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666840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8BC1DE9-A5E3-4CED-8AE9-48B1B93980BE}"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906259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4FF625BE-C530-4F12-92E2-9BA629E96BF8}"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816650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88F52989-12EA-4251-93EB-9D41AEC4B2D5}"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832274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FC2A5C2C-7FB2-49DA-8DED-828301318E5F}"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985008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884E840-F967-4FE9-935B-FCFDE615B0B6}"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936840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CF1EA256-115C-41FE-9715-A172447BD740}"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15971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2FF996B5-34A7-407D-A21C-B158625A459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45912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18C74F0F-B628-484B-9ABA-6E0E6DC74B5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547276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D468510B-517B-40A9-B8A5-E8648D4C773D}"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15603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r>
              <a:rPr lang="en-US" smtClean="0"/>
              <a:t>10/13/2011</a:t>
            </a:r>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50EE495B-EB82-4903-A23F-B29BBB4A340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098103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AF6CD0E4-A24D-4CA6-93B3-CCC4E6A93B5E}"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116239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8BC1DE9-A5E3-4CED-8AE9-48B1B93980BE}"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336705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4FF625BE-C530-4F12-92E2-9BA629E96BF8}"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318434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88F52989-12EA-4251-93EB-9D41AEC4B2D5}"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810143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FC2A5C2C-7FB2-49DA-8DED-828301318E5F}"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572384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884E840-F967-4FE9-935B-FCFDE615B0B6}"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674154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CF1EA256-115C-41FE-9715-A172447BD740}"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639672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2FF996B5-34A7-407D-A21C-B158625A459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235473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18C74F0F-B628-484B-9ABA-6E0E6DC74B5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19133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r>
              <a:rPr lang="en-US" smtClean="0"/>
              <a:t>10/13/2011</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D468510B-517B-40A9-B8A5-E8648D4C773D}"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85765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50EE495B-EB82-4903-A23F-B29BBB4A340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859255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AF6CD0E4-A24D-4CA6-93B3-CCC4E6A93B5E}"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485330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8BC1DE9-A5E3-4CED-8AE9-48B1B93980BE}"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032534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4FF625BE-C530-4F12-92E2-9BA629E96BF8}"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96256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r>
              <a:rPr lang="en-US" smtClean="0"/>
              <a:t>10/13/2011</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r>
              <a:rPr lang="en-US" smtClean="0"/>
              <a:t>10/13/2011</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10/13/2011</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r>
              <a:rPr lang="en-US" smtClean="0"/>
              <a:t>10/13/2011</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r>
              <a:rPr lang="en-US" smtClean="0"/>
              <a:t>10/13/2011</a:t>
            </a:r>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r>
              <a:rPr lang="en-US" smtClean="0"/>
              <a:t>10/13/2011</a:t>
            </a:r>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dirty="0"/>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iming>
    <p:tnLst>
      <p:par>
        <p:cTn id="1" dur="indefinite" restart="never" nodeType="tmRoot"/>
      </p:par>
    </p:tnLst>
  </p:timing>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Times New Roman" pitchFamily="18"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Times New Roman" pitchFamily="18"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0B0ED7A7-4036-4155-9C09-F0C4B5657EDC}" type="slidenum">
              <a:rPr lang="en-US" smtClean="0">
                <a:solidFill>
                  <a:prstClr val="black">
                    <a:tint val="75000"/>
                  </a:prstClr>
                </a:solidFill>
                <a:latin typeface="Times New Roman" pitchFamily="18" charset="0"/>
              </a:rPr>
              <a:pPr fontAlgn="base">
                <a:spcBef>
                  <a:spcPct val="0"/>
                </a:spcBef>
                <a:spcAft>
                  <a:spcPct val="0"/>
                </a:spcAft>
                <a:defRPr/>
              </a:pPr>
              <a:t>‹#›</a:t>
            </a:fld>
            <a:endParaRPr lang="en-US">
              <a:solidFill>
                <a:prstClr val="black">
                  <a:tint val="75000"/>
                </a:prstClr>
              </a:solidFill>
              <a:latin typeface="Times New Roman" pitchFamily="18" charset="0"/>
            </a:endParaRPr>
          </a:p>
        </p:txBody>
      </p:sp>
      <p:pic>
        <p:nvPicPr>
          <p:cNvPr id="7" name="Picture 7" descr="logo"/>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924800" y="0"/>
            <a:ext cx="10509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4355859"/>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Times New Roman" pitchFamily="18"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Times New Roman" pitchFamily="18"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0B0ED7A7-4036-4155-9C09-F0C4B5657EDC}" type="slidenum">
              <a:rPr lang="en-US" smtClean="0">
                <a:solidFill>
                  <a:prstClr val="black">
                    <a:tint val="75000"/>
                  </a:prstClr>
                </a:solidFill>
                <a:latin typeface="Times New Roman" pitchFamily="18" charset="0"/>
              </a:rPr>
              <a:pPr fontAlgn="base">
                <a:spcBef>
                  <a:spcPct val="0"/>
                </a:spcBef>
                <a:spcAft>
                  <a:spcPct val="0"/>
                </a:spcAft>
                <a:defRPr/>
              </a:pPr>
              <a:t>‹#›</a:t>
            </a:fld>
            <a:endParaRPr lang="en-US">
              <a:solidFill>
                <a:prstClr val="black">
                  <a:tint val="75000"/>
                </a:prstClr>
              </a:solidFill>
              <a:latin typeface="Times New Roman" pitchFamily="18" charset="0"/>
            </a:endParaRPr>
          </a:p>
        </p:txBody>
      </p:sp>
      <p:pic>
        <p:nvPicPr>
          <p:cNvPr id="7" name="Picture 7" descr="logo"/>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924800" y="0"/>
            <a:ext cx="10509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7173462"/>
      </p:ext>
    </p:extLst>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Times New Roman" pitchFamily="18"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Times New Roman" pitchFamily="18"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0B0ED7A7-4036-4155-9C09-F0C4B5657EDC}" type="slidenum">
              <a:rPr lang="en-US" smtClean="0">
                <a:solidFill>
                  <a:prstClr val="black">
                    <a:tint val="75000"/>
                  </a:prstClr>
                </a:solidFill>
                <a:latin typeface="Times New Roman" pitchFamily="18" charset="0"/>
              </a:rPr>
              <a:pPr fontAlgn="base">
                <a:spcBef>
                  <a:spcPct val="0"/>
                </a:spcBef>
                <a:spcAft>
                  <a:spcPct val="0"/>
                </a:spcAft>
                <a:defRPr/>
              </a:pPr>
              <a:t>‹#›</a:t>
            </a:fld>
            <a:endParaRPr lang="en-US">
              <a:solidFill>
                <a:prstClr val="black">
                  <a:tint val="75000"/>
                </a:prstClr>
              </a:solidFill>
              <a:latin typeface="Times New Roman" pitchFamily="18" charset="0"/>
            </a:endParaRPr>
          </a:p>
        </p:txBody>
      </p:sp>
      <p:pic>
        <p:nvPicPr>
          <p:cNvPr id="7" name="Picture 7" descr="logo"/>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924800" y="0"/>
            <a:ext cx="10509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5193741"/>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png"/></Relationships>
</file>

<file path=ppt/slides/_rels/slide42.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70.png"/><Relationship Id="rId5" Type="http://schemas.openxmlformats.org/officeDocument/2006/relationships/image" Target="../media/image160.png"/><Relationship Id="rId4" Type="http://schemas.openxmlformats.org/officeDocument/2006/relationships/image" Target="../media/image26.png"/></Relationships>
</file>

<file path=ppt/slides/_rels/slide43.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29.png"/></Relationships>
</file>

<file path=ppt/slides/_rels/slide46.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29.png"/></Relationships>
</file>

<file path=ppt/slides/_rels/slide47.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270.png"/></Relationships>
</file>

<file path=ppt/slides/_rels/slide4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media/image34.png"/><Relationship Id="rId7" Type="http://schemas.openxmlformats.org/officeDocument/2006/relationships/image" Target="NUL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5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4114800" y="5181600"/>
            <a:ext cx="1295400" cy="1295400"/>
          </a:xfrm>
          <a:prstGeom prst="rect">
            <a:avLst/>
          </a:prstGeom>
        </p:spPr>
      </p:pic>
      <p:sp>
        <p:nvSpPr>
          <p:cNvPr id="2" name="Title 1"/>
          <p:cNvSpPr>
            <a:spLocks noGrp="1"/>
          </p:cNvSpPr>
          <p:nvPr>
            <p:ph type="ctrTitle"/>
          </p:nvPr>
        </p:nvSpPr>
        <p:spPr>
          <a:xfrm>
            <a:off x="228600" y="1371600"/>
            <a:ext cx="8686800" cy="1828800"/>
          </a:xfrm>
        </p:spPr>
        <p:txBody>
          <a:bodyPr>
            <a:normAutofit/>
          </a:bodyPr>
          <a:lstStyle/>
          <a:p>
            <a:r>
              <a:rPr lang="en-US" sz="3000" b="1" dirty="0"/>
              <a:t>How Analogies Fit in a Framework for Supporting the Entrepreneurial Mindset in an Electric Circuits Course</a:t>
            </a:r>
          </a:p>
        </p:txBody>
      </p:sp>
      <p:sp>
        <p:nvSpPr>
          <p:cNvPr id="4" name="Rectangle 3"/>
          <p:cNvSpPr/>
          <p:nvPr/>
        </p:nvSpPr>
        <p:spPr>
          <a:xfrm>
            <a:off x="2438400" y="651134"/>
            <a:ext cx="4572000" cy="656270"/>
          </a:xfrm>
          <a:prstGeom prst="rect">
            <a:avLst/>
          </a:prstGeom>
        </p:spPr>
        <p:txBody>
          <a:bodyPr>
            <a:spAutoFit/>
          </a:bodyPr>
          <a:lstStyle/>
          <a:p>
            <a:pPr algn="ctr">
              <a:lnSpc>
                <a:spcPts val="1500"/>
              </a:lnSpc>
              <a:spcAft>
                <a:spcPts val="1200"/>
              </a:spcAft>
            </a:pPr>
            <a:r>
              <a:rPr lang="en-US" sz="2400" b="1" dirty="0" smtClean="0">
                <a:solidFill>
                  <a:schemeClr val="tx1">
                    <a:lumMod val="85000"/>
                  </a:schemeClr>
                </a:solidFill>
                <a:latin typeface="Gill Sans MT" pitchFamily="34" charset="0"/>
              </a:rPr>
              <a:t>2019 ASEE Conference</a:t>
            </a:r>
          </a:p>
          <a:p>
            <a:pPr algn="ctr">
              <a:lnSpc>
                <a:spcPts val="1500"/>
              </a:lnSpc>
              <a:spcAft>
                <a:spcPts val="1200"/>
              </a:spcAft>
            </a:pPr>
            <a:r>
              <a:rPr lang="en-US" sz="2400" b="1" dirty="0" smtClean="0">
                <a:solidFill>
                  <a:schemeClr val="tx1">
                    <a:lumMod val="85000"/>
                  </a:schemeClr>
                </a:solidFill>
                <a:latin typeface="Gill Sans MT" pitchFamily="34" charset="0"/>
              </a:rPr>
              <a:t>June 16, 2019</a:t>
            </a:r>
            <a:endParaRPr lang="en-US" sz="2400" b="1" dirty="0">
              <a:solidFill>
                <a:schemeClr val="tx1">
                  <a:lumMod val="85000"/>
                </a:schemeClr>
              </a:solidFill>
              <a:latin typeface="Gill Sans MT" pitchFamily="34" charset="0"/>
            </a:endParaRPr>
          </a:p>
        </p:txBody>
      </p:sp>
      <p:sp>
        <p:nvSpPr>
          <p:cNvPr id="10" name="Subtitle 2"/>
          <p:cNvSpPr>
            <a:spLocks noGrp="1"/>
          </p:cNvSpPr>
          <p:nvPr>
            <p:ph type="subTitle" idx="1"/>
          </p:nvPr>
        </p:nvSpPr>
        <p:spPr>
          <a:xfrm>
            <a:off x="457200" y="3200400"/>
            <a:ext cx="3962400" cy="1143000"/>
          </a:xfrm>
        </p:spPr>
        <p:txBody>
          <a:bodyPr>
            <a:normAutofit lnSpcReduction="10000"/>
          </a:bodyPr>
          <a:lstStyle/>
          <a:p>
            <a:r>
              <a:rPr lang="en-US" sz="2000" b="1" dirty="0" smtClean="0"/>
              <a:t>Heath J. LeBlanc</a:t>
            </a:r>
          </a:p>
          <a:p>
            <a:pPr>
              <a:lnSpc>
                <a:spcPts val="1500"/>
              </a:lnSpc>
              <a:spcBef>
                <a:spcPts val="0"/>
              </a:spcBef>
            </a:pPr>
            <a:r>
              <a:rPr lang="en-US" sz="1600" dirty="0" smtClean="0">
                <a:solidFill>
                  <a:schemeClr val="tx1">
                    <a:lumMod val="85000"/>
                  </a:schemeClr>
                </a:solidFill>
              </a:rPr>
              <a:t>Electrical &amp; Computer </a:t>
            </a:r>
            <a:r>
              <a:rPr lang="en-US" sz="1600" dirty="0">
                <a:solidFill>
                  <a:schemeClr val="tx1">
                    <a:lumMod val="85000"/>
                  </a:schemeClr>
                </a:solidFill>
              </a:rPr>
              <a:t>Engineering </a:t>
            </a:r>
            <a:r>
              <a:rPr lang="en-US" sz="1600" dirty="0" smtClean="0">
                <a:solidFill>
                  <a:schemeClr val="tx1">
                    <a:lumMod val="85000"/>
                  </a:schemeClr>
                </a:solidFill>
              </a:rPr>
              <a:t>and Computer Science (ECCS) Department</a:t>
            </a:r>
            <a:endParaRPr lang="en-US" sz="1600" dirty="0">
              <a:solidFill>
                <a:schemeClr val="tx1">
                  <a:lumMod val="85000"/>
                </a:schemeClr>
              </a:solidFill>
            </a:endParaRPr>
          </a:p>
          <a:p>
            <a:pPr>
              <a:lnSpc>
                <a:spcPts val="1500"/>
              </a:lnSpc>
              <a:spcBef>
                <a:spcPts val="0"/>
              </a:spcBef>
            </a:pPr>
            <a:r>
              <a:rPr lang="en-US" sz="1600" dirty="0">
                <a:solidFill>
                  <a:schemeClr val="tx1">
                    <a:lumMod val="85000"/>
                  </a:schemeClr>
                </a:solidFill>
              </a:rPr>
              <a:t>Ohio Northern University</a:t>
            </a:r>
          </a:p>
          <a:p>
            <a:pPr>
              <a:lnSpc>
                <a:spcPts val="1500"/>
              </a:lnSpc>
              <a:spcBef>
                <a:spcPts val="0"/>
              </a:spcBef>
            </a:pPr>
            <a:r>
              <a:rPr lang="en-US" sz="1600" dirty="0" smtClean="0">
                <a:solidFill>
                  <a:schemeClr val="tx1">
                    <a:lumMod val="85000"/>
                  </a:schemeClr>
                </a:solidFill>
              </a:rPr>
              <a:t>Ada, OH, USA</a:t>
            </a:r>
            <a:endParaRPr lang="en-US" sz="1600" dirty="0" smtClean="0"/>
          </a:p>
          <a:p>
            <a:endParaRPr lang="en-US" dirty="0"/>
          </a:p>
        </p:txBody>
      </p:sp>
      <p:sp>
        <p:nvSpPr>
          <p:cNvPr id="11" name="Subtitle 2"/>
          <p:cNvSpPr txBox="1">
            <a:spLocks/>
          </p:cNvSpPr>
          <p:nvPr/>
        </p:nvSpPr>
        <p:spPr>
          <a:xfrm>
            <a:off x="457200" y="4648200"/>
            <a:ext cx="3962400" cy="1143000"/>
          </a:xfrm>
          <a:prstGeom prst="rect">
            <a:avLst/>
          </a:prstGeom>
        </p:spPr>
        <p:txBody>
          <a:bodyPr>
            <a:normAutofit lnSpcReduction="10000"/>
          </a:bodyPr>
          <a:lstStyle>
            <a:lvl1pPr marL="0" indent="0" algn="ctr" rtl="0" eaLnBrk="1" latinLnBrk="0" hangingPunct="1">
              <a:spcBef>
                <a:spcPts val="580"/>
              </a:spcBef>
              <a:buClr>
                <a:schemeClr val="accent1"/>
              </a:buClr>
              <a:buSzPct val="85000"/>
              <a:buFont typeface="Wingdings 2"/>
              <a:buNone/>
              <a:defRPr kumimoji="0" sz="2600" kern="1200">
                <a:solidFill>
                  <a:schemeClr val="tx2"/>
                </a:solidFill>
                <a:latin typeface="+mn-lt"/>
                <a:ea typeface="+mn-ea"/>
                <a:cs typeface="+mn-cs"/>
              </a:defRPr>
            </a:lvl1pPr>
            <a:lvl2pPr marL="457200" indent="0" algn="ctr" rtl="0" eaLnBrk="1" latinLnBrk="0" hangingPunct="1">
              <a:spcBef>
                <a:spcPts val="370"/>
              </a:spcBef>
              <a:buClr>
                <a:schemeClr val="accent2"/>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ts val="370"/>
              </a:spcBef>
              <a:buClr>
                <a:schemeClr val="accent1">
                  <a:tint val="60000"/>
                </a:schemeClr>
              </a:buClr>
              <a:buSzPct val="85000"/>
              <a:buFont typeface="Wingdings 2"/>
              <a:buNone/>
              <a:defRPr kumimoji="0" sz="2000" kern="1200">
                <a:solidFill>
                  <a:schemeClr val="tx1"/>
                </a:solidFill>
                <a:latin typeface="+mn-lt"/>
                <a:ea typeface="+mn-ea"/>
                <a:cs typeface="+mn-cs"/>
              </a:defRPr>
            </a:lvl3pPr>
            <a:lvl4pPr marL="1371600" indent="0" algn="ctr" rtl="0" eaLnBrk="1" latinLnBrk="0" hangingPunct="1">
              <a:spcBef>
                <a:spcPts val="370"/>
              </a:spcBef>
              <a:buClr>
                <a:schemeClr val="accent3"/>
              </a:buClr>
              <a:buSzPct val="80000"/>
              <a:buFont typeface="Wingdings 2"/>
              <a:buNone/>
              <a:defRPr kumimoji="0" sz="2000" kern="1200">
                <a:solidFill>
                  <a:schemeClr val="tx1"/>
                </a:solidFill>
                <a:latin typeface="+mn-lt"/>
                <a:ea typeface="+mn-ea"/>
                <a:cs typeface="+mn-cs"/>
              </a:defRPr>
            </a:lvl4pPr>
            <a:lvl5pPr marL="1828800" indent="0" algn="ctr" rtl="0" eaLnBrk="1" latinLnBrk="0" hangingPunct="1">
              <a:spcBef>
                <a:spcPts val="370"/>
              </a:spcBef>
              <a:buClr>
                <a:schemeClr val="accent3"/>
              </a:buClr>
              <a:buFontTx/>
              <a:buNone/>
              <a:defRPr kumimoji="0" sz="2000" kern="1200">
                <a:solidFill>
                  <a:schemeClr val="tx1"/>
                </a:solidFill>
                <a:latin typeface="+mn-lt"/>
                <a:ea typeface="+mn-ea"/>
                <a:cs typeface="+mn-cs"/>
              </a:defRPr>
            </a:lvl5pPr>
            <a:lvl6pPr marL="2286000" indent="0" algn="ctr" rtl="0" eaLnBrk="1" latinLnBrk="0" hangingPunct="1">
              <a:spcBef>
                <a:spcPts val="370"/>
              </a:spcBef>
              <a:buClr>
                <a:schemeClr val="accent3"/>
              </a:buClr>
              <a:buNone/>
              <a:defRPr kumimoji="0" sz="1800" kern="1200" baseline="0">
                <a:solidFill>
                  <a:schemeClr val="tx1"/>
                </a:solidFill>
                <a:latin typeface="+mn-lt"/>
                <a:ea typeface="+mn-ea"/>
                <a:cs typeface="+mn-cs"/>
              </a:defRPr>
            </a:lvl6pPr>
            <a:lvl7pPr marL="2743200" indent="0" algn="ctr" rtl="0" eaLnBrk="1" latinLnBrk="0" hangingPunct="1">
              <a:spcBef>
                <a:spcPts val="370"/>
              </a:spcBef>
              <a:buClr>
                <a:schemeClr val="accent2"/>
              </a:buClr>
              <a:buNone/>
              <a:defRPr kumimoji="0" sz="1800" kern="1200">
                <a:solidFill>
                  <a:schemeClr val="tx1"/>
                </a:solidFill>
                <a:latin typeface="+mn-lt"/>
                <a:ea typeface="+mn-ea"/>
                <a:cs typeface="+mn-cs"/>
              </a:defRPr>
            </a:lvl7pPr>
            <a:lvl8pPr marL="3200400" indent="0" algn="ctr" rtl="0" eaLnBrk="1" latinLnBrk="0" hangingPunct="1">
              <a:spcBef>
                <a:spcPts val="370"/>
              </a:spcBef>
              <a:buClr>
                <a:schemeClr val="accent1">
                  <a:tint val="60000"/>
                </a:schemeClr>
              </a:buClr>
              <a:buNone/>
              <a:defRPr kumimoji="0" sz="1800" kern="1200">
                <a:solidFill>
                  <a:schemeClr val="tx1"/>
                </a:solidFill>
                <a:latin typeface="+mn-lt"/>
                <a:ea typeface="+mn-ea"/>
                <a:cs typeface="+mn-cs"/>
              </a:defRPr>
            </a:lvl8pPr>
            <a:lvl9pPr marL="3657600" indent="0" algn="ctr" rtl="0" eaLnBrk="1" latinLnBrk="0" hangingPunct="1">
              <a:spcBef>
                <a:spcPts val="370"/>
              </a:spcBef>
              <a:buClr>
                <a:schemeClr val="accent2">
                  <a:tint val="60000"/>
                </a:schemeClr>
              </a:buClr>
              <a:buNone/>
              <a:defRPr kumimoji="0" sz="1800" kern="1200">
                <a:solidFill>
                  <a:schemeClr val="tx1"/>
                </a:solidFill>
                <a:latin typeface="+mn-lt"/>
                <a:ea typeface="+mn-ea"/>
                <a:cs typeface="+mn-cs"/>
              </a:defRPr>
            </a:lvl9pPr>
          </a:lstStyle>
          <a:p>
            <a:r>
              <a:rPr lang="en-US" sz="2000" b="1" dirty="0" smtClean="0"/>
              <a:t>M. </a:t>
            </a:r>
            <a:r>
              <a:rPr lang="en-US" sz="2000" b="1" dirty="0" err="1" smtClean="0"/>
              <a:t>Ajmal</a:t>
            </a:r>
            <a:r>
              <a:rPr lang="en-US" sz="2000" b="1" dirty="0" smtClean="0"/>
              <a:t> Khan</a:t>
            </a:r>
          </a:p>
          <a:p>
            <a:pPr>
              <a:lnSpc>
                <a:spcPts val="1500"/>
              </a:lnSpc>
              <a:spcBef>
                <a:spcPts val="0"/>
              </a:spcBef>
            </a:pPr>
            <a:r>
              <a:rPr lang="en-US" sz="1600" dirty="0">
                <a:solidFill>
                  <a:schemeClr val="tx1">
                    <a:lumMod val="85000"/>
                  </a:schemeClr>
                </a:solidFill>
              </a:rPr>
              <a:t>Electrical &amp; Computer Engineering and Computer Science (ECCS) Department</a:t>
            </a:r>
          </a:p>
          <a:p>
            <a:pPr>
              <a:lnSpc>
                <a:spcPts val="1500"/>
              </a:lnSpc>
              <a:spcBef>
                <a:spcPts val="0"/>
              </a:spcBef>
            </a:pPr>
            <a:r>
              <a:rPr lang="en-US" sz="1600" dirty="0">
                <a:solidFill>
                  <a:schemeClr val="tx1">
                    <a:lumMod val="85000"/>
                  </a:schemeClr>
                </a:solidFill>
              </a:rPr>
              <a:t>Ohio Northern University</a:t>
            </a:r>
          </a:p>
          <a:p>
            <a:pPr>
              <a:lnSpc>
                <a:spcPts val="1500"/>
              </a:lnSpc>
              <a:spcBef>
                <a:spcPts val="0"/>
              </a:spcBef>
            </a:pPr>
            <a:r>
              <a:rPr lang="en-US" sz="1600" dirty="0">
                <a:solidFill>
                  <a:schemeClr val="tx1">
                    <a:lumMod val="85000"/>
                  </a:schemeClr>
                </a:solidFill>
              </a:rPr>
              <a:t>Ada, OH, USA</a:t>
            </a:r>
            <a:endParaRPr lang="en-US" sz="1600" dirty="0"/>
          </a:p>
          <a:p>
            <a:endParaRPr lang="en-US" dirty="0"/>
          </a:p>
        </p:txBody>
      </p:sp>
      <p:sp>
        <p:nvSpPr>
          <p:cNvPr id="12" name="Subtitle 2"/>
          <p:cNvSpPr txBox="1">
            <a:spLocks/>
          </p:cNvSpPr>
          <p:nvPr/>
        </p:nvSpPr>
        <p:spPr>
          <a:xfrm>
            <a:off x="4876800" y="3200400"/>
            <a:ext cx="3962400" cy="1143000"/>
          </a:xfrm>
          <a:prstGeom prst="rect">
            <a:avLst/>
          </a:prstGeom>
        </p:spPr>
        <p:txBody>
          <a:bodyPr>
            <a:normAutofit lnSpcReduction="10000"/>
          </a:bodyPr>
          <a:lstStyle>
            <a:lvl1pPr marL="0" indent="0" algn="ctr" rtl="0" eaLnBrk="1" latinLnBrk="0" hangingPunct="1">
              <a:spcBef>
                <a:spcPts val="580"/>
              </a:spcBef>
              <a:buClr>
                <a:schemeClr val="accent1"/>
              </a:buClr>
              <a:buSzPct val="85000"/>
              <a:buFont typeface="Wingdings 2"/>
              <a:buNone/>
              <a:defRPr kumimoji="0" sz="2600" kern="1200">
                <a:solidFill>
                  <a:schemeClr val="tx2"/>
                </a:solidFill>
                <a:latin typeface="+mn-lt"/>
                <a:ea typeface="+mn-ea"/>
                <a:cs typeface="+mn-cs"/>
              </a:defRPr>
            </a:lvl1pPr>
            <a:lvl2pPr marL="457200" indent="0" algn="ctr" rtl="0" eaLnBrk="1" latinLnBrk="0" hangingPunct="1">
              <a:spcBef>
                <a:spcPts val="370"/>
              </a:spcBef>
              <a:buClr>
                <a:schemeClr val="accent2"/>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ts val="370"/>
              </a:spcBef>
              <a:buClr>
                <a:schemeClr val="accent1">
                  <a:tint val="60000"/>
                </a:schemeClr>
              </a:buClr>
              <a:buSzPct val="85000"/>
              <a:buFont typeface="Wingdings 2"/>
              <a:buNone/>
              <a:defRPr kumimoji="0" sz="2000" kern="1200">
                <a:solidFill>
                  <a:schemeClr val="tx1"/>
                </a:solidFill>
                <a:latin typeface="+mn-lt"/>
                <a:ea typeface="+mn-ea"/>
                <a:cs typeface="+mn-cs"/>
              </a:defRPr>
            </a:lvl3pPr>
            <a:lvl4pPr marL="1371600" indent="0" algn="ctr" rtl="0" eaLnBrk="1" latinLnBrk="0" hangingPunct="1">
              <a:spcBef>
                <a:spcPts val="370"/>
              </a:spcBef>
              <a:buClr>
                <a:schemeClr val="accent3"/>
              </a:buClr>
              <a:buSzPct val="80000"/>
              <a:buFont typeface="Wingdings 2"/>
              <a:buNone/>
              <a:defRPr kumimoji="0" sz="2000" kern="1200">
                <a:solidFill>
                  <a:schemeClr val="tx1"/>
                </a:solidFill>
                <a:latin typeface="+mn-lt"/>
                <a:ea typeface="+mn-ea"/>
                <a:cs typeface="+mn-cs"/>
              </a:defRPr>
            </a:lvl4pPr>
            <a:lvl5pPr marL="1828800" indent="0" algn="ctr" rtl="0" eaLnBrk="1" latinLnBrk="0" hangingPunct="1">
              <a:spcBef>
                <a:spcPts val="370"/>
              </a:spcBef>
              <a:buClr>
                <a:schemeClr val="accent3"/>
              </a:buClr>
              <a:buFontTx/>
              <a:buNone/>
              <a:defRPr kumimoji="0" sz="2000" kern="1200">
                <a:solidFill>
                  <a:schemeClr val="tx1"/>
                </a:solidFill>
                <a:latin typeface="+mn-lt"/>
                <a:ea typeface="+mn-ea"/>
                <a:cs typeface="+mn-cs"/>
              </a:defRPr>
            </a:lvl5pPr>
            <a:lvl6pPr marL="2286000" indent="0" algn="ctr" rtl="0" eaLnBrk="1" latinLnBrk="0" hangingPunct="1">
              <a:spcBef>
                <a:spcPts val="370"/>
              </a:spcBef>
              <a:buClr>
                <a:schemeClr val="accent3"/>
              </a:buClr>
              <a:buNone/>
              <a:defRPr kumimoji="0" sz="1800" kern="1200" baseline="0">
                <a:solidFill>
                  <a:schemeClr val="tx1"/>
                </a:solidFill>
                <a:latin typeface="+mn-lt"/>
                <a:ea typeface="+mn-ea"/>
                <a:cs typeface="+mn-cs"/>
              </a:defRPr>
            </a:lvl6pPr>
            <a:lvl7pPr marL="2743200" indent="0" algn="ctr" rtl="0" eaLnBrk="1" latinLnBrk="0" hangingPunct="1">
              <a:spcBef>
                <a:spcPts val="370"/>
              </a:spcBef>
              <a:buClr>
                <a:schemeClr val="accent2"/>
              </a:buClr>
              <a:buNone/>
              <a:defRPr kumimoji="0" sz="1800" kern="1200">
                <a:solidFill>
                  <a:schemeClr val="tx1"/>
                </a:solidFill>
                <a:latin typeface="+mn-lt"/>
                <a:ea typeface="+mn-ea"/>
                <a:cs typeface="+mn-cs"/>
              </a:defRPr>
            </a:lvl7pPr>
            <a:lvl8pPr marL="3200400" indent="0" algn="ctr" rtl="0" eaLnBrk="1" latinLnBrk="0" hangingPunct="1">
              <a:spcBef>
                <a:spcPts val="370"/>
              </a:spcBef>
              <a:buClr>
                <a:schemeClr val="accent1">
                  <a:tint val="60000"/>
                </a:schemeClr>
              </a:buClr>
              <a:buNone/>
              <a:defRPr kumimoji="0" sz="1800" kern="1200">
                <a:solidFill>
                  <a:schemeClr val="tx1"/>
                </a:solidFill>
                <a:latin typeface="+mn-lt"/>
                <a:ea typeface="+mn-ea"/>
                <a:cs typeface="+mn-cs"/>
              </a:defRPr>
            </a:lvl8pPr>
            <a:lvl9pPr marL="3657600" indent="0" algn="ctr" rtl="0" eaLnBrk="1" latinLnBrk="0" hangingPunct="1">
              <a:spcBef>
                <a:spcPts val="370"/>
              </a:spcBef>
              <a:buClr>
                <a:schemeClr val="accent2">
                  <a:tint val="60000"/>
                </a:schemeClr>
              </a:buClr>
              <a:buNone/>
              <a:defRPr kumimoji="0" sz="1800" kern="1200">
                <a:solidFill>
                  <a:schemeClr val="tx1"/>
                </a:solidFill>
                <a:latin typeface="+mn-lt"/>
                <a:ea typeface="+mn-ea"/>
                <a:cs typeface="+mn-cs"/>
              </a:defRPr>
            </a:lvl9pPr>
          </a:lstStyle>
          <a:p>
            <a:r>
              <a:rPr lang="en-US" sz="2000" b="1" dirty="0" smtClean="0"/>
              <a:t>Khalid Al-</a:t>
            </a:r>
            <a:r>
              <a:rPr lang="en-US" sz="2000" b="1" dirty="0" err="1" smtClean="0"/>
              <a:t>Olimat</a:t>
            </a:r>
            <a:endParaRPr lang="en-US" sz="2000" b="1" dirty="0" smtClean="0"/>
          </a:p>
          <a:p>
            <a:pPr>
              <a:lnSpc>
                <a:spcPts val="1500"/>
              </a:lnSpc>
              <a:spcBef>
                <a:spcPts val="0"/>
              </a:spcBef>
            </a:pPr>
            <a:r>
              <a:rPr lang="en-US" sz="1600" dirty="0">
                <a:solidFill>
                  <a:schemeClr val="tx1">
                    <a:lumMod val="85000"/>
                  </a:schemeClr>
                </a:solidFill>
              </a:rPr>
              <a:t>Electrical &amp; Computer Engineering and Computer Science (ECCS) Department</a:t>
            </a:r>
          </a:p>
          <a:p>
            <a:pPr>
              <a:lnSpc>
                <a:spcPts val="1500"/>
              </a:lnSpc>
              <a:spcBef>
                <a:spcPts val="0"/>
              </a:spcBef>
            </a:pPr>
            <a:r>
              <a:rPr lang="en-US" sz="1600" dirty="0">
                <a:solidFill>
                  <a:schemeClr val="tx1">
                    <a:lumMod val="85000"/>
                  </a:schemeClr>
                </a:solidFill>
              </a:rPr>
              <a:t>Ohio Northern University</a:t>
            </a:r>
          </a:p>
          <a:p>
            <a:pPr>
              <a:lnSpc>
                <a:spcPts val="1500"/>
              </a:lnSpc>
              <a:spcBef>
                <a:spcPts val="0"/>
              </a:spcBef>
            </a:pPr>
            <a:r>
              <a:rPr lang="en-US" sz="1600" dirty="0">
                <a:solidFill>
                  <a:schemeClr val="tx1">
                    <a:lumMod val="85000"/>
                  </a:schemeClr>
                </a:solidFill>
              </a:rPr>
              <a:t>Ada, OH, USA</a:t>
            </a:r>
            <a:endParaRPr lang="en-US" sz="1600" dirty="0"/>
          </a:p>
          <a:p>
            <a:endParaRPr lang="en-US" dirty="0"/>
          </a:p>
        </p:txBody>
      </p:sp>
      <p:sp>
        <p:nvSpPr>
          <p:cNvPr id="13" name="Subtitle 2"/>
          <p:cNvSpPr txBox="1">
            <a:spLocks/>
          </p:cNvSpPr>
          <p:nvPr/>
        </p:nvSpPr>
        <p:spPr>
          <a:xfrm>
            <a:off x="4876800" y="4648200"/>
            <a:ext cx="3962400" cy="1143000"/>
          </a:xfrm>
          <a:prstGeom prst="rect">
            <a:avLst/>
          </a:prstGeom>
        </p:spPr>
        <p:txBody>
          <a:bodyPr>
            <a:normAutofit lnSpcReduction="10000"/>
          </a:bodyPr>
          <a:lstStyle>
            <a:lvl1pPr marL="0" indent="0" algn="ctr" rtl="0" eaLnBrk="1" latinLnBrk="0" hangingPunct="1">
              <a:spcBef>
                <a:spcPts val="580"/>
              </a:spcBef>
              <a:buClr>
                <a:schemeClr val="accent1"/>
              </a:buClr>
              <a:buSzPct val="85000"/>
              <a:buFont typeface="Wingdings 2"/>
              <a:buNone/>
              <a:defRPr kumimoji="0" sz="2600" kern="1200">
                <a:solidFill>
                  <a:schemeClr val="tx2"/>
                </a:solidFill>
                <a:latin typeface="+mn-lt"/>
                <a:ea typeface="+mn-ea"/>
                <a:cs typeface="+mn-cs"/>
              </a:defRPr>
            </a:lvl1pPr>
            <a:lvl2pPr marL="457200" indent="0" algn="ctr" rtl="0" eaLnBrk="1" latinLnBrk="0" hangingPunct="1">
              <a:spcBef>
                <a:spcPts val="370"/>
              </a:spcBef>
              <a:buClr>
                <a:schemeClr val="accent2"/>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ts val="370"/>
              </a:spcBef>
              <a:buClr>
                <a:schemeClr val="accent1">
                  <a:tint val="60000"/>
                </a:schemeClr>
              </a:buClr>
              <a:buSzPct val="85000"/>
              <a:buFont typeface="Wingdings 2"/>
              <a:buNone/>
              <a:defRPr kumimoji="0" sz="2000" kern="1200">
                <a:solidFill>
                  <a:schemeClr val="tx1"/>
                </a:solidFill>
                <a:latin typeface="+mn-lt"/>
                <a:ea typeface="+mn-ea"/>
                <a:cs typeface="+mn-cs"/>
              </a:defRPr>
            </a:lvl3pPr>
            <a:lvl4pPr marL="1371600" indent="0" algn="ctr" rtl="0" eaLnBrk="1" latinLnBrk="0" hangingPunct="1">
              <a:spcBef>
                <a:spcPts val="370"/>
              </a:spcBef>
              <a:buClr>
                <a:schemeClr val="accent3"/>
              </a:buClr>
              <a:buSzPct val="80000"/>
              <a:buFont typeface="Wingdings 2"/>
              <a:buNone/>
              <a:defRPr kumimoji="0" sz="2000" kern="1200">
                <a:solidFill>
                  <a:schemeClr val="tx1"/>
                </a:solidFill>
                <a:latin typeface="+mn-lt"/>
                <a:ea typeface="+mn-ea"/>
                <a:cs typeface="+mn-cs"/>
              </a:defRPr>
            </a:lvl4pPr>
            <a:lvl5pPr marL="1828800" indent="0" algn="ctr" rtl="0" eaLnBrk="1" latinLnBrk="0" hangingPunct="1">
              <a:spcBef>
                <a:spcPts val="370"/>
              </a:spcBef>
              <a:buClr>
                <a:schemeClr val="accent3"/>
              </a:buClr>
              <a:buFontTx/>
              <a:buNone/>
              <a:defRPr kumimoji="0" sz="2000" kern="1200">
                <a:solidFill>
                  <a:schemeClr val="tx1"/>
                </a:solidFill>
                <a:latin typeface="+mn-lt"/>
                <a:ea typeface="+mn-ea"/>
                <a:cs typeface="+mn-cs"/>
              </a:defRPr>
            </a:lvl5pPr>
            <a:lvl6pPr marL="2286000" indent="0" algn="ctr" rtl="0" eaLnBrk="1" latinLnBrk="0" hangingPunct="1">
              <a:spcBef>
                <a:spcPts val="370"/>
              </a:spcBef>
              <a:buClr>
                <a:schemeClr val="accent3"/>
              </a:buClr>
              <a:buNone/>
              <a:defRPr kumimoji="0" sz="1800" kern="1200" baseline="0">
                <a:solidFill>
                  <a:schemeClr val="tx1"/>
                </a:solidFill>
                <a:latin typeface="+mn-lt"/>
                <a:ea typeface="+mn-ea"/>
                <a:cs typeface="+mn-cs"/>
              </a:defRPr>
            </a:lvl6pPr>
            <a:lvl7pPr marL="2743200" indent="0" algn="ctr" rtl="0" eaLnBrk="1" latinLnBrk="0" hangingPunct="1">
              <a:spcBef>
                <a:spcPts val="370"/>
              </a:spcBef>
              <a:buClr>
                <a:schemeClr val="accent2"/>
              </a:buClr>
              <a:buNone/>
              <a:defRPr kumimoji="0" sz="1800" kern="1200">
                <a:solidFill>
                  <a:schemeClr val="tx1"/>
                </a:solidFill>
                <a:latin typeface="+mn-lt"/>
                <a:ea typeface="+mn-ea"/>
                <a:cs typeface="+mn-cs"/>
              </a:defRPr>
            </a:lvl7pPr>
            <a:lvl8pPr marL="3200400" indent="0" algn="ctr" rtl="0" eaLnBrk="1" latinLnBrk="0" hangingPunct="1">
              <a:spcBef>
                <a:spcPts val="370"/>
              </a:spcBef>
              <a:buClr>
                <a:schemeClr val="accent1">
                  <a:tint val="60000"/>
                </a:schemeClr>
              </a:buClr>
              <a:buNone/>
              <a:defRPr kumimoji="0" sz="1800" kern="1200">
                <a:solidFill>
                  <a:schemeClr val="tx1"/>
                </a:solidFill>
                <a:latin typeface="+mn-lt"/>
                <a:ea typeface="+mn-ea"/>
                <a:cs typeface="+mn-cs"/>
              </a:defRPr>
            </a:lvl8pPr>
            <a:lvl9pPr marL="3657600" indent="0" algn="ctr" rtl="0" eaLnBrk="1" latinLnBrk="0" hangingPunct="1">
              <a:spcBef>
                <a:spcPts val="370"/>
              </a:spcBef>
              <a:buClr>
                <a:schemeClr val="accent2">
                  <a:tint val="60000"/>
                </a:schemeClr>
              </a:buClr>
              <a:buNone/>
              <a:defRPr kumimoji="0" sz="1800" kern="1200">
                <a:solidFill>
                  <a:schemeClr val="tx1"/>
                </a:solidFill>
                <a:latin typeface="+mn-lt"/>
                <a:ea typeface="+mn-ea"/>
                <a:cs typeface="+mn-cs"/>
              </a:defRPr>
            </a:lvl9pPr>
          </a:lstStyle>
          <a:p>
            <a:r>
              <a:rPr lang="en-US" sz="2000" b="1" dirty="0" err="1"/>
              <a:t>Firas</a:t>
            </a:r>
            <a:r>
              <a:rPr lang="en-US" sz="2000" b="1" dirty="0"/>
              <a:t> Hassan</a:t>
            </a:r>
          </a:p>
          <a:p>
            <a:pPr>
              <a:lnSpc>
                <a:spcPts val="1500"/>
              </a:lnSpc>
              <a:spcBef>
                <a:spcPts val="0"/>
              </a:spcBef>
            </a:pPr>
            <a:r>
              <a:rPr lang="en-US" sz="1600" dirty="0" smtClean="0">
                <a:solidFill>
                  <a:schemeClr val="tx1">
                    <a:lumMod val="85000"/>
                  </a:schemeClr>
                </a:solidFill>
              </a:rPr>
              <a:t>Electrical </a:t>
            </a:r>
            <a:r>
              <a:rPr lang="en-US" sz="1600" dirty="0">
                <a:solidFill>
                  <a:schemeClr val="tx1">
                    <a:lumMod val="85000"/>
                  </a:schemeClr>
                </a:solidFill>
              </a:rPr>
              <a:t>&amp; Computer Engineering and Computer Science (ECCS) Department</a:t>
            </a:r>
          </a:p>
          <a:p>
            <a:pPr>
              <a:lnSpc>
                <a:spcPts val="1500"/>
              </a:lnSpc>
              <a:spcBef>
                <a:spcPts val="0"/>
              </a:spcBef>
            </a:pPr>
            <a:r>
              <a:rPr lang="en-US" sz="1600" dirty="0">
                <a:solidFill>
                  <a:schemeClr val="tx1">
                    <a:lumMod val="85000"/>
                  </a:schemeClr>
                </a:solidFill>
              </a:rPr>
              <a:t>Ohio Northern University</a:t>
            </a:r>
          </a:p>
          <a:p>
            <a:pPr>
              <a:lnSpc>
                <a:spcPts val="1500"/>
              </a:lnSpc>
              <a:spcBef>
                <a:spcPts val="0"/>
              </a:spcBef>
            </a:pPr>
            <a:r>
              <a:rPr lang="en-US" sz="1600" dirty="0">
                <a:solidFill>
                  <a:schemeClr val="tx1">
                    <a:lumMod val="85000"/>
                  </a:schemeClr>
                </a:solidFill>
              </a:rPr>
              <a:t>Ada, OH, USA</a:t>
            </a:r>
            <a:endParaRPr lang="en-US" sz="1600" dirty="0"/>
          </a:p>
          <a:p>
            <a:endParaRPr lang="en-US" dirty="0"/>
          </a:p>
        </p:txBody>
      </p:sp>
      <p:sp>
        <p:nvSpPr>
          <p:cNvPr id="14" name="Subtitle 2"/>
          <p:cNvSpPr txBox="1">
            <a:spLocks/>
          </p:cNvSpPr>
          <p:nvPr/>
        </p:nvSpPr>
        <p:spPr>
          <a:xfrm>
            <a:off x="228600" y="6248400"/>
            <a:ext cx="8763000" cy="457200"/>
          </a:xfrm>
          <a:prstGeom prst="rect">
            <a:avLst/>
          </a:prstGeom>
        </p:spPr>
        <p:txBody>
          <a:bodyPr>
            <a:noAutofit/>
          </a:bodyPr>
          <a:lstStyle>
            <a:lvl1pPr marL="0" indent="0" algn="ctr" rtl="0" eaLnBrk="1" latinLnBrk="0" hangingPunct="1">
              <a:spcBef>
                <a:spcPts val="580"/>
              </a:spcBef>
              <a:buClr>
                <a:schemeClr val="accent1"/>
              </a:buClr>
              <a:buSzPct val="85000"/>
              <a:buFont typeface="Wingdings 2"/>
              <a:buNone/>
              <a:defRPr kumimoji="0" sz="2600" kern="1200">
                <a:solidFill>
                  <a:schemeClr val="tx2"/>
                </a:solidFill>
                <a:latin typeface="+mn-lt"/>
                <a:ea typeface="+mn-ea"/>
                <a:cs typeface="+mn-cs"/>
              </a:defRPr>
            </a:lvl1pPr>
            <a:lvl2pPr marL="457200" indent="0" algn="ctr" rtl="0" eaLnBrk="1" latinLnBrk="0" hangingPunct="1">
              <a:spcBef>
                <a:spcPts val="370"/>
              </a:spcBef>
              <a:buClr>
                <a:schemeClr val="accent2"/>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ts val="370"/>
              </a:spcBef>
              <a:buClr>
                <a:schemeClr val="accent1">
                  <a:tint val="60000"/>
                </a:schemeClr>
              </a:buClr>
              <a:buSzPct val="85000"/>
              <a:buFont typeface="Wingdings 2"/>
              <a:buNone/>
              <a:defRPr kumimoji="0" sz="2000" kern="1200">
                <a:solidFill>
                  <a:schemeClr val="tx1"/>
                </a:solidFill>
                <a:latin typeface="+mn-lt"/>
                <a:ea typeface="+mn-ea"/>
                <a:cs typeface="+mn-cs"/>
              </a:defRPr>
            </a:lvl3pPr>
            <a:lvl4pPr marL="1371600" indent="0" algn="ctr" rtl="0" eaLnBrk="1" latinLnBrk="0" hangingPunct="1">
              <a:spcBef>
                <a:spcPts val="370"/>
              </a:spcBef>
              <a:buClr>
                <a:schemeClr val="accent3"/>
              </a:buClr>
              <a:buSzPct val="80000"/>
              <a:buFont typeface="Wingdings 2"/>
              <a:buNone/>
              <a:defRPr kumimoji="0" sz="2000" kern="1200">
                <a:solidFill>
                  <a:schemeClr val="tx1"/>
                </a:solidFill>
                <a:latin typeface="+mn-lt"/>
                <a:ea typeface="+mn-ea"/>
                <a:cs typeface="+mn-cs"/>
              </a:defRPr>
            </a:lvl4pPr>
            <a:lvl5pPr marL="1828800" indent="0" algn="ctr" rtl="0" eaLnBrk="1" latinLnBrk="0" hangingPunct="1">
              <a:spcBef>
                <a:spcPts val="370"/>
              </a:spcBef>
              <a:buClr>
                <a:schemeClr val="accent3"/>
              </a:buClr>
              <a:buFontTx/>
              <a:buNone/>
              <a:defRPr kumimoji="0" sz="2000" kern="1200">
                <a:solidFill>
                  <a:schemeClr val="tx1"/>
                </a:solidFill>
                <a:latin typeface="+mn-lt"/>
                <a:ea typeface="+mn-ea"/>
                <a:cs typeface="+mn-cs"/>
              </a:defRPr>
            </a:lvl5pPr>
            <a:lvl6pPr marL="2286000" indent="0" algn="ctr" rtl="0" eaLnBrk="1" latinLnBrk="0" hangingPunct="1">
              <a:spcBef>
                <a:spcPts val="370"/>
              </a:spcBef>
              <a:buClr>
                <a:schemeClr val="accent3"/>
              </a:buClr>
              <a:buNone/>
              <a:defRPr kumimoji="0" sz="1800" kern="1200" baseline="0">
                <a:solidFill>
                  <a:schemeClr val="tx1"/>
                </a:solidFill>
                <a:latin typeface="+mn-lt"/>
                <a:ea typeface="+mn-ea"/>
                <a:cs typeface="+mn-cs"/>
              </a:defRPr>
            </a:lvl6pPr>
            <a:lvl7pPr marL="2743200" indent="0" algn="ctr" rtl="0" eaLnBrk="1" latinLnBrk="0" hangingPunct="1">
              <a:spcBef>
                <a:spcPts val="370"/>
              </a:spcBef>
              <a:buClr>
                <a:schemeClr val="accent2"/>
              </a:buClr>
              <a:buNone/>
              <a:defRPr kumimoji="0" sz="1800" kern="1200">
                <a:solidFill>
                  <a:schemeClr val="tx1"/>
                </a:solidFill>
                <a:latin typeface="+mn-lt"/>
                <a:ea typeface="+mn-ea"/>
                <a:cs typeface="+mn-cs"/>
              </a:defRPr>
            </a:lvl7pPr>
            <a:lvl8pPr marL="3200400" indent="0" algn="ctr" rtl="0" eaLnBrk="1" latinLnBrk="0" hangingPunct="1">
              <a:spcBef>
                <a:spcPts val="370"/>
              </a:spcBef>
              <a:buClr>
                <a:schemeClr val="accent1">
                  <a:tint val="60000"/>
                </a:schemeClr>
              </a:buClr>
              <a:buNone/>
              <a:defRPr kumimoji="0" sz="1800" kern="1200">
                <a:solidFill>
                  <a:schemeClr val="tx1"/>
                </a:solidFill>
                <a:latin typeface="+mn-lt"/>
                <a:ea typeface="+mn-ea"/>
                <a:cs typeface="+mn-cs"/>
              </a:defRPr>
            </a:lvl8pPr>
            <a:lvl9pPr marL="3657600" indent="0" algn="ctr" rtl="0" eaLnBrk="1" latinLnBrk="0" hangingPunct="1">
              <a:spcBef>
                <a:spcPts val="370"/>
              </a:spcBef>
              <a:buClr>
                <a:schemeClr val="accent2">
                  <a:tint val="60000"/>
                </a:schemeClr>
              </a:buClr>
              <a:buNone/>
              <a:defRPr kumimoji="0" sz="1800" kern="1200">
                <a:solidFill>
                  <a:schemeClr val="tx1"/>
                </a:solidFill>
                <a:latin typeface="+mn-lt"/>
                <a:ea typeface="+mn-ea"/>
                <a:cs typeface="+mn-cs"/>
              </a:defRPr>
            </a:lvl9pPr>
          </a:lstStyle>
          <a:p>
            <a:pPr algn="l">
              <a:lnSpc>
                <a:spcPts val="1500"/>
              </a:lnSpc>
              <a:spcBef>
                <a:spcPts val="0"/>
              </a:spcBef>
            </a:pPr>
            <a:r>
              <a:rPr lang="en-US" sz="1600" b="1" dirty="0" smtClean="0">
                <a:solidFill>
                  <a:schemeClr val="tx1">
                    <a:lumMod val="85000"/>
                  </a:schemeClr>
                </a:solidFill>
              </a:rPr>
              <a:t>Acknowledgment</a:t>
            </a:r>
            <a:r>
              <a:rPr lang="en-US" sz="1600" dirty="0" smtClean="0">
                <a:solidFill>
                  <a:schemeClr val="tx1">
                    <a:lumMod val="85000"/>
                  </a:schemeClr>
                </a:solidFill>
              </a:rPr>
              <a:t>: </a:t>
            </a:r>
            <a:r>
              <a:rPr lang="en-US" sz="1600" dirty="0">
                <a:solidFill>
                  <a:schemeClr val="tx1">
                    <a:lumMod val="85000"/>
                  </a:schemeClr>
                </a:solidFill>
              </a:rPr>
              <a:t>This was created through work with the Kern Entrepreneurial Engineering Network. </a:t>
            </a:r>
            <a:endParaRPr lang="en-US" sz="1600" dirty="0" smtClean="0">
              <a:solidFill>
                <a:schemeClr val="tx1">
                  <a:lumMod val="85000"/>
                </a:schemeClr>
              </a:solidFill>
            </a:endParaRPr>
          </a:p>
          <a:p>
            <a:pPr algn="l">
              <a:lnSpc>
                <a:spcPts val="1500"/>
              </a:lnSpc>
              <a:spcBef>
                <a:spcPts val="0"/>
              </a:spcBef>
            </a:pPr>
            <a:r>
              <a:rPr lang="en-US" sz="1600" dirty="0" smtClean="0">
                <a:solidFill>
                  <a:schemeClr val="tx1">
                    <a:lumMod val="85000"/>
                  </a:schemeClr>
                </a:solidFill>
              </a:rPr>
              <a:t>More </a:t>
            </a:r>
            <a:r>
              <a:rPr lang="en-US" sz="1600" dirty="0">
                <a:solidFill>
                  <a:schemeClr val="tx1">
                    <a:lumMod val="85000"/>
                  </a:schemeClr>
                </a:solidFill>
              </a:rPr>
              <a:t>content can be found at EngineeringUnleashed.com. </a:t>
            </a:r>
            <a:endParaRPr lang="en-US" sz="1600" dirty="0"/>
          </a:p>
        </p:txBody>
      </p:sp>
    </p:spTree>
    <p:extLst>
      <p:ext uri="{BB962C8B-B14F-4D97-AF65-F5344CB8AC3E}">
        <p14:creationId xmlns:p14="http://schemas.microsoft.com/office/powerpoint/2010/main" val="14037956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9606" y="379570"/>
            <a:ext cx="8163394" cy="807786"/>
          </a:xfrm>
        </p:spPr>
        <p:txBody>
          <a:bodyPr>
            <a:normAutofit fontScale="90000"/>
          </a:bodyPr>
          <a:lstStyle/>
          <a:p>
            <a:r>
              <a:rPr lang="en-US" dirty="0" smtClean="0"/>
              <a:t>Supporting the EM in the Circuits course</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10</a:t>
            </a:fld>
            <a:endParaRPr lang="en-US" dirty="0"/>
          </a:p>
        </p:txBody>
      </p:sp>
      <p:sp>
        <p:nvSpPr>
          <p:cNvPr id="4" name="Content Placeholder 3"/>
          <p:cNvSpPr>
            <a:spLocks noGrp="1"/>
          </p:cNvSpPr>
          <p:nvPr>
            <p:ph sz="quarter" idx="1"/>
          </p:nvPr>
        </p:nvSpPr>
        <p:spPr>
          <a:xfrm>
            <a:off x="457200" y="1295400"/>
            <a:ext cx="8382000" cy="5257800"/>
          </a:xfrm>
        </p:spPr>
        <p:txBody>
          <a:bodyPr>
            <a:normAutofit fontScale="92500" lnSpcReduction="10000"/>
          </a:bodyPr>
          <a:lstStyle/>
          <a:p>
            <a:r>
              <a:rPr lang="en-US" sz="3000" b="1" dirty="0" smtClean="0">
                <a:solidFill>
                  <a:srgbClr val="FF0000"/>
                </a:solidFill>
                <a:effectLst>
                  <a:outerShdw blurRad="38100" dist="38100" dir="2700000" algn="tl">
                    <a:srgbClr val="000000">
                      <a:alpha val="43137"/>
                    </a:srgbClr>
                  </a:outerShdw>
                </a:effectLst>
              </a:rPr>
              <a:t>Creating Value</a:t>
            </a:r>
          </a:p>
          <a:p>
            <a:pPr lvl="1"/>
            <a:r>
              <a:rPr lang="en-US" sz="2800" dirty="0" smtClean="0"/>
              <a:t>Need finding/opportunity recognition</a:t>
            </a:r>
          </a:p>
          <a:p>
            <a:pPr lvl="1"/>
            <a:r>
              <a:rPr lang="en-US" sz="2800" dirty="0" smtClean="0"/>
              <a:t>Design-build-test</a:t>
            </a:r>
          </a:p>
          <a:p>
            <a:pPr lvl="1"/>
            <a:r>
              <a:rPr lang="en-US" sz="2800" dirty="0" smtClean="0"/>
              <a:t>Value Proposition for design solution</a:t>
            </a:r>
          </a:p>
          <a:p>
            <a:r>
              <a:rPr lang="en-US" sz="3000" dirty="0">
                <a:solidFill>
                  <a:srgbClr val="002060"/>
                </a:solidFill>
              </a:rPr>
              <a:t>Learning Objectives:</a:t>
            </a:r>
            <a:endParaRPr lang="en-US" dirty="0">
              <a:solidFill>
                <a:srgbClr val="002060"/>
              </a:solidFill>
            </a:endParaRPr>
          </a:p>
          <a:p>
            <a:pPr marL="617220" lvl="1" indent="-342900">
              <a:lnSpc>
                <a:spcPct val="115000"/>
              </a:lnSpc>
              <a:spcBef>
                <a:spcPts val="0"/>
              </a:spcBef>
              <a:buFont typeface="+mj-lt"/>
              <a:buAutoNum type="arabicParenR"/>
            </a:pPr>
            <a:r>
              <a:rPr lang="en-US"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Explores </a:t>
            </a:r>
            <a:r>
              <a:rPr lang="en-US"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multiple solution paths in the circuit design process.</a:t>
            </a:r>
            <a:endParaRPr lang="en-US" sz="2600" dirty="0">
              <a:latin typeface="Calibri" panose="020F0502020204030204" pitchFamily="34" charset="0"/>
              <a:ea typeface="Calibri" panose="020F0502020204030204" pitchFamily="34" charset="0"/>
              <a:cs typeface="Times New Roman" panose="02020603050405020304" pitchFamily="18" charset="0"/>
            </a:endParaRPr>
          </a:p>
          <a:p>
            <a:pPr marL="617220" lvl="1" indent="-342900">
              <a:lnSpc>
                <a:spcPct val="115000"/>
              </a:lnSpc>
              <a:spcBef>
                <a:spcPts val="0"/>
              </a:spcBef>
              <a:buFont typeface="+mj-lt"/>
              <a:buAutoNum type="arabicParenR"/>
            </a:pPr>
            <a:r>
              <a:rPr lang="en-US"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Identifies a market, market opportunities, or customer needs.</a:t>
            </a:r>
            <a:endParaRPr lang="en-US" sz="2600" dirty="0">
              <a:latin typeface="Calibri" panose="020F0502020204030204" pitchFamily="34" charset="0"/>
              <a:ea typeface="Calibri" panose="020F0502020204030204" pitchFamily="34" charset="0"/>
              <a:cs typeface="Times New Roman" panose="02020603050405020304" pitchFamily="18" charset="0"/>
            </a:endParaRPr>
          </a:p>
          <a:p>
            <a:pPr marL="617220" lvl="1" indent="-342900">
              <a:lnSpc>
                <a:spcPct val="115000"/>
              </a:lnSpc>
              <a:spcBef>
                <a:spcPts val="0"/>
              </a:spcBef>
              <a:buFont typeface="+mj-lt"/>
              <a:buAutoNum type="arabicParenR"/>
            </a:pPr>
            <a:r>
              <a:rPr lang="en-US"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Modifies a design based on instructor feedback.</a:t>
            </a:r>
            <a:endParaRPr lang="en-US" sz="2600" dirty="0">
              <a:latin typeface="Calibri" panose="020F0502020204030204" pitchFamily="34" charset="0"/>
              <a:ea typeface="Calibri" panose="020F0502020204030204" pitchFamily="34" charset="0"/>
              <a:cs typeface="Times New Roman" panose="02020603050405020304" pitchFamily="18" charset="0"/>
            </a:endParaRPr>
          </a:p>
          <a:p>
            <a:pPr marL="617220" lvl="1" indent="-342900">
              <a:lnSpc>
                <a:spcPct val="115000"/>
              </a:lnSpc>
              <a:spcBef>
                <a:spcPts val="0"/>
              </a:spcBef>
              <a:buFont typeface="+mj-lt"/>
              <a:buAutoNum type="arabicParenR"/>
            </a:pPr>
            <a:r>
              <a:rPr lang="en-US"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Gathers experimental and simulation data to support or refute circuit design ideas.</a:t>
            </a:r>
            <a:endParaRPr lang="en-US" sz="2600" dirty="0">
              <a:latin typeface="Calibri" panose="020F0502020204030204" pitchFamily="34" charset="0"/>
              <a:ea typeface="Calibri" panose="020F0502020204030204" pitchFamily="34" charset="0"/>
              <a:cs typeface="Times New Roman" panose="02020603050405020304" pitchFamily="18" charset="0"/>
            </a:endParaRPr>
          </a:p>
          <a:p>
            <a:pPr marL="617220" lvl="1" indent="-342900">
              <a:lnSpc>
                <a:spcPct val="115000"/>
              </a:lnSpc>
              <a:spcBef>
                <a:spcPts val="0"/>
              </a:spcBef>
              <a:buFont typeface="+mj-lt"/>
              <a:buAutoNum type="arabicParenR"/>
            </a:pPr>
            <a:r>
              <a:rPr lang="en-US"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Craft a compelling value proposition tailored to specific stakeholders.</a:t>
            </a:r>
            <a:endParaRPr lang="en-US" sz="2600" dirty="0">
              <a:latin typeface="Calibri" panose="020F0502020204030204" pitchFamily="34" charset="0"/>
              <a:ea typeface="Calibri" panose="020F0502020204030204" pitchFamily="34" charset="0"/>
              <a:cs typeface="Times New Roman" panose="02020603050405020304" pitchFamily="18" charset="0"/>
            </a:endParaRPr>
          </a:p>
          <a:p>
            <a:endParaRPr lang="en-US" sz="3000" dirty="0"/>
          </a:p>
        </p:txBody>
      </p:sp>
    </p:spTree>
    <p:extLst>
      <p:ext uri="{BB962C8B-B14F-4D97-AF65-F5344CB8AC3E}">
        <p14:creationId xmlns:p14="http://schemas.microsoft.com/office/powerpoint/2010/main" val="2632870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621" y="207091"/>
            <a:ext cx="7205802" cy="898140"/>
          </a:xfrm>
        </p:spPr>
        <p:txBody>
          <a:bodyPr>
            <a:noAutofit/>
          </a:bodyPr>
          <a:lstStyle/>
          <a:p>
            <a:pPr lvl="0"/>
            <a:r>
              <a:rPr lang="en-US" sz="3200" b="1" dirty="0" smtClean="0">
                <a:solidFill>
                  <a:srgbClr val="676B6D"/>
                </a:solidFill>
              </a:rPr>
              <a:t>Design Project Overview</a:t>
            </a:r>
            <a:endParaRPr lang="en-US" sz="3000" dirty="0">
              <a:solidFill>
                <a:srgbClr val="676B6D"/>
              </a:solidFill>
            </a:endParaRPr>
          </a:p>
        </p:txBody>
      </p:sp>
      <p:sp>
        <p:nvSpPr>
          <p:cNvPr id="7" name="AutoShape 13" descr="Image result for cell phone"/>
          <p:cNvSpPr>
            <a:spLocks noChangeAspect="1" noChangeArrowheads="1"/>
          </p:cNvSpPr>
          <p:nvPr/>
        </p:nvSpPr>
        <p:spPr bwMode="auto">
          <a:xfrm>
            <a:off x="155575" y="-41984"/>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a:solidFill>
                <a:prstClr val="black"/>
              </a:solidFill>
              <a:latin typeface="Times New Roman" pitchFamily="18" charset="0"/>
            </a:endParaRPr>
          </a:p>
        </p:txBody>
      </p:sp>
      <p:sp>
        <p:nvSpPr>
          <p:cNvPr id="18" name="Content Placeholder 2"/>
          <p:cNvSpPr txBox="1">
            <a:spLocks/>
          </p:cNvSpPr>
          <p:nvPr/>
        </p:nvSpPr>
        <p:spPr>
          <a:xfrm>
            <a:off x="387966" y="1066800"/>
            <a:ext cx="8279432" cy="532597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base">
              <a:spcAft>
                <a:spcPct val="0"/>
              </a:spcAft>
            </a:pPr>
            <a:r>
              <a:rPr lang="en-US" sz="2800" dirty="0" smtClean="0">
                <a:solidFill>
                  <a:prstClr val="black"/>
                </a:solidFill>
              </a:rPr>
              <a:t>Organize into inter-department groups of 3 to 5</a:t>
            </a:r>
          </a:p>
          <a:p>
            <a:pPr fontAlgn="base">
              <a:spcAft>
                <a:spcPct val="0"/>
              </a:spcAft>
            </a:pPr>
            <a:r>
              <a:rPr lang="en-US" sz="2800" dirty="0" smtClean="0">
                <a:solidFill>
                  <a:prstClr val="black"/>
                </a:solidFill>
              </a:rPr>
              <a:t>Design </a:t>
            </a:r>
            <a:r>
              <a:rPr lang="en-US" sz="2800" dirty="0">
                <a:solidFill>
                  <a:prstClr val="black"/>
                </a:solidFill>
              </a:rPr>
              <a:t>and build a </a:t>
            </a:r>
            <a:r>
              <a:rPr lang="en-US" sz="2800" b="1" i="1" u="sng" dirty="0" smtClean="0">
                <a:solidFill>
                  <a:prstClr val="black"/>
                </a:solidFill>
              </a:rPr>
              <a:t>temperature sensing circuit</a:t>
            </a:r>
            <a:r>
              <a:rPr lang="en-US" sz="2800" dirty="0" smtClean="0">
                <a:solidFill>
                  <a:prstClr val="black"/>
                </a:solidFill>
              </a:rPr>
              <a:t> </a:t>
            </a:r>
          </a:p>
          <a:p>
            <a:pPr fontAlgn="base">
              <a:spcAft>
                <a:spcPct val="0"/>
              </a:spcAft>
            </a:pPr>
            <a:r>
              <a:rPr lang="en-US" sz="2800" dirty="0" smtClean="0">
                <a:solidFill>
                  <a:prstClr val="black"/>
                </a:solidFill>
              </a:rPr>
              <a:t>Startup company bidding for seed funding</a:t>
            </a:r>
          </a:p>
          <a:p>
            <a:pPr fontAlgn="base">
              <a:spcAft>
                <a:spcPct val="0"/>
              </a:spcAft>
            </a:pPr>
            <a:r>
              <a:rPr lang="en-US" sz="2800" dirty="0" smtClean="0">
                <a:solidFill>
                  <a:prstClr val="black"/>
                </a:solidFill>
              </a:rPr>
              <a:t>Determine an important need</a:t>
            </a:r>
          </a:p>
          <a:p>
            <a:pPr lvl="1" fontAlgn="base">
              <a:spcAft>
                <a:spcPct val="0"/>
              </a:spcAft>
            </a:pPr>
            <a:r>
              <a:rPr lang="en-US" dirty="0" smtClean="0">
                <a:solidFill>
                  <a:prstClr val="black"/>
                </a:solidFill>
              </a:rPr>
              <a:t>temperature </a:t>
            </a:r>
            <a:r>
              <a:rPr lang="en-US" dirty="0">
                <a:solidFill>
                  <a:prstClr val="black"/>
                </a:solidFill>
              </a:rPr>
              <a:t>range (25˚C - 50˚C) </a:t>
            </a:r>
            <a:endParaRPr lang="en-US" dirty="0" smtClean="0">
              <a:solidFill>
                <a:prstClr val="black"/>
              </a:solidFill>
            </a:endParaRPr>
          </a:p>
          <a:p>
            <a:pPr fontAlgn="base">
              <a:spcAft>
                <a:spcPct val="0"/>
              </a:spcAft>
            </a:pPr>
            <a:r>
              <a:rPr lang="en-US" sz="2800" dirty="0" smtClean="0">
                <a:solidFill>
                  <a:prstClr val="black"/>
                </a:solidFill>
              </a:rPr>
              <a:t>Pitch a proposal (in writing)</a:t>
            </a:r>
          </a:p>
          <a:p>
            <a:pPr fontAlgn="base">
              <a:spcAft>
                <a:spcPct val="0"/>
              </a:spcAft>
            </a:pPr>
            <a:r>
              <a:rPr lang="en-US" sz="2800" dirty="0" smtClean="0">
                <a:solidFill>
                  <a:prstClr val="black"/>
                </a:solidFill>
              </a:rPr>
              <a:t>Build prototype for testing</a:t>
            </a:r>
          </a:p>
          <a:p>
            <a:pPr lvl="1" fontAlgn="base">
              <a:spcAft>
                <a:spcPct val="0"/>
              </a:spcAft>
            </a:pPr>
            <a:r>
              <a:rPr lang="en-US" sz="2400" dirty="0" smtClean="0">
                <a:solidFill>
                  <a:prstClr val="black"/>
                </a:solidFill>
              </a:rPr>
              <a:t>Use breadboard</a:t>
            </a:r>
          </a:p>
          <a:p>
            <a:pPr lvl="1" fontAlgn="base">
              <a:spcAft>
                <a:spcPct val="0"/>
              </a:spcAft>
            </a:pPr>
            <a:r>
              <a:rPr lang="en-US" sz="2400" dirty="0" smtClean="0">
                <a:solidFill>
                  <a:prstClr val="black"/>
                </a:solidFill>
              </a:rPr>
              <a:t>Develop Test Plans and Implement in lab</a:t>
            </a:r>
          </a:p>
          <a:p>
            <a:pPr fontAlgn="base">
              <a:spcAft>
                <a:spcPct val="0"/>
              </a:spcAft>
            </a:pPr>
            <a:r>
              <a:rPr lang="en-US" sz="2800" dirty="0" smtClean="0">
                <a:solidFill>
                  <a:prstClr val="black"/>
                </a:solidFill>
              </a:rPr>
              <a:t>Value Proposition</a:t>
            </a:r>
          </a:p>
          <a:p>
            <a:pPr fontAlgn="base">
              <a:spcAft>
                <a:spcPct val="0"/>
              </a:spcAft>
            </a:pPr>
            <a:endParaRPr lang="en-US" sz="2800" dirty="0">
              <a:solidFill>
                <a:prstClr val="black"/>
              </a:solidFill>
            </a:endParaRPr>
          </a:p>
        </p:txBody>
      </p:sp>
    </p:spTree>
    <p:extLst>
      <p:ext uri="{BB962C8B-B14F-4D97-AF65-F5344CB8AC3E}">
        <p14:creationId xmlns:p14="http://schemas.microsoft.com/office/powerpoint/2010/main" val="9926575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3979" y="190072"/>
            <a:ext cx="6998119" cy="1069233"/>
          </a:xfrm>
        </p:spPr>
        <p:txBody>
          <a:bodyPr>
            <a:noAutofit/>
          </a:bodyPr>
          <a:lstStyle/>
          <a:p>
            <a:pPr lvl="0"/>
            <a:r>
              <a:rPr lang="en-US" sz="3200" dirty="0" smtClean="0">
                <a:solidFill>
                  <a:srgbClr val="676B6D"/>
                </a:solidFill>
              </a:rPr>
              <a:t>Process for </a:t>
            </a:r>
            <a:r>
              <a:rPr lang="en-US" sz="3200" b="1" dirty="0" smtClean="0">
                <a:solidFill>
                  <a:srgbClr val="676B6D"/>
                </a:solidFill>
              </a:rPr>
              <a:t>Creating Value Propositions</a:t>
            </a:r>
            <a:r>
              <a:rPr lang="en-US" sz="3200" dirty="0" smtClean="0">
                <a:solidFill>
                  <a:srgbClr val="676B6D"/>
                </a:solidFill>
              </a:rPr>
              <a:t>: </a:t>
            </a:r>
            <a:r>
              <a:rPr lang="en-US" sz="3200" b="1" u="sng" dirty="0" smtClean="0">
                <a:solidFill>
                  <a:srgbClr val="676B6D"/>
                </a:solidFill>
              </a:rPr>
              <a:t>NABC Process</a:t>
            </a:r>
            <a:endParaRPr lang="en-US" sz="3000" b="1" u="sng" dirty="0">
              <a:solidFill>
                <a:srgbClr val="676B6D"/>
              </a:solidFill>
            </a:endParaRPr>
          </a:p>
        </p:txBody>
      </p:sp>
      <p:sp>
        <p:nvSpPr>
          <p:cNvPr id="7" name="AutoShape 13" descr="Image result for cell phone"/>
          <p:cNvSpPr>
            <a:spLocks noChangeAspect="1" noChangeArrowheads="1"/>
          </p:cNvSpPr>
          <p:nvPr/>
        </p:nvSpPr>
        <p:spPr bwMode="auto">
          <a:xfrm>
            <a:off x="155575" y="-41984"/>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a:solidFill>
                <a:prstClr val="black"/>
              </a:solidFill>
              <a:latin typeface="Times New Roman" pitchFamily="18" charset="0"/>
            </a:endParaRPr>
          </a:p>
        </p:txBody>
      </p:sp>
      <p:sp>
        <p:nvSpPr>
          <p:cNvPr id="18" name="Content Placeholder 2"/>
          <p:cNvSpPr txBox="1">
            <a:spLocks/>
          </p:cNvSpPr>
          <p:nvPr/>
        </p:nvSpPr>
        <p:spPr>
          <a:xfrm>
            <a:off x="387965" y="1271302"/>
            <a:ext cx="8507381" cy="52899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800100" lvl="3" indent="-342900" fontAlgn="base">
              <a:spcAft>
                <a:spcPct val="0"/>
              </a:spcAft>
            </a:pPr>
            <a:r>
              <a:rPr lang="en-US" sz="2600" dirty="0" smtClean="0">
                <a:solidFill>
                  <a:prstClr val="black"/>
                </a:solidFill>
              </a:rPr>
              <a:t>Developed by SRI International</a:t>
            </a:r>
          </a:p>
          <a:p>
            <a:pPr marL="342900" lvl="2" indent="-342900" fontAlgn="base">
              <a:spcAft>
                <a:spcPct val="0"/>
              </a:spcAft>
            </a:pPr>
            <a:r>
              <a:rPr lang="en-US" sz="2800" b="1" dirty="0" smtClean="0">
                <a:solidFill>
                  <a:prstClr val="black"/>
                </a:solidFill>
              </a:rPr>
              <a:t>N = </a:t>
            </a:r>
            <a:r>
              <a:rPr lang="en-US" sz="2800" b="1" u="sng" dirty="0" smtClean="0">
                <a:solidFill>
                  <a:prstClr val="black"/>
                </a:solidFill>
              </a:rPr>
              <a:t>N</a:t>
            </a:r>
            <a:r>
              <a:rPr lang="en-US" sz="2800" b="1" dirty="0" smtClean="0">
                <a:solidFill>
                  <a:prstClr val="black"/>
                </a:solidFill>
              </a:rPr>
              <a:t>eed </a:t>
            </a:r>
          </a:p>
          <a:p>
            <a:pPr marL="800100" lvl="3" indent="-342900" fontAlgn="base">
              <a:spcAft>
                <a:spcPct val="0"/>
              </a:spcAft>
            </a:pPr>
            <a:r>
              <a:rPr lang="en-US" sz="2600" dirty="0" smtClean="0">
                <a:solidFill>
                  <a:prstClr val="black"/>
                </a:solidFill>
              </a:rPr>
              <a:t>What is the important stakeholder </a:t>
            </a:r>
            <a:r>
              <a:rPr lang="en-US" sz="2600" b="1" i="1" u="sng" dirty="0" smtClean="0">
                <a:solidFill>
                  <a:prstClr val="black"/>
                </a:solidFill>
              </a:rPr>
              <a:t>N</a:t>
            </a:r>
            <a:r>
              <a:rPr lang="en-US" sz="2600" i="1" dirty="0" smtClean="0">
                <a:solidFill>
                  <a:prstClr val="black"/>
                </a:solidFill>
              </a:rPr>
              <a:t>eed</a:t>
            </a:r>
            <a:r>
              <a:rPr lang="en-US" sz="2600" dirty="0" smtClean="0">
                <a:solidFill>
                  <a:prstClr val="black"/>
                </a:solidFill>
              </a:rPr>
              <a:t>?</a:t>
            </a:r>
          </a:p>
          <a:p>
            <a:pPr marL="342900" lvl="2" indent="-342900" fontAlgn="base">
              <a:spcAft>
                <a:spcPct val="0"/>
              </a:spcAft>
            </a:pPr>
            <a:r>
              <a:rPr lang="en-US" sz="2800" b="1" dirty="0" smtClean="0">
                <a:solidFill>
                  <a:srgbClr val="0070C0"/>
                </a:solidFill>
              </a:rPr>
              <a:t>A = </a:t>
            </a:r>
            <a:r>
              <a:rPr lang="en-US" sz="2800" b="1" u="sng" dirty="0" smtClean="0">
                <a:solidFill>
                  <a:srgbClr val="0070C0"/>
                </a:solidFill>
              </a:rPr>
              <a:t>A</a:t>
            </a:r>
            <a:r>
              <a:rPr lang="en-US" sz="2800" b="1" dirty="0" smtClean="0">
                <a:solidFill>
                  <a:srgbClr val="0070C0"/>
                </a:solidFill>
              </a:rPr>
              <a:t>pproach</a:t>
            </a:r>
          </a:p>
          <a:p>
            <a:pPr marL="800100" lvl="3" indent="-342900" fontAlgn="base">
              <a:spcAft>
                <a:spcPct val="0"/>
              </a:spcAft>
            </a:pPr>
            <a:r>
              <a:rPr lang="en-US" sz="2600" dirty="0" smtClean="0">
                <a:solidFill>
                  <a:srgbClr val="0070C0"/>
                </a:solidFill>
              </a:rPr>
              <a:t>What is the unique </a:t>
            </a:r>
            <a:r>
              <a:rPr lang="en-US" sz="2600" b="1" i="1" u="sng" dirty="0" smtClean="0">
                <a:solidFill>
                  <a:srgbClr val="0070C0"/>
                </a:solidFill>
              </a:rPr>
              <a:t>A</a:t>
            </a:r>
            <a:r>
              <a:rPr lang="en-US" sz="2600" i="1" dirty="0" smtClean="0">
                <a:solidFill>
                  <a:srgbClr val="0070C0"/>
                </a:solidFill>
              </a:rPr>
              <a:t>pproach</a:t>
            </a:r>
            <a:r>
              <a:rPr lang="en-US" sz="2600" dirty="0" smtClean="0">
                <a:solidFill>
                  <a:srgbClr val="0070C0"/>
                </a:solidFill>
              </a:rPr>
              <a:t> for addressing this need?</a:t>
            </a:r>
          </a:p>
          <a:p>
            <a:pPr marL="342900" lvl="2" indent="-342900" fontAlgn="base">
              <a:spcAft>
                <a:spcPct val="0"/>
              </a:spcAft>
            </a:pPr>
            <a:r>
              <a:rPr lang="en-US" sz="2800" b="1" dirty="0" smtClean="0">
                <a:solidFill>
                  <a:srgbClr val="00B050"/>
                </a:solidFill>
              </a:rPr>
              <a:t>B = </a:t>
            </a:r>
            <a:r>
              <a:rPr lang="en-US" sz="2800" b="1" u="sng" dirty="0" smtClean="0">
                <a:solidFill>
                  <a:srgbClr val="00B050"/>
                </a:solidFill>
              </a:rPr>
              <a:t>B</a:t>
            </a:r>
            <a:r>
              <a:rPr lang="en-US" sz="2800" b="1" dirty="0" smtClean="0">
                <a:solidFill>
                  <a:srgbClr val="00B050"/>
                </a:solidFill>
              </a:rPr>
              <a:t>enefits per Costs</a:t>
            </a:r>
          </a:p>
          <a:p>
            <a:pPr marL="800100" lvl="3" indent="-342900" fontAlgn="base">
              <a:spcAft>
                <a:spcPct val="0"/>
              </a:spcAft>
            </a:pPr>
            <a:r>
              <a:rPr lang="en-US" sz="2600" dirty="0" smtClean="0">
                <a:solidFill>
                  <a:srgbClr val="00B050"/>
                </a:solidFill>
              </a:rPr>
              <a:t>What specific </a:t>
            </a:r>
            <a:r>
              <a:rPr lang="en-US" sz="2600" b="1" i="1" u="sng" dirty="0" smtClean="0">
                <a:solidFill>
                  <a:srgbClr val="00B050"/>
                </a:solidFill>
              </a:rPr>
              <a:t>B</a:t>
            </a:r>
            <a:r>
              <a:rPr lang="en-US" sz="2600" i="1" dirty="0" smtClean="0">
                <a:solidFill>
                  <a:srgbClr val="00B050"/>
                </a:solidFill>
              </a:rPr>
              <a:t>enefits per costs </a:t>
            </a:r>
            <a:r>
              <a:rPr lang="en-US" sz="2600" dirty="0" smtClean="0">
                <a:solidFill>
                  <a:srgbClr val="00B050"/>
                </a:solidFill>
              </a:rPr>
              <a:t>result from the approach?</a:t>
            </a:r>
          </a:p>
          <a:p>
            <a:pPr marL="342900" lvl="2" indent="-342900" fontAlgn="base">
              <a:spcAft>
                <a:spcPct val="0"/>
              </a:spcAft>
            </a:pPr>
            <a:r>
              <a:rPr lang="en-US" sz="2800" b="1" dirty="0" smtClean="0">
                <a:solidFill>
                  <a:srgbClr val="FF0000"/>
                </a:solidFill>
              </a:rPr>
              <a:t>C = </a:t>
            </a:r>
            <a:r>
              <a:rPr lang="en-US" sz="2800" b="1" u="sng" dirty="0" smtClean="0">
                <a:solidFill>
                  <a:srgbClr val="FF0000"/>
                </a:solidFill>
              </a:rPr>
              <a:t>C</a:t>
            </a:r>
            <a:r>
              <a:rPr lang="en-US" sz="2800" b="1" dirty="0" smtClean="0">
                <a:solidFill>
                  <a:srgbClr val="FF0000"/>
                </a:solidFill>
              </a:rPr>
              <a:t>ompetition</a:t>
            </a:r>
          </a:p>
          <a:p>
            <a:pPr marL="800100" lvl="3" indent="-342900" fontAlgn="base">
              <a:spcAft>
                <a:spcPct val="0"/>
              </a:spcAft>
            </a:pPr>
            <a:r>
              <a:rPr lang="en-US" sz="2600" dirty="0" smtClean="0">
                <a:solidFill>
                  <a:srgbClr val="FF0000"/>
                </a:solidFill>
              </a:rPr>
              <a:t>How are the benefits per costs superior to the </a:t>
            </a:r>
            <a:r>
              <a:rPr lang="en-US" sz="2600" b="1" i="1" u="sng" dirty="0" smtClean="0">
                <a:solidFill>
                  <a:srgbClr val="FF0000"/>
                </a:solidFill>
              </a:rPr>
              <a:t>C</a:t>
            </a:r>
            <a:r>
              <a:rPr lang="en-US" sz="2600" i="1" dirty="0" smtClean="0">
                <a:solidFill>
                  <a:srgbClr val="FF0000"/>
                </a:solidFill>
              </a:rPr>
              <a:t>ompetition’s</a:t>
            </a:r>
            <a:r>
              <a:rPr lang="en-US" sz="2600" dirty="0" smtClean="0">
                <a:solidFill>
                  <a:srgbClr val="FF0000"/>
                </a:solidFill>
              </a:rPr>
              <a:t> </a:t>
            </a:r>
            <a:r>
              <a:rPr lang="en-US" sz="2600" i="1" dirty="0" smtClean="0">
                <a:solidFill>
                  <a:srgbClr val="FF0000"/>
                </a:solidFill>
              </a:rPr>
              <a:t>and the alternatives?</a:t>
            </a:r>
          </a:p>
        </p:txBody>
      </p:sp>
    </p:spTree>
    <p:extLst>
      <p:ext uri="{BB962C8B-B14F-4D97-AF65-F5344CB8AC3E}">
        <p14:creationId xmlns:p14="http://schemas.microsoft.com/office/powerpoint/2010/main" val="14042369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9606" y="379569"/>
            <a:ext cx="8163394" cy="992031"/>
          </a:xfrm>
        </p:spPr>
        <p:txBody>
          <a:bodyPr>
            <a:normAutofit fontScale="90000"/>
          </a:bodyPr>
          <a:lstStyle/>
          <a:p>
            <a:r>
              <a:rPr lang="en-US" dirty="0" smtClean="0"/>
              <a:t>Supporting the EM in the Circuits course</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13</a:t>
            </a:fld>
            <a:endParaRPr lang="en-US" dirty="0"/>
          </a:p>
        </p:txBody>
      </p:sp>
      <p:sp>
        <p:nvSpPr>
          <p:cNvPr id="4" name="Content Placeholder 3"/>
          <p:cNvSpPr>
            <a:spLocks noGrp="1"/>
          </p:cNvSpPr>
          <p:nvPr>
            <p:ph sz="quarter" idx="1"/>
          </p:nvPr>
        </p:nvSpPr>
        <p:spPr>
          <a:xfrm>
            <a:off x="914400" y="1676400"/>
            <a:ext cx="7772400" cy="4343400"/>
          </a:xfrm>
        </p:spPr>
        <p:txBody>
          <a:bodyPr>
            <a:normAutofit/>
          </a:bodyPr>
          <a:lstStyle/>
          <a:p>
            <a:r>
              <a:rPr lang="en-US" sz="3000" b="1" dirty="0" smtClean="0">
                <a:solidFill>
                  <a:srgbClr val="FF0000"/>
                </a:solidFill>
                <a:effectLst>
                  <a:outerShdw blurRad="38100" dist="38100" dir="2700000" algn="tl">
                    <a:srgbClr val="000000">
                      <a:alpha val="43137"/>
                    </a:srgbClr>
                  </a:outerShdw>
                </a:effectLst>
              </a:rPr>
              <a:t>Connections</a:t>
            </a:r>
          </a:p>
          <a:p>
            <a:pPr lvl="1"/>
            <a:r>
              <a:rPr lang="en-US" sz="2800" dirty="0" smtClean="0"/>
              <a:t>Analogies</a:t>
            </a:r>
          </a:p>
          <a:p>
            <a:r>
              <a:rPr lang="en-US" sz="3000" dirty="0">
                <a:solidFill>
                  <a:srgbClr val="002060"/>
                </a:solidFill>
              </a:rPr>
              <a:t>Learning </a:t>
            </a:r>
            <a:r>
              <a:rPr lang="en-US" sz="3000" dirty="0" smtClean="0">
                <a:solidFill>
                  <a:srgbClr val="002060"/>
                </a:solidFill>
              </a:rPr>
              <a:t>Objective:</a:t>
            </a:r>
            <a:endParaRPr lang="en-US" dirty="0">
              <a:solidFill>
                <a:srgbClr val="002060"/>
              </a:solidFill>
            </a:endParaRPr>
          </a:p>
          <a:p>
            <a:pPr marL="617220" lvl="1" indent="-342900">
              <a:lnSpc>
                <a:spcPct val="115000"/>
              </a:lnSpc>
              <a:spcBef>
                <a:spcPts val="0"/>
              </a:spcBef>
              <a:buFont typeface="+mj-lt"/>
              <a:buAutoNum type="arabicParenR"/>
            </a:pP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Connect </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life experiences with electric circuit content.</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sz="3000" dirty="0" smtClean="0"/>
          </a:p>
        </p:txBody>
      </p:sp>
    </p:spTree>
    <p:extLst>
      <p:ext uri="{BB962C8B-B14F-4D97-AF65-F5344CB8AC3E}">
        <p14:creationId xmlns:p14="http://schemas.microsoft.com/office/powerpoint/2010/main" val="12888462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276" y="230663"/>
            <a:ext cx="8229600" cy="836137"/>
          </a:xfrm>
        </p:spPr>
        <p:txBody>
          <a:bodyPr>
            <a:normAutofit/>
          </a:bodyPr>
          <a:lstStyle/>
          <a:p>
            <a:r>
              <a:rPr lang="en-US" sz="3600" b="1" u="sng" dirty="0" smtClean="0"/>
              <a:t>Analogy</a:t>
            </a:r>
            <a:r>
              <a:rPr lang="en-US" sz="3600" dirty="0" smtClean="0"/>
              <a:t>: Voltage is like altitude</a:t>
            </a:r>
            <a:endParaRPr lang="en-US" sz="3600" dirty="0"/>
          </a:p>
        </p:txBody>
      </p:sp>
      <p:sp>
        <p:nvSpPr>
          <p:cNvPr id="5" name="Content Placeholder 2"/>
          <p:cNvSpPr>
            <a:spLocks noGrp="1"/>
          </p:cNvSpPr>
          <p:nvPr>
            <p:ph idx="1"/>
          </p:nvPr>
        </p:nvSpPr>
        <p:spPr>
          <a:xfrm>
            <a:off x="298578" y="1371600"/>
            <a:ext cx="8229600" cy="5105400"/>
          </a:xfrm>
        </p:spPr>
        <p:txBody>
          <a:bodyPr>
            <a:normAutofit/>
          </a:bodyPr>
          <a:lstStyle/>
          <a:p>
            <a:r>
              <a:rPr lang="en-US" sz="3200" dirty="0" smtClean="0"/>
              <a:t>Hill analogy (</a:t>
            </a:r>
            <a:r>
              <a:rPr lang="en-US" sz="3200" b="1" dirty="0" smtClean="0"/>
              <a:t>polarity</a:t>
            </a:r>
            <a:r>
              <a:rPr lang="en-US" sz="3200" dirty="0" smtClean="0"/>
              <a:t>)</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34602" y="2133600"/>
            <a:ext cx="4572002"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743200"/>
            <a:ext cx="3975222"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54332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4513"/>
            <a:ext cx="8229600" cy="1143000"/>
          </a:xfrm>
        </p:spPr>
        <p:txBody>
          <a:bodyPr>
            <a:normAutofit/>
          </a:bodyPr>
          <a:lstStyle/>
          <a:p>
            <a:r>
              <a:rPr lang="en-US" sz="3600" b="1" u="sng" dirty="0" smtClean="0"/>
              <a:t>Analogy</a:t>
            </a:r>
            <a:r>
              <a:rPr lang="en-US" sz="3600" dirty="0" smtClean="0"/>
              <a:t>: Wires are flat!</a:t>
            </a:r>
            <a:endParaRPr lang="en-US" sz="3600" dirty="0"/>
          </a:p>
        </p:txBody>
      </p:sp>
      <p:pic>
        <p:nvPicPr>
          <p:cNvPr id="4" name="Picture 3"/>
          <p:cNvPicPr>
            <a:picLocks noChangeAspect="1"/>
          </p:cNvPicPr>
          <p:nvPr/>
        </p:nvPicPr>
        <p:blipFill>
          <a:blip r:embed="rId3"/>
          <a:stretch>
            <a:fillRect/>
          </a:stretch>
        </p:blipFill>
        <p:spPr>
          <a:xfrm>
            <a:off x="328872" y="2211179"/>
            <a:ext cx="4933301" cy="2699491"/>
          </a:xfrm>
          <a:prstGeom prst="rect">
            <a:avLst/>
          </a:prstGeom>
        </p:spPr>
      </p:pic>
      <p:pic>
        <p:nvPicPr>
          <p:cNvPr id="5" name="Picture 4"/>
          <p:cNvPicPr>
            <a:picLocks noChangeAspect="1"/>
          </p:cNvPicPr>
          <p:nvPr/>
        </p:nvPicPr>
        <p:blipFill>
          <a:blip r:embed="rId4"/>
          <a:stretch>
            <a:fillRect/>
          </a:stretch>
        </p:blipFill>
        <p:spPr>
          <a:xfrm>
            <a:off x="5690010" y="2405385"/>
            <a:ext cx="3021729" cy="2076471"/>
          </a:xfrm>
          <a:prstGeom prst="rect">
            <a:avLst/>
          </a:prstGeom>
        </p:spPr>
      </p:pic>
    </p:spTree>
    <p:extLst>
      <p:ext uri="{BB962C8B-B14F-4D97-AF65-F5344CB8AC3E}">
        <p14:creationId xmlns:p14="http://schemas.microsoft.com/office/powerpoint/2010/main" val="16162219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4513"/>
            <a:ext cx="8229600" cy="1143000"/>
          </a:xfrm>
        </p:spPr>
        <p:txBody>
          <a:bodyPr>
            <a:normAutofit/>
          </a:bodyPr>
          <a:lstStyle/>
          <a:p>
            <a:r>
              <a:rPr lang="en-US" sz="3600" b="1" u="sng" dirty="0" smtClean="0"/>
              <a:t>Analogy</a:t>
            </a:r>
            <a:r>
              <a:rPr lang="en-US" sz="3600" dirty="0" smtClean="0"/>
              <a:t>: Circuit ground is like sea-level</a:t>
            </a:r>
            <a:endParaRPr lang="en-US" sz="3600" dirty="0"/>
          </a:p>
        </p:txBody>
      </p:sp>
    </p:spTree>
    <p:extLst>
      <p:ext uri="{BB962C8B-B14F-4D97-AF65-F5344CB8AC3E}">
        <p14:creationId xmlns:p14="http://schemas.microsoft.com/office/powerpoint/2010/main" val="8958382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7498" y="204300"/>
            <a:ext cx="6840415" cy="587008"/>
          </a:xfrm>
        </p:spPr>
        <p:txBody>
          <a:bodyPr>
            <a:noAutofit/>
          </a:bodyPr>
          <a:lstStyle/>
          <a:p>
            <a:r>
              <a:rPr lang="en-US" sz="3200" b="1" u="sng" dirty="0" smtClean="0"/>
              <a:t>Analogy</a:t>
            </a:r>
            <a:r>
              <a:rPr lang="en-US" sz="3200" b="1" dirty="0" smtClean="0"/>
              <a:t>: </a:t>
            </a:r>
            <a:r>
              <a:rPr lang="en-US" sz="3200" dirty="0" smtClean="0"/>
              <a:t>A KVL hike up a mountain</a:t>
            </a:r>
            <a:endParaRPr lang="en-US" sz="32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1613" y="896817"/>
            <a:ext cx="5575663" cy="562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094" y="1433147"/>
            <a:ext cx="3336681" cy="2224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9644" y="4052155"/>
            <a:ext cx="3066947" cy="20409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65361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828384" cy="685800"/>
          </a:xfrm>
        </p:spPr>
        <p:txBody>
          <a:bodyPr>
            <a:normAutofit/>
          </a:bodyPr>
          <a:lstStyle/>
          <a:p>
            <a:r>
              <a:rPr lang="en-US" sz="3400" b="1" u="sng" dirty="0" smtClean="0"/>
              <a:t>Analogy</a:t>
            </a:r>
            <a:r>
              <a:rPr lang="en-US" sz="3400" dirty="0" smtClean="0"/>
              <a:t>: Current source is like a waterfall</a:t>
            </a:r>
            <a:endParaRPr lang="en-US" sz="3400" dirty="0"/>
          </a:p>
        </p:txBody>
      </p:sp>
      <p:sp>
        <p:nvSpPr>
          <p:cNvPr id="3" name="Content Placeholder 2"/>
          <p:cNvSpPr>
            <a:spLocks noGrp="1"/>
          </p:cNvSpPr>
          <p:nvPr>
            <p:ph idx="1"/>
          </p:nvPr>
        </p:nvSpPr>
        <p:spPr>
          <a:xfrm>
            <a:off x="307909" y="1066800"/>
            <a:ext cx="5026092" cy="5059363"/>
          </a:xfrm>
        </p:spPr>
        <p:txBody>
          <a:bodyPr/>
          <a:lstStyle/>
          <a:p>
            <a:r>
              <a:rPr lang="en-US" sz="3000" dirty="0" smtClean="0"/>
              <a:t>On KVL hikes,                    </a:t>
            </a:r>
          </a:p>
          <a:p>
            <a:pPr marL="0" indent="0">
              <a:buNone/>
            </a:pPr>
            <a:r>
              <a:rPr lang="en-US" sz="2900" dirty="0"/>
              <a:t> </a:t>
            </a:r>
            <a:r>
              <a:rPr lang="en-US" sz="2900" dirty="0" smtClean="0"/>
              <a:t>     AVOID HIKING WATERALLS!</a:t>
            </a:r>
          </a:p>
          <a:p>
            <a:r>
              <a:rPr lang="en-US" sz="3000" dirty="0" smtClean="0"/>
              <a:t>Find an alternative path up or down the waterfall!</a:t>
            </a:r>
          </a:p>
          <a:p>
            <a:pPr lvl="1"/>
            <a:r>
              <a:rPr lang="en-US" sz="2900" dirty="0" err="1" smtClean="0"/>
              <a:t>Supermesh</a:t>
            </a:r>
            <a:r>
              <a:rPr lang="en-US" sz="2900" dirty="0" smtClean="0"/>
              <a:t>!</a:t>
            </a:r>
            <a:endParaRPr lang="en-US" sz="2900" dirty="0"/>
          </a:p>
        </p:txBody>
      </p:sp>
      <p:pic>
        <p:nvPicPr>
          <p:cNvPr id="4" name="Picture 3"/>
          <p:cNvPicPr>
            <a:picLocks noChangeAspect="1"/>
          </p:cNvPicPr>
          <p:nvPr/>
        </p:nvPicPr>
        <p:blipFill>
          <a:blip r:embed="rId3"/>
          <a:stretch>
            <a:fillRect/>
          </a:stretch>
        </p:blipFill>
        <p:spPr>
          <a:xfrm>
            <a:off x="5468224" y="1066800"/>
            <a:ext cx="3391868" cy="4538759"/>
          </a:xfrm>
          <a:prstGeom prst="rect">
            <a:avLst/>
          </a:prstGeom>
        </p:spPr>
      </p:pic>
      <p:pic>
        <p:nvPicPr>
          <p:cNvPr id="6" name="Picture 5"/>
          <p:cNvPicPr>
            <a:picLocks noChangeAspect="1"/>
          </p:cNvPicPr>
          <p:nvPr/>
        </p:nvPicPr>
        <p:blipFill>
          <a:blip r:embed="rId4"/>
          <a:stretch>
            <a:fillRect/>
          </a:stretch>
        </p:blipFill>
        <p:spPr>
          <a:xfrm>
            <a:off x="457200" y="3521529"/>
            <a:ext cx="4953000" cy="3184071"/>
          </a:xfrm>
          <a:prstGeom prst="rect">
            <a:avLst/>
          </a:prstGeom>
        </p:spPr>
      </p:pic>
    </p:spTree>
    <p:extLst>
      <p:ext uri="{BB962C8B-B14F-4D97-AF65-F5344CB8AC3E}">
        <p14:creationId xmlns:p14="http://schemas.microsoft.com/office/powerpoint/2010/main" val="33925930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96" y="304800"/>
            <a:ext cx="7552592" cy="1143000"/>
          </a:xfrm>
        </p:spPr>
        <p:txBody>
          <a:bodyPr>
            <a:normAutofit fontScale="90000"/>
          </a:bodyPr>
          <a:lstStyle/>
          <a:p>
            <a:r>
              <a:rPr lang="en-US" sz="3600" b="1" u="sng" dirty="0" smtClean="0"/>
              <a:t>Analogy: </a:t>
            </a:r>
            <a:r>
              <a:rPr lang="en-US" sz="3600" u="sng" dirty="0"/>
              <a:t>Parallel resistors work in parallel on the job</a:t>
            </a:r>
            <a:endParaRPr lang="en-US" sz="36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3452" y="4245952"/>
            <a:ext cx="3017690" cy="22603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p:cNvSpPr>
            <a:spLocks noGrp="1"/>
          </p:cNvSpPr>
          <p:nvPr>
            <p:ph idx="1"/>
          </p:nvPr>
        </p:nvSpPr>
        <p:spPr>
          <a:xfrm>
            <a:off x="457200" y="1371600"/>
            <a:ext cx="7816362" cy="4640264"/>
          </a:xfrm>
        </p:spPr>
        <p:txBody>
          <a:bodyPr/>
          <a:lstStyle/>
          <a:p>
            <a:r>
              <a:rPr lang="en-US" sz="3000" dirty="0" smtClean="0"/>
              <a:t>Mary takes 2 hours to paint a room</a:t>
            </a:r>
          </a:p>
          <a:p>
            <a:r>
              <a:rPr lang="en-US" sz="3000" dirty="0" smtClean="0"/>
              <a:t>John takes 4 hours to paint it</a:t>
            </a:r>
          </a:p>
          <a:p>
            <a:r>
              <a:rPr lang="en-US" sz="3000" dirty="0" smtClean="0"/>
              <a:t>How long will it take if they work in parallel?</a:t>
            </a:r>
          </a:p>
          <a:p>
            <a:r>
              <a:rPr lang="en-US" sz="3000" dirty="0" smtClean="0"/>
              <a:t>Use </a:t>
            </a:r>
            <a:r>
              <a:rPr lang="en-US" sz="2800" dirty="0" smtClean="0"/>
              <a:t>product-over-the-sum rule</a:t>
            </a:r>
          </a:p>
          <a:p>
            <a:endParaRPr lang="en-US" sz="2800" dirty="0"/>
          </a:p>
          <a:p>
            <a:endParaRPr lang="en-US" sz="2800" dirty="0" smtClean="0"/>
          </a:p>
          <a:p>
            <a:r>
              <a:rPr lang="en-US" sz="2800" dirty="0" smtClean="0"/>
              <a:t>Use time per job in the calculation</a:t>
            </a:r>
            <a:r>
              <a:rPr lang="en-US" sz="2800" dirty="0"/>
              <a:t>	</a:t>
            </a:r>
          </a:p>
          <a:p>
            <a:endParaRPr lang="en-US" sz="3000" dirty="0" smtClean="0"/>
          </a:p>
        </p:txBody>
      </p:sp>
      <mc:AlternateContent xmlns:mc="http://schemas.openxmlformats.org/markup-compatibility/2006" xmlns:a14="http://schemas.microsoft.com/office/drawing/2010/main">
        <mc:Choice Requires="a14">
          <p:sp>
            <p:nvSpPr>
              <p:cNvPr id="7" name="Rectangle 6"/>
              <p:cNvSpPr/>
              <p:nvPr/>
            </p:nvSpPr>
            <p:spPr>
              <a:xfrm>
                <a:off x="762000" y="3505200"/>
                <a:ext cx="6588369" cy="688907"/>
              </a:xfrm>
              <a:prstGeom prst="rect">
                <a:avLst/>
              </a:prstGeom>
            </p:spPr>
            <p:txBody>
              <a:bodyPr wrap="square">
                <a:spAutoFit/>
              </a:bodyPr>
              <a:lstStyle/>
              <a:p>
                <a14:m>
                  <m:oMath xmlns:m="http://schemas.openxmlformats.org/officeDocument/2006/math">
                    <m:r>
                      <m:rPr>
                        <m:sty m:val="p"/>
                      </m:rPr>
                      <a:rPr lang="en-US" sz="2600" b="0" i="0" smtClean="0">
                        <a:latin typeface="Cambria Math"/>
                      </a:rPr>
                      <m:t>Parallel</m:t>
                    </m:r>
                    <m:r>
                      <a:rPr lang="en-US" sz="2600" b="0" i="0" smtClean="0">
                        <a:latin typeface="Cambria Math"/>
                      </a:rPr>
                      <m:t> </m:t>
                    </m:r>
                    <m:r>
                      <m:rPr>
                        <m:sty m:val="p"/>
                      </m:rPr>
                      <a:rPr lang="en-US" sz="2600" b="0" i="0" smtClean="0">
                        <a:latin typeface="Cambria Math"/>
                      </a:rPr>
                      <m:t>Work</m:t>
                    </m:r>
                    <m:r>
                      <a:rPr lang="en-US" sz="2600" b="0" i="0" smtClean="0">
                        <a:latin typeface="Cambria Math"/>
                      </a:rPr>
                      <m:t> </m:t>
                    </m:r>
                    <m:r>
                      <m:rPr>
                        <m:sty m:val="p"/>
                      </m:rPr>
                      <a:rPr lang="en-US" sz="2600" b="0" i="0" smtClean="0">
                        <a:latin typeface="Cambria Math"/>
                      </a:rPr>
                      <m:t>Time</m:t>
                    </m:r>
                  </m:oMath>
                </a14:m>
                <a:r>
                  <a:rPr lang="en-US" sz="2600" dirty="0" smtClean="0"/>
                  <a:t> </a:t>
                </a:r>
                <a14:m>
                  <m:oMath xmlns:m="http://schemas.openxmlformats.org/officeDocument/2006/math">
                    <m:r>
                      <a:rPr lang="en-US" sz="2600" i="1">
                        <a:latin typeface="Cambria Math"/>
                      </a:rPr>
                      <m:t>=</m:t>
                    </m:r>
                    <m:f>
                      <m:fPr>
                        <m:ctrlPr>
                          <a:rPr lang="en-US" sz="2600" i="1">
                            <a:latin typeface="Cambria Math" panose="02040503050406030204" pitchFamily="18" charset="0"/>
                          </a:rPr>
                        </m:ctrlPr>
                      </m:fPr>
                      <m:num>
                        <m:d>
                          <m:dPr>
                            <m:ctrlPr>
                              <a:rPr lang="en-US" sz="2600" b="0" i="1" smtClean="0">
                                <a:latin typeface="Cambria Math" panose="02040503050406030204" pitchFamily="18" charset="0"/>
                              </a:rPr>
                            </m:ctrlPr>
                          </m:dPr>
                          <m:e>
                            <m:r>
                              <a:rPr lang="en-US" sz="2600" b="0" i="1" smtClean="0">
                                <a:latin typeface="Cambria Math"/>
                              </a:rPr>
                              <m:t>2</m:t>
                            </m:r>
                          </m:e>
                        </m:d>
                        <m:d>
                          <m:dPr>
                            <m:ctrlPr>
                              <a:rPr lang="en-US" sz="2600" b="0" i="1" smtClean="0">
                                <a:latin typeface="Cambria Math" panose="02040503050406030204" pitchFamily="18" charset="0"/>
                              </a:rPr>
                            </m:ctrlPr>
                          </m:dPr>
                          <m:e>
                            <m:r>
                              <a:rPr lang="en-US" sz="2600" b="0" i="1" smtClean="0">
                                <a:latin typeface="Cambria Math"/>
                              </a:rPr>
                              <m:t>4</m:t>
                            </m:r>
                          </m:e>
                        </m:d>
                      </m:num>
                      <m:den>
                        <m:r>
                          <a:rPr lang="en-US" sz="2600" b="0" i="1" smtClean="0">
                            <a:latin typeface="Cambria Math"/>
                          </a:rPr>
                          <m:t>2</m:t>
                        </m:r>
                        <m:r>
                          <a:rPr lang="en-US" sz="2600" i="1">
                            <a:latin typeface="Cambria Math"/>
                          </a:rPr>
                          <m:t>+</m:t>
                        </m:r>
                        <m:r>
                          <a:rPr lang="en-US" sz="2600" b="0" i="1" smtClean="0">
                            <a:latin typeface="Cambria Math"/>
                          </a:rPr>
                          <m:t>4</m:t>
                        </m:r>
                      </m:den>
                    </m:f>
                    <m:r>
                      <a:rPr lang="en-US" sz="2600" i="1">
                        <a:latin typeface="Cambria Math"/>
                      </a:rPr>
                      <m:t>=</m:t>
                    </m:r>
                    <m:f>
                      <m:fPr>
                        <m:ctrlPr>
                          <a:rPr lang="en-US" sz="2600" i="1">
                            <a:latin typeface="Cambria Math" panose="02040503050406030204" pitchFamily="18" charset="0"/>
                          </a:rPr>
                        </m:ctrlPr>
                      </m:fPr>
                      <m:num>
                        <m:r>
                          <a:rPr lang="en-US" sz="2600" b="0" i="1" smtClean="0">
                            <a:latin typeface="Cambria Math"/>
                          </a:rPr>
                          <m:t>8</m:t>
                        </m:r>
                      </m:num>
                      <m:den>
                        <m:r>
                          <a:rPr lang="en-US" sz="2600" b="0" i="1" smtClean="0">
                            <a:latin typeface="Cambria Math"/>
                          </a:rPr>
                          <m:t>6</m:t>
                        </m:r>
                      </m:den>
                    </m:f>
                    <m:r>
                      <a:rPr lang="en-US" sz="2600" b="0" i="1" smtClean="0">
                        <a:latin typeface="Cambria Math"/>
                      </a:rPr>
                      <m:t>=1.33 </m:t>
                    </m:r>
                    <m:r>
                      <m:rPr>
                        <m:sty m:val="p"/>
                      </m:rPr>
                      <a:rPr lang="en-US" sz="2600" b="0" i="0" smtClean="0">
                        <a:latin typeface="Cambria Math"/>
                      </a:rPr>
                      <m:t>hours</m:t>
                    </m:r>
                  </m:oMath>
                </a14:m>
                <a:endParaRPr lang="en-US" sz="2600" dirty="0"/>
              </a:p>
            </p:txBody>
          </p:sp>
        </mc:Choice>
        <mc:Fallback xmlns="">
          <p:sp>
            <p:nvSpPr>
              <p:cNvPr id="7" name="Rectangle 6"/>
              <p:cNvSpPr>
                <a:spLocks noRot="1" noChangeAspect="1" noMove="1" noResize="1" noEditPoints="1" noAdjustHandles="1" noChangeArrowheads="1" noChangeShapeType="1" noTextEdit="1"/>
              </p:cNvSpPr>
              <p:nvPr/>
            </p:nvSpPr>
            <p:spPr>
              <a:xfrm>
                <a:off x="762000" y="3505200"/>
                <a:ext cx="6588369" cy="688907"/>
              </a:xfrm>
              <a:prstGeom prst="rect">
                <a:avLst/>
              </a:prstGeom>
              <a:blipFill rotWithShape="0">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3999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772400" cy="1143000"/>
          </a:xfrm>
        </p:spPr>
        <p:txBody>
          <a:bodyPr>
            <a:normAutofit fontScale="90000"/>
          </a:bodyPr>
          <a:lstStyle/>
          <a:p>
            <a:r>
              <a:rPr lang="en-US" dirty="0" smtClean="0"/>
              <a:t>KEEN’s 3Cs Definition of </a:t>
            </a:r>
            <a:br>
              <a:rPr lang="en-US" dirty="0" smtClean="0"/>
            </a:br>
            <a:r>
              <a:rPr lang="en-US" dirty="0" smtClean="0"/>
              <a:t>Entrepreneurial Mindset (EM)</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2</a:t>
            </a:fld>
            <a:endParaRPr lang="en-US" dirty="0"/>
          </a:p>
        </p:txBody>
      </p:sp>
      <p:sp>
        <p:nvSpPr>
          <p:cNvPr id="4" name="Content Placeholder 3"/>
          <p:cNvSpPr>
            <a:spLocks noGrp="1"/>
          </p:cNvSpPr>
          <p:nvPr>
            <p:ph sz="quarter" idx="1"/>
          </p:nvPr>
        </p:nvSpPr>
        <p:spPr>
          <a:xfrm>
            <a:off x="914400" y="1600200"/>
            <a:ext cx="7772400" cy="4419600"/>
          </a:xfrm>
        </p:spPr>
        <p:txBody>
          <a:bodyPr>
            <a:normAutofit/>
          </a:bodyPr>
          <a:lstStyle/>
          <a:p>
            <a:r>
              <a:rPr lang="en-US" sz="3000" dirty="0" smtClean="0"/>
              <a:t>Constant curiosity about our changing world</a:t>
            </a:r>
          </a:p>
          <a:p>
            <a:pPr lvl="1"/>
            <a:r>
              <a:rPr lang="en-US" sz="2800" b="1" dirty="0" smtClean="0">
                <a:solidFill>
                  <a:srgbClr val="FF0000"/>
                </a:solidFill>
                <a:effectLst>
                  <a:outerShdw blurRad="38100" dist="38100" dir="2700000" algn="tl">
                    <a:srgbClr val="000000">
                      <a:alpha val="43137"/>
                    </a:srgbClr>
                  </a:outerShdw>
                </a:effectLst>
              </a:rPr>
              <a:t>Curiosity</a:t>
            </a:r>
          </a:p>
          <a:p>
            <a:r>
              <a:rPr lang="en-US" sz="3000" dirty="0" smtClean="0"/>
              <a:t>Integrating information from many sources to gain insight</a:t>
            </a:r>
          </a:p>
          <a:p>
            <a:pPr lvl="1"/>
            <a:r>
              <a:rPr lang="en-US" sz="2800" b="1" dirty="0" smtClean="0">
                <a:solidFill>
                  <a:srgbClr val="FF0000"/>
                </a:solidFill>
                <a:effectLst>
                  <a:outerShdw blurRad="38100" dist="38100" dir="2700000" algn="tl">
                    <a:srgbClr val="000000">
                      <a:alpha val="43137"/>
                    </a:srgbClr>
                  </a:outerShdw>
                </a:effectLst>
              </a:rPr>
              <a:t>Connections</a:t>
            </a:r>
          </a:p>
          <a:p>
            <a:r>
              <a:rPr lang="en-US" sz="3000" dirty="0" smtClean="0"/>
              <a:t>Identifying unexpected opportunities to create value</a:t>
            </a:r>
          </a:p>
          <a:p>
            <a:pPr lvl="1"/>
            <a:r>
              <a:rPr lang="en-US" sz="2800" b="1" dirty="0" smtClean="0">
                <a:solidFill>
                  <a:srgbClr val="FF0000"/>
                </a:solidFill>
                <a:effectLst>
                  <a:outerShdw blurRad="38100" dist="38100" dir="2700000" algn="tl">
                    <a:srgbClr val="000000">
                      <a:alpha val="43137"/>
                    </a:srgbClr>
                  </a:outerShdw>
                </a:effectLst>
              </a:rPr>
              <a:t>Creating value</a:t>
            </a:r>
            <a:endParaRPr lang="en-US" sz="2800" b="1" dirty="0">
              <a:solidFill>
                <a:srgbClr val="FF0000"/>
              </a:solidFill>
              <a:effectLst>
                <a:outerShdw blurRad="38100" dist="38100" dir="2700000" algn="tl">
                  <a:srgbClr val="000000">
                    <a:alpha val="43137"/>
                  </a:srgbClr>
                </a:outerShdw>
              </a:effectLst>
            </a:endParaRPr>
          </a:p>
        </p:txBody>
      </p:sp>
      <p:sp>
        <p:nvSpPr>
          <p:cNvPr id="5" name="Shape 340"/>
          <p:cNvSpPr/>
          <p:nvPr/>
        </p:nvSpPr>
        <p:spPr>
          <a:xfrm>
            <a:off x="76200" y="5339796"/>
            <a:ext cx="8915400" cy="451404"/>
          </a:xfrm>
          <a:prstGeom prst="rect">
            <a:avLst/>
          </a:prstGeom>
          <a:ln w="12700">
            <a:miter lim="400000"/>
          </a:ln>
          <a:extLst>
            <a:ext uri="{C572A759-6A51-4108-AA02-DFA0A04FC94B}">
              <ma14:wrappingTextBoxFlag xmlns:ma14="http://schemas.microsoft.com/office/mac/drawingml/2011/main" xmlns="" val="1"/>
            </a:ext>
          </a:extLst>
        </p:spPr>
        <p:txBody>
          <a:bodyPr wrap="square" lIns="65023" tIns="65023" rIns="65023" bIns="65023" anchor="ctr">
            <a:spAutoFit/>
          </a:bodyPr>
          <a:lstStyle>
            <a:lvl1pPr defTabSz="914400">
              <a:lnSpc>
                <a:spcPct val="80000"/>
              </a:lnSpc>
              <a:spcBef>
                <a:spcPts val="3200"/>
              </a:spcBef>
              <a:buFont typeface="Arial"/>
              <a:defRPr sz="4200" i="1" spc="84">
                <a:latin typeface="Helvetica Neue Light"/>
                <a:ea typeface="Helvetica Neue Light"/>
                <a:cs typeface="Helvetica Neue Light"/>
                <a:sym typeface="Helvetica Neue Light"/>
              </a:defRPr>
            </a:lvl1pPr>
          </a:lstStyle>
          <a:p>
            <a:pPr lvl="0">
              <a:defRPr sz="1800" i="0" spc="0"/>
            </a:pPr>
            <a:r>
              <a:rPr sz="2600" i="1" spc="84" dirty="0"/>
              <a:t>“An entrepreneurial mindset is an entire outlook on life.”</a:t>
            </a:r>
          </a:p>
        </p:txBody>
      </p:sp>
    </p:spTree>
    <p:extLst>
      <p:ext uri="{BB962C8B-B14F-4D97-AF65-F5344CB8AC3E}">
        <p14:creationId xmlns:p14="http://schemas.microsoft.com/office/powerpoint/2010/main" val="3009562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iterate>
                                    <p:tmAbs val="0"/>
                                  </p:iterate>
                                  <p:childTnLst>
                                    <p:set>
                                      <p:cBhvr>
                                        <p:cTn id="6" fill="hold"/>
                                        <p:tgtEl>
                                          <p:spTgt spid="5"/>
                                        </p:tgtEl>
                                        <p:attrNameLst>
                                          <p:attrName>style.visibility</p:attrName>
                                        </p:attrNameLst>
                                      </p:cBhvr>
                                      <p:to>
                                        <p:strVal val="visible"/>
                                      </p:to>
                                    </p:set>
                                    <p:animEffect transition="in" filter="dissolve">
                                      <p:cBhvr>
                                        <p:cTn id="7" dur="3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dvAuto="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96" y="324513"/>
            <a:ext cx="7552592" cy="809695"/>
          </a:xfrm>
        </p:spPr>
        <p:txBody>
          <a:bodyPr>
            <a:normAutofit/>
          </a:bodyPr>
          <a:lstStyle/>
          <a:p>
            <a:r>
              <a:rPr lang="en-US" sz="3600" b="1" u="sng" dirty="0" smtClean="0"/>
              <a:t>Analogy: </a:t>
            </a:r>
            <a:r>
              <a:rPr lang="en-US" sz="3200" u="sng" dirty="0"/>
              <a:t>Conductance is like work rate</a:t>
            </a:r>
            <a:endParaRPr lang="en-US" sz="3600" dirty="0"/>
          </a:p>
        </p:txBody>
      </p:sp>
      <p:sp>
        <p:nvSpPr>
          <p:cNvPr id="6" name="Content Placeholder 2"/>
          <p:cNvSpPr>
            <a:spLocks noGrp="1"/>
          </p:cNvSpPr>
          <p:nvPr>
            <p:ph idx="1"/>
          </p:nvPr>
        </p:nvSpPr>
        <p:spPr>
          <a:xfrm>
            <a:off x="298938" y="1143000"/>
            <a:ext cx="8220808" cy="4983164"/>
          </a:xfrm>
        </p:spPr>
        <p:txBody>
          <a:bodyPr>
            <a:normAutofit/>
          </a:bodyPr>
          <a:lstStyle/>
          <a:p>
            <a:r>
              <a:rPr lang="en-US" sz="3000" dirty="0" smtClean="0"/>
              <a:t>Used </a:t>
            </a:r>
            <a:r>
              <a:rPr lang="en-US" sz="3000" i="1" dirty="0" smtClean="0"/>
              <a:t>time per job </a:t>
            </a:r>
            <a:r>
              <a:rPr lang="en-US" sz="3000" dirty="0" smtClean="0"/>
              <a:t>in the parallel resistance analogy</a:t>
            </a:r>
          </a:p>
          <a:p>
            <a:r>
              <a:rPr lang="en-US" sz="3000" i="1" dirty="0" smtClean="0"/>
              <a:t>Reciprocal</a:t>
            </a:r>
            <a:r>
              <a:rPr lang="en-US" sz="3000" dirty="0" smtClean="0"/>
              <a:t> of time per job is </a:t>
            </a:r>
            <a:r>
              <a:rPr lang="en-US" sz="3000" b="1" u="sng" dirty="0" smtClean="0"/>
              <a:t>work rate</a:t>
            </a:r>
            <a:r>
              <a:rPr lang="en-US" sz="3000" dirty="0"/>
              <a:t>	</a:t>
            </a:r>
            <a:endParaRPr lang="en-US" sz="3000" dirty="0" smtClean="0"/>
          </a:p>
          <a:p>
            <a:r>
              <a:rPr lang="en-US" sz="3000" dirty="0" smtClean="0"/>
              <a:t>Reciprocal of resistance is </a:t>
            </a:r>
            <a:r>
              <a:rPr lang="en-US" sz="3000" b="1" u="sng" dirty="0" smtClean="0"/>
              <a:t>conductance</a:t>
            </a:r>
          </a:p>
          <a:p>
            <a:r>
              <a:rPr lang="en-US" sz="3000" dirty="0" smtClean="0"/>
              <a:t>Mary (15 customers per hour)</a:t>
            </a:r>
          </a:p>
          <a:p>
            <a:r>
              <a:rPr lang="en-US" sz="3000" dirty="0" smtClean="0"/>
              <a:t>John</a:t>
            </a:r>
            <a:r>
              <a:rPr lang="en-US" sz="3000" dirty="0"/>
              <a:t> (</a:t>
            </a:r>
            <a:r>
              <a:rPr lang="en-US" sz="3000" dirty="0" smtClean="0"/>
              <a:t>10 </a:t>
            </a:r>
            <a:r>
              <a:rPr lang="en-US" sz="3000" dirty="0"/>
              <a:t>customers per </a:t>
            </a:r>
            <a:r>
              <a:rPr lang="en-US" sz="3000" dirty="0" smtClean="0"/>
              <a:t>hour)</a:t>
            </a:r>
            <a:endParaRPr lang="en-US" sz="3000" dirty="0"/>
          </a:p>
          <a:p>
            <a:endParaRPr lang="en-US" sz="2600" dirty="0" smtClean="0"/>
          </a:p>
        </p:txBody>
      </p:sp>
      <mc:AlternateContent xmlns:mc="http://schemas.openxmlformats.org/markup-compatibility/2006" xmlns:a14="http://schemas.microsoft.com/office/drawing/2010/main">
        <mc:Choice Requires="a14">
          <p:sp>
            <p:nvSpPr>
              <p:cNvPr id="7" name="Rectangle 6"/>
              <p:cNvSpPr/>
              <p:nvPr/>
            </p:nvSpPr>
            <p:spPr>
              <a:xfrm>
                <a:off x="381000" y="4267200"/>
                <a:ext cx="4419600" cy="892552"/>
              </a:xfrm>
              <a:prstGeom prst="rect">
                <a:avLst/>
              </a:prstGeom>
            </p:spPr>
            <p:txBody>
              <a:bodyPr wrap="square">
                <a:spAutoFit/>
              </a:bodyPr>
              <a:lstStyle/>
              <a:p>
                <a14:m>
                  <m:oMath xmlns:m="http://schemas.openxmlformats.org/officeDocument/2006/math">
                    <m:r>
                      <m:rPr>
                        <m:sty m:val="p"/>
                      </m:rPr>
                      <a:rPr lang="en-US" sz="2600" b="0" i="0" smtClean="0">
                        <a:latin typeface="Cambria Math"/>
                      </a:rPr>
                      <m:t>Parallel</m:t>
                    </m:r>
                    <m:r>
                      <a:rPr lang="en-US" sz="2600" b="0" i="0" smtClean="0">
                        <a:latin typeface="Cambria Math"/>
                      </a:rPr>
                      <m:t> </m:t>
                    </m:r>
                    <m:r>
                      <m:rPr>
                        <m:sty m:val="p"/>
                      </m:rPr>
                      <a:rPr lang="en-US" sz="2600" b="0" i="0" smtClean="0">
                        <a:latin typeface="Cambria Math"/>
                      </a:rPr>
                      <m:t>Work</m:t>
                    </m:r>
                    <m:r>
                      <a:rPr lang="en-US" sz="2600" b="0" i="0" smtClean="0">
                        <a:latin typeface="Cambria Math"/>
                      </a:rPr>
                      <m:t> </m:t>
                    </m:r>
                    <m:r>
                      <m:rPr>
                        <m:sty m:val="p"/>
                      </m:rPr>
                      <a:rPr lang="en-US" sz="2600" b="0" i="0" smtClean="0">
                        <a:latin typeface="Cambria Math"/>
                      </a:rPr>
                      <m:t>Rate</m:t>
                    </m:r>
                  </m:oMath>
                </a14:m>
                <a:r>
                  <a:rPr lang="en-US" sz="2600" dirty="0" smtClean="0"/>
                  <a:t> </a:t>
                </a:r>
                <a14:m>
                  <m:oMath xmlns:m="http://schemas.openxmlformats.org/officeDocument/2006/math">
                    <m:r>
                      <a:rPr lang="en-US" sz="2600" i="1">
                        <a:latin typeface="Cambria Math"/>
                      </a:rPr>
                      <m:t>=</m:t>
                    </m:r>
                    <m:r>
                      <a:rPr lang="en-US" sz="2600" i="1" smtClean="0">
                        <a:latin typeface="Cambria Math"/>
                      </a:rPr>
                      <m:t>1</m:t>
                    </m:r>
                    <m:r>
                      <a:rPr lang="en-US" sz="2600" b="0" i="1" smtClean="0">
                        <a:latin typeface="Cambria Math"/>
                      </a:rPr>
                      <m:t>5+10</m:t>
                    </m:r>
                  </m:oMath>
                </a14:m>
                <a:endParaRPr lang="en-US" sz="2600" b="0" i="1" dirty="0" smtClean="0">
                  <a:latin typeface="Cambria Math"/>
                </a:endParaRPr>
              </a:p>
              <a:p>
                <a:pPr/>
                <a14:m>
                  <m:oMathPara xmlns:m="http://schemas.openxmlformats.org/officeDocument/2006/math">
                    <m:oMathParaPr>
                      <m:jc m:val="centerGroup"/>
                    </m:oMathParaPr>
                    <m:oMath xmlns:m="http://schemas.openxmlformats.org/officeDocument/2006/math">
                      <m:r>
                        <a:rPr lang="en-US" sz="2600" b="0" i="1" smtClean="0">
                          <a:latin typeface="Cambria Math"/>
                        </a:rPr>
                        <m:t>=25 </m:t>
                      </m:r>
                      <m:r>
                        <m:rPr>
                          <m:sty m:val="p"/>
                        </m:rPr>
                        <a:rPr lang="en-US" sz="2600" b="0" i="0" smtClean="0">
                          <a:latin typeface="Cambria Math"/>
                        </a:rPr>
                        <m:t>customers</m:t>
                      </m:r>
                      <m:r>
                        <a:rPr lang="en-US" sz="2600" b="0" i="0" smtClean="0">
                          <a:latin typeface="Cambria Math"/>
                        </a:rPr>
                        <m:t>/</m:t>
                      </m:r>
                      <m:r>
                        <m:rPr>
                          <m:sty m:val="p"/>
                        </m:rPr>
                        <a:rPr lang="en-US" sz="2600" b="0" i="0" smtClean="0">
                          <a:latin typeface="Cambria Math"/>
                        </a:rPr>
                        <m:t>hour</m:t>
                      </m:r>
                    </m:oMath>
                  </m:oMathPara>
                </a14:m>
                <a:endParaRPr lang="en-US" sz="2600" dirty="0"/>
              </a:p>
            </p:txBody>
          </p:sp>
        </mc:Choice>
        <mc:Fallback xmlns="">
          <p:sp>
            <p:nvSpPr>
              <p:cNvPr id="7" name="Rectangle 6"/>
              <p:cNvSpPr>
                <a:spLocks noRot="1" noChangeAspect="1" noMove="1" noResize="1" noEditPoints="1" noAdjustHandles="1" noChangeArrowheads="1" noChangeShapeType="1" noTextEdit="1"/>
              </p:cNvSpPr>
              <p:nvPr/>
            </p:nvSpPr>
            <p:spPr>
              <a:xfrm>
                <a:off x="381000" y="4267200"/>
                <a:ext cx="4419600" cy="892552"/>
              </a:xfrm>
              <a:prstGeom prst="rect">
                <a:avLst/>
              </a:prstGeom>
              <a:blipFill rotWithShape="0">
                <a:blip r:embed="rId3"/>
                <a:stretch>
                  <a:fillRect l="-690" b="-6849"/>
                </a:stretch>
              </a:blipFill>
            </p:spPr>
            <p:txBody>
              <a:bodyPr/>
              <a:lstStyle/>
              <a:p>
                <a:r>
                  <a:rPr lang="en-US">
                    <a:noFill/>
                  </a:rPr>
                  <a:t> </a:t>
                </a:r>
              </a:p>
            </p:txBody>
          </p:sp>
        </mc:Fallback>
      </mc:AlternateContent>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2819400"/>
            <a:ext cx="3991707" cy="33181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67962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736474"/>
          </a:xfrm>
        </p:spPr>
        <p:txBody>
          <a:bodyPr>
            <a:normAutofit fontScale="90000"/>
          </a:bodyPr>
          <a:lstStyle/>
          <a:p>
            <a:r>
              <a:rPr lang="en-US" b="1" u="sng" dirty="0" smtClean="0"/>
              <a:t>Analogy</a:t>
            </a:r>
            <a:r>
              <a:rPr lang="en-US" dirty="0" smtClean="0"/>
              <a:t>: Caps are like pressurized tanks!</a:t>
            </a:r>
            <a:endParaRPr lang="en-US" dirty="0"/>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45" y="2224459"/>
            <a:ext cx="4413738" cy="4413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0448" y="1374531"/>
            <a:ext cx="4695825" cy="2392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01147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1014"/>
            <a:ext cx="8229600" cy="1143000"/>
          </a:xfrm>
        </p:spPr>
        <p:txBody>
          <a:bodyPr>
            <a:normAutofit/>
          </a:bodyPr>
          <a:lstStyle/>
          <a:p>
            <a:r>
              <a:rPr lang="en-US" b="1" u="sng" dirty="0" smtClean="0"/>
              <a:t>Analogy</a:t>
            </a:r>
            <a:r>
              <a:rPr lang="en-US" dirty="0" smtClean="0"/>
              <a:t>: Inductors are wrecking balls!</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1615" y="1707904"/>
            <a:ext cx="3584751" cy="3136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5" descr="Image result for large induct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875" y="1611917"/>
            <a:ext cx="4526171" cy="334693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3" name="TextBox 2"/>
              <p:cNvSpPr txBox="1"/>
              <p:nvPr/>
            </p:nvSpPr>
            <p:spPr>
              <a:xfrm>
                <a:off x="1573481" y="5373585"/>
                <a:ext cx="1530612" cy="69147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𝑊</m:t>
                          </m:r>
                        </m:e>
                        <m:sub>
                          <m:r>
                            <a:rPr lang="en-US" b="0" i="1" smtClean="0">
                              <a:latin typeface="Cambria Math" panose="02040503050406030204" pitchFamily="18" charset="0"/>
                            </a:rPr>
                            <m:t>𝐿</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𝐿</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𝐼</m:t>
                          </m:r>
                        </m:e>
                        <m:sup>
                          <m:r>
                            <a:rPr lang="en-US" b="0" i="1" smtClean="0">
                              <a:latin typeface="Cambria Math" panose="02040503050406030204" pitchFamily="18" charset="0"/>
                            </a:rPr>
                            <m:t>2</m:t>
                          </m:r>
                        </m:sup>
                      </m:sSup>
                    </m:oMath>
                  </m:oMathPara>
                </a14:m>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1573481" y="5373585"/>
                <a:ext cx="1530612" cy="69147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5923589" y="5373584"/>
                <a:ext cx="1760802" cy="69147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𝑊</m:t>
                          </m:r>
                        </m:e>
                        <m:sub>
                          <m:r>
                            <a:rPr lang="en-US" b="0" i="1" smtClean="0">
                              <a:latin typeface="Cambria Math" panose="02040503050406030204" pitchFamily="18" charset="0"/>
                            </a:rPr>
                            <m:t>𝑀</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𝑀</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𝑢</m:t>
                          </m:r>
                        </m:e>
                        <m:sup>
                          <m:r>
                            <a:rPr lang="en-US" b="0" i="1" smtClean="0">
                              <a:latin typeface="Cambria Math" panose="02040503050406030204" pitchFamily="18" charset="0"/>
                            </a:rPr>
                            <m:t>2</m:t>
                          </m:r>
                        </m:sup>
                      </m:sSup>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5923589" y="5373584"/>
                <a:ext cx="1760802" cy="691471"/>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5860644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848600" cy="1295400"/>
          </a:xfrm>
        </p:spPr>
        <p:txBody>
          <a:bodyPr>
            <a:normAutofit/>
          </a:bodyPr>
          <a:lstStyle/>
          <a:p>
            <a:r>
              <a:rPr lang="en-US" sz="3200" b="1" u="sng" dirty="0" smtClean="0"/>
              <a:t>Analogy</a:t>
            </a:r>
            <a:r>
              <a:rPr lang="en-US" sz="3200" dirty="0" smtClean="0"/>
              <a:t>: RL energy dissipation is like a big rig stopping!</a:t>
            </a:r>
            <a:endParaRPr lang="en-US" sz="3200" dirty="0"/>
          </a:p>
        </p:txBody>
      </p:sp>
      <p:sp>
        <p:nvSpPr>
          <p:cNvPr id="3" name="Content Placeholder 2"/>
          <p:cNvSpPr>
            <a:spLocks noGrp="1"/>
          </p:cNvSpPr>
          <p:nvPr>
            <p:ph idx="1"/>
          </p:nvPr>
        </p:nvSpPr>
        <p:spPr>
          <a:xfrm>
            <a:off x="457200" y="1676400"/>
            <a:ext cx="8229600" cy="4449764"/>
          </a:xfrm>
        </p:spPr>
        <p:txBody>
          <a:bodyPr>
            <a:normAutofit/>
          </a:bodyPr>
          <a:lstStyle/>
          <a:p>
            <a:r>
              <a:rPr lang="en-US" sz="3200" dirty="0" smtClean="0"/>
              <a:t>Mass = inductance</a:t>
            </a:r>
          </a:p>
          <a:p>
            <a:r>
              <a:rPr lang="en-US" sz="3200" dirty="0" smtClean="0"/>
              <a:t>Friction = resistance</a:t>
            </a:r>
            <a:endParaRPr lang="en-US" sz="3200" dirty="0"/>
          </a:p>
        </p:txBody>
      </p:sp>
      <p:pic>
        <p:nvPicPr>
          <p:cNvPr id="5" name="Picture 4"/>
          <p:cNvPicPr>
            <a:picLocks noChangeAspect="1"/>
          </p:cNvPicPr>
          <p:nvPr/>
        </p:nvPicPr>
        <p:blipFill>
          <a:blip r:embed="rId3"/>
          <a:stretch>
            <a:fillRect/>
          </a:stretch>
        </p:blipFill>
        <p:spPr>
          <a:xfrm>
            <a:off x="3048001" y="2839075"/>
            <a:ext cx="5478482" cy="3287090"/>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a:off x="762000" y="3505200"/>
                <a:ext cx="1927132" cy="908005"/>
              </a:xfrm>
              <a:prstGeom prst="rect">
                <a:avLst/>
              </a:prstGeom>
            </p:spPr>
            <p:txBody>
              <a:bodyPr wrap="square">
                <a:spAutoFit/>
              </a:bodyPr>
              <a:lstStyle/>
              <a:p>
                <a14:m>
                  <m:oMath xmlns:m="http://schemas.openxmlformats.org/officeDocument/2006/math">
                    <m:r>
                      <a:rPr lang="en-US" sz="3400" i="1" smtClean="0">
                        <a:latin typeface="Cambria Math"/>
                      </a:rPr>
                      <m:t>𝜏</m:t>
                    </m:r>
                    <m:r>
                      <a:rPr lang="en-US" sz="3400" b="0" i="1" smtClean="0">
                        <a:latin typeface="Cambria Math"/>
                      </a:rPr>
                      <m:t>=</m:t>
                    </m:r>
                    <m:f>
                      <m:fPr>
                        <m:ctrlPr>
                          <a:rPr lang="en-US" sz="3400" b="1" i="1">
                            <a:latin typeface="Cambria Math" panose="02040503050406030204" pitchFamily="18" charset="0"/>
                          </a:rPr>
                        </m:ctrlPr>
                      </m:fPr>
                      <m:num>
                        <m:r>
                          <a:rPr lang="en-US" sz="3400" b="1" i="1">
                            <a:latin typeface="Cambria Math" panose="02040503050406030204" pitchFamily="18" charset="0"/>
                          </a:rPr>
                          <m:t>𝑳</m:t>
                        </m:r>
                      </m:num>
                      <m:den>
                        <m:sSub>
                          <m:sSubPr>
                            <m:ctrlPr>
                              <a:rPr lang="en-US" sz="3400" b="1" i="1">
                                <a:latin typeface="Cambria Math" panose="02040503050406030204" pitchFamily="18" charset="0"/>
                              </a:rPr>
                            </m:ctrlPr>
                          </m:sSubPr>
                          <m:e>
                            <m:r>
                              <a:rPr lang="en-US" sz="3400" b="1" i="1">
                                <a:latin typeface="Cambria Math" panose="02040503050406030204" pitchFamily="18" charset="0"/>
                              </a:rPr>
                              <m:t>𝑹</m:t>
                            </m:r>
                          </m:e>
                          <m:sub>
                            <m:r>
                              <a:rPr lang="en-US" sz="3400" b="1" i="1">
                                <a:latin typeface="Cambria Math" panose="02040503050406030204" pitchFamily="18" charset="0"/>
                              </a:rPr>
                              <m:t>𝑻𝑯</m:t>
                            </m:r>
                          </m:sub>
                        </m:sSub>
                      </m:den>
                    </m:f>
                  </m:oMath>
                </a14:m>
                <a:r>
                  <a:rPr lang="en-US" sz="3400" dirty="0" smtClean="0"/>
                  <a:t>  </a:t>
                </a:r>
                <a:endParaRPr lang="en-US" sz="3400" dirty="0"/>
              </a:p>
            </p:txBody>
          </p:sp>
        </mc:Choice>
        <mc:Fallback xmlns="">
          <p:sp>
            <p:nvSpPr>
              <p:cNvPr id="6" name="Rectangle 5"/>
              <p:cNvSpPr>
                <a:spLocks noRot="1" noChangeAspect="1" noMove="1" noResize="1" noEditPoints="1" noAdjustHandles="1" noChangeArrowheads="1" noChangeShapeType="1" noTextEdit="1"/>
              </p:cNvSpPr>
              <p:nvPr/>
            </p:nvSpPr>
            <p:spPr>
              <a:xfrm>
                <a:off x="762000" y="3505200"/>
                <a:ext cx="1927132" cy="908005"/>
              </a:xfrm>
              <a:prstGeom prst="rect">
                <a:avLst/>
              </a:prstGeom>
              <a:blipFill rotWithShape="0">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4408868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676B6D"/>
                </a:solidFill>
              </a:rPr>
              <a:t>Circuit Analogy Reflection Assignment</a:t>
            </a:r>
            <a:endParaRPr lang="en-US" sz="3200" dirty="0">
              <a:solidFill>
                <a:srgbClr val="676B6D"/>
              </a:solidFill>
            </a:endParaRPr>
          </a:p>
        </p:txBody>
      </p:sp>
      <p:sp>
        <p:nvSpPr>
          <p:cNvPr id="3" name="Content Placeholder 2"/>
          <p:cNvSpPr>
            <a:spLocks noGrp="1"/>
          </p:cNvSpPr>
          <p:nvPr>
            <p:ph idx="1"/>
          </p:nvPr>
        </p:nvSpPr>
        <p:spPr>
          <a:xfrm>
            <a:off x="457200" y="1208314"/>
            <a:ext cx="8229600" cy="5304453"/>
          </a:xfrm>
        </p:spPr>
        <p:txBody>
          <a:bodyPr>
            <a:normAutofit lnSpcReduction="10000"/>
          </a:bodyPr>
          <a:lstStyle/>
          <a:p>
            <a:r>
              <a:rPr lang="en-US" sz="2600" dirty="0" smtClean="0"/>
              <a:t>Many analogies given throughout term</a:t>
            </a:r>
          </a:p>
          <a:p>
            <a:r>
              <a:rPr lang="en-US" sz="2600" dirty="0" smtClean="0">
                <a:solidFill>
                  <a:srgbClr val="0070C0"/>
                </a:solidFill>
              </a:rPr>
              <a:t>Consider one of these or propose your own!</a:t>
            </a:r>
          </a:p>
          <a:p>
            <a:r>
              <a:rPr lang="en-US" sz="2600" dirty="0" smtClean="0"/>
              <a:t>Identify </a:t>
            </a:r>
            <a:r>
              <a:rPr lang="en-US" sz="2600" dirty="0" smtClean="0">
                <a:solidFill>
                  <a:srgbClr val="FF0000"/>
                </a:solidFill>
              </a:rPr>
              <a:t>deep structure</a:t>
            </a:r>
            <a:r>
              <a:rPr lang="en-US" sz="2600" dirty="0" smtClean="0"/>
              <a:t> between topics in the analogy</a:t>
            </a:r>
          </a:p>
          <a:p>
            <a:r>
              <a:rPr lang="en-US" sz="2600" dirty="0" smtClean="0">
                <a:solidFill>
                  <a:srgbClr val="00B050"/>
                </a:solidFill>
              </a:rPr>
              <a:t>Connect the analogy to life experience</a:t>
            </a:r>
          </a:p>
          <a:p>
            <a:r>
              <a:rPr lang="en-US" sz="2600" b="1" u="sng" dirty="0" smtClean="0"/>
              <a:t>Grading</a:t>
            </a:r>
            <a:r>
              <a:rPr lang="en-US" sz="2600" dirty="0" smtClean="0"/>
              <a:t> (see handout for format, etc.)</a:t>
            </a:r>
          </a:p>
          <a:p>
            <a:pPr lvl="1"/>
            <a:r>
              <a:rPr lang="en-US" sz="2400" dirty="0"/>
              <a:t>Typesetting, format, and writing quality (paragraph structure, grammar, etc.) – </a:t>
            </a:r>
            <a:r>
              <a:rPr lang="en-US" sz="2400" u="sng" dirty="0"/>
              <a:t>10 points</a:t>
            </a:r>
          </a:p>
          <a:p>
            <a:pPr lvl="1"/>
            <a:r>
              <a:rPr lang="en-US" sz="2400" dirty="0"/>
              <a:t>Analogy statement – </a:t>
            </a:r>
            <a:r>
              <a:rPr lang="en-US" sz="2400" u="sng" dirty="0"/>
              <a:t>10 points</a:t>
            </a:r>
            <a:r>
              <a:rPr lang="en-US" sz="2400" dirty="0"/>
              <a:t> (either your own or transcribed from the notes)</a:t>
            </a:r>
          </a:p>
          <a:p>
            <a:pPr lvl="1"/>
            <a:r>
              <a:rPr lang="en-US" sz="2400" dirty="0"/>
              <a:t>Analogy deep structure description – </a:t>
            </a:r>
            <a:r>
              <a:rPr lang="en-US" sz="2400" u="sng" dirty="0"/>
              <a:t>20 points</a:t>
            </a:r>
          </a:p>
          <a:p>
            <a:pPr lvl="1"/>
            <a:r>
              <a:rPr lang="en-US" sz="2400" dirty="0"/>
              <a:t>Connection to life experience – </a:t>
            </a:r>
            <a:r>
              <a:rPr lang="en-US" sz="2400" u="sng" dirty="0"/>
              <a:t>10 points </a:t>
            </a:r>
            <a:endParaRPr lang="en-US" sz="2400" u="sng" dirty="0" smtClean="0"/>
          </a:p>
          <a:p>
            <a:r>
              <a:rPr lang="en-US" sz="2800" u="sng" dirty="0" smtClean="0"/>
              <a:t>Due</a:t>
            </a:r>
            <a:r>
              <a:rPr lang="en-US" sz="2800" dirty="0" smtClean="0"/>
              <a:t>: Tuesday, November 6</a:t>
            </a:r>
            <a:endParaRPr lang="en-US" sz="2800" dirty="0"/>
          </a:p>
          <a:p>
            <a:pPr lvl="1"/>
            <a:endParaRPr lang="en-US" sz="2200" dirty="0"/>
          </a:p>
        </p:txBody>
      </p:sp>
    </p:spTree>
    <p:extLst>
      <p:ext uri="{BB962C8B-B14F-4D97-AF65-F5344CB8AC3E}">
        <p14:creationId xmlns:p14="http://schemas.microsoft.com/office/powerpoint/2010/main" val="39105779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Summary/Future Work</a:t>
            </a:r>
            <a:endParaRPr lang="en-US" dirty="0"/>
          </a:p>
        </p:txBody>
      </p:sp>
      <p:sp>
        <p:nvSpPr>
          <p:cNvPr id="3" name="Content Placeholder 2"/>
          <p:cNvSpPr>
            <a:spLocks noGrp="1"/>
          </p:cNvSpPr>
          <p:nvPr>
            <p:ph idx="1"/>
          </p:nvPr>
        </p:nvSpPr>
        <p:spPr>
          <a:xfrm>
            <a:off x="457200" y="1447800"/>
            <a:ext cx="8305800" cy="5105400"/>
          </a:xfrm>
        </p:spPr>
        <p:txBody>
          <a:bodyPr>
            <a:normAutofit fontScale="92500"/>
          </a:bodyPr>
          <a:lstStyle/>
          <a:p>
            <a:r>
              <a:rPr lang="en-US" sz="3000" dirty="0" smtClean="0"/>
              <a:t>Great student feedback on analogies</a:t>
            </a:r>
          </a:p>
          <a:p>
            <a:r>
              <a:rPr lang="en-US" sz="3000" dirty="0" smtClean="0"/>
              <a:t>No negative feedback analogies or assignments</a:t>
            </a:r>
          </a:p>
          <a:p>
            <a:r>
              <a:rPr lang="en-US" sz="3000" dirty="0" smtClean="0"/>
              <a:t>Assessment</a:t>
            </a:r>
          </a:p>
          <a:p>
            <a:pPr lvl="1"/>
            <a:r>
              <a:rPr lang="en-US" dirty="0" smtClean="0"/>
              <a:t>Question Formulation</a:t>
            </a:r>
          </a:p>
          <a:p>
            <a:pPr lvl="2"/>
            <a:r>
              <a:rPr lang="en-US" sz="2600" dirty="0" smtClean="0"/>
              <a:t>Letter grade improvement </a:t>
            </a:r>
          </a:p>
          <a:p>
            <a:pPr lvl="1"/>
            <a:r>
              <a:rPr lang="en-US" dirty="0" smtClean="0"/>
              <a:t>Analogy Reflection </a:t>
            </a:r>
          </a:p>
          <a:p>
            <a:pPr lvl="2"/>
            <a:r>
              <a:rPr lang="en-US" sz="2600" dirty="0" smtClean="0"/>
              <a:t>High B average</a:t>
            </a:r>
          </a:p>
          <a:p>
            <a:pPr lvl="1"/>
            <a:r>
              <a:rPr lang="en-US" dirty="0" smtClean="0"/>
              <a:t>Students need to improve value props</a:t>
            </a:r>
          </a:p>
          <a:p>
            <a:pPr lvl="1"/>
            <a:r>
              <a:rPr lang="en-US" dirty="0" smtClean="0"/>
              <a:t>HW assignments to be introduced</a:t>
            </a:r>
          </a:p>
          <a:p>
            <a:r>
              <a:rPr lang="en-US" sz="3000" dirty="0" smtClean="0"/>
              <a:t>Program-wide assessment of EM learning outcomes</a:t>
            </a:r>
            <a:endParaRPr lang="en-US" sz="3000" dirty="0"/>
          </a:p>
        </p:txBody>
      </p:sp>
    </p:spTree>
    <p:extLst>
      <p:ext uri="{BB962C8B-B14F-4D97-AF65-F5344CB8AC3E}">
        <p14:creationId xmlns:p14="http://schemas.microsoft.com/office/powerpoint/2010/main" val="708242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57200" y="1600200"/>
            <a:ext cx="8229600" cy="1828800"/>
          </a:xfrm>
        </p:spPr>
        <p:txBody>
          <a:bodyPr>
            <a:normAutofit/>
          </a:bodyPr>
          <a:lstStyle/>
          <a:p>
            <a:r>
              <a:rPr lang="en-US" dirty="0" smtClean="0"/>
              <a:t>Questions?</a:t>
            </a:r>
            <a:endParaRPr lang="en-US" dirty="0"/>
          </a:p>
        </p:txBody>
      </p:sp>
    </p:spTree>
    <p:extLst>
      <p:ext uri="{BB962C8B-B14F-4D97-AF65-F5344CB8AC3E}">
        <p14:creationId xmlns:p14="http://schemas.microsoft.com/office/powerpoint/2010/main" val="3160577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563562"/>
          </a:xfrm>
        </p:spPr>
        <p:txBody>
          <a:bodyPr>
            <a:normAutofit fontScale="90000"/>
          </a:bodyPr>
          <a:lstStyle/>
          <a:p>
            <a:r>
              <a:rPr lang="en-US" dirty="0" smtClean="0"/>
              <a:t>References</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27</a:t>
            </a:fld>
            <a:endParaRPr lang="en-US" dirty="0"/>
          </a:p>
        </p:txBody>
      </p:sp>
      <p:sp>
        <p:nvSpPr>
          <p:cNvPr id="4" name="Content Placeholder 3"/>
          <p:cNvSpPr>
            <a:spLocks noGrp="1"/>
          </p:cNvSpPr>
          <p:nvPr>
            <p:ph sz="quarter" idx="1"/>
          </p:nvPr>
        </p:nvSpPr>
        <p:spPr>
          <a:xfrm>
            <a:off x="457200" y="838200"/>
            <a:ext cx="8458200" cy="5486400"/>
          </a:xfrm>
        </p:spPr>
        <p:txBody>
          <a:bodyPr>
            <a:normAutofit fontScale="25000" lnSpcReduction="20000"/>
          </a:bodyPr>
          <a:lstStyle/>
          <a:p>
            <a:pPr marL="0" indent="0">
              <a:lnSpc>
                <a:spcPct val="115000"/>
              </a:lnSpc>
              <a:spcBef>
                <a:spcPts val="0"/>
              </a:spcBef>
              <a:buNone/>
            </a:pP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   E. M. Eisenstein, “Engineering and entrepreneurship: Creating lasting value from engineering,” in </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IEEE Transforming Engineering Education: Creating Interdisciplinary Skills for Complex Global Environments</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Dublin, 2010, pp. 1-15.</a:t>
            </a:r>
            <a:endParaRPr lang="en-US" sz="80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Bef>
                <a:spcPts val="0"/>
              </a:spcBef>
              <a:buNone/>
            </a:pPr>
            <a:r>
              <a:rPr lang="en-US" sz="8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   “KEEN - Home,” </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KEEN - Engineering Unleashed</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[Online]. Available: https://engineeringunleashed.com/. [Accessed: 30-Jan-2019].</a:t>
            </a:r>
            <a:endParaRPr lang="en-US" sz="80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Bef>
                <a:spcPts val="0"/>
              </a:spcBef>
              <a:buNone/>
            </a:pP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   D. Rae and D. E. Melton, “Developing an entrepreneurial mindset in US engineering education: an international view of the KEEN project,” </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 Journal of Engineering Entrepreneurship</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7</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 2017.</a:t>
            </a:r>
            <a:endParaRPr lang="en-US" sz="80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Bef>
                <a:spcPts val="0"/>
              </a:spcBef>
              <a:buNone/>
            </a:pP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[4]   T. G. </a:t>
            </a:r>
            <a:r>
              <a:rPr lang="en-US" sz="8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Reio</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Jr, and A. </a:t>
            </a:r>
            <a:r>
              <a:rPr lang="en-US" sz="8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Wiswell</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“Field investigation of the relationship among adult curiosity, workplace learning, and job performance,” </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Human Resource Development Quarterly</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11(1), pp. 5-30, 2000.</a:t>
            </a:r>
            <a:endParaRPr lang="en-US" sz="80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Bef>
                <a:spcPts val="0"/>
              </a:spcBef>
              <a:buNone/>
            </a:pPr>
            <a:r>
              <a:rPr lang="en-US" sz="8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5]   T. J. </a:t>
            </a:r>
            <a:r>
              <a:rPr lang="en-US" sz="8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Kriewall</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and K. </a:t>
            </a:r>
            <a:r>
              <a:rPr lang="en-US" sz="8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Makemson</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“Instilling the entrepreneurial mindset into engineering undergraduates</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The Journal of Engineering Entrepreneurship</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1(1), pp. 5-19, July 2010.</a:t>
            </a:r>
            <a:endParaRPr lang="en-US" sz="80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Bef>
                <a:spcPts val="0"/>
              </a:spcBef>
              <a:buNone/>
            </a:pP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[6]   J. </a:t>
            </a:r>
            <a:r>
              <a:rPr lang="en-US" sz="8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Wheadon</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and N. Duval-</a:t>
            </a:r>
            <a:r>
              <a:rPr lang="en-US" sz="8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Couetil</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“Elements of entrepreneurially minded learning: KEEN white paper,” </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 Journal of Engineering Entrepreneurship</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7(3), pp. 17-25, 2016</a:t>
            </a:r>
            <a:r>
              <a:rPr lang="en-US" sz="8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8000" dirty="0" smtClean="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078279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563562"/>
          </a:xfrm>
        </p:spPr>
        <p:txBody>
          <a:bodyPr>
            <a:normAutofit fontScale="90000"/>
          </a:bodyPr>
          <a:lstStyle/>
          <a:p>
            <a:r>
              <a:rPr lang="en-US" dirty="0" smtClean="0"/>
              <a:t>References</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28</a:t>
            </a:fld>
            <a:endParaRPr lang="en-US" dirty="0"/>
          </a:p>
        </p:txBody>
      </p:sp>
      <p:sp>
        <p:nvSpPr>
          <p:cNvPr id="4" name="Content Placeholder 3"/>
          <p:cNvSpPr>
            <a:spLocks noGrp="1"/>
          </p:cNvSpPr>
          <p:nvPr>
            <p:ph sz="quarter" idx="1"/>
          </p:nvPr>
        </p:nvSpPr>
        <p:spPr>
          <a:xfrm>
            <a:off x="457200" y="838200"/>
            <a:ext cx="8458200" cy="5486400"/>
          </a:xfrm>
        </p:spPr>
        <p:txBody>
          <a:bodyPr>
            <a:normAutofit fontScale="25000" lnSpcReduction="20000"/>
          </a:bodyPr>
          <a:lstStyle/>
          <a:p>
            <a:pPr marL="0" indent="0">
              <a:lnSpc>
                <a:spcPct val="115000"/>
              </a:lnSpc>
              <a:spcBef>
                <a:spcPts val="0"/>
              </a:spcBef>
              <a:buNone/>
            </a:pPr>
            <a:r>
              <a:rPr lang="en-US" sz="8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[7]   A. Gerhart and D. E. Melton, “Entrepreneurially minded learning: Incorporating stakeholders, discovery, opportunity identification, and value creation into problem-based learning modules with examples and assessment specific to fluid mechanics,” </a:t>
            </a:r>
            <a:r>
              <a:rPr lang="en-US" sz="8000" i="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 Journal of Engineering Entrepreneurship</a:t>
            </a:r>
            <a:r>
              <a:rPr lang="en-US" sz="8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8(1), pp. 44-62, 2017.</a:t>
            </a:r>
            <a:endParaRPr lang="en-US" sz="8000" dirty="0" smtClean="0">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Bef>
                <a:spcPts val="0"/>
              </a:spcBef>
              <a:buNone/>
            </a:pPr>
            <a:r>
              <a:rPr lang="en-US" sz="8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8]   T. J. van </a:t>
            </a:r>
            <a:r>
              <a:rPr lang="en-US" sz="8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Schijndel</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B. Jansen, and M. </a:t>
            </a:r>
            <a:r>
              <a:rPr lang="en-US" sz="8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Raijmakers</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“Do individual differences in children’s curiosity relate to their inquiry-based learning?,” </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International Journal of Science Education</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40(9), pp. 996-1015, 2018.</a:t>
            </a:r>
            <a:endParaRPr lang="en-US" sz="80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Bef>
                <a:spcPts val="0"/>
              </a:spcBef>
              <a:buNone/>
            </a:pPr>
            <a:r>
              <a:rPr lang="en-US" sz="8000" dirty="0">
                <a:latin typeface="Times New Roman" panose="02020603050405020304" pitchFamily="18" charset="0"/>
                <a:ea typeface="Calibri" panose="020F0502020204030204" pitchFamily="34" charset="0"/>
                <a:cs typeface="Times New Roman" panose="02020603050405020304" pitchFamily="18" charset="0"/>
              </a:rPr>
              <a:t>[9]   R. </a:t>
            </a:r>
            <a:r>
              <a:rPr lang="en-US" sz="8000" dirty="0" err="1">
                <a:latin typeface="Times New Roman" panose="02020603050405020304" pitchFamily="18" charset="0"/>
                <a:ea typeface="Calibri" panose="020F0502020204030204" pitchFamily="34" charset="0"/>
                <a:cs typeface="Times New Roman" panose="02020603050405020304" pitchFamily="18" charset="0"/>
              </a:rPr>
              <a:t>Duit</a:t>
            </a:r>
            <a:r>
              <a:rPr lang="en-US" sz="8000" dirty="0">
                <a:latin typeface="Times New Roman" panose="02020603050405020304" pitchFamily="18" charset="0"/>
                <a:ea typeface="Calibri" panose="020F0502020204030204" pitchFamily="34" charset="0"/>
                <a:cs typeface="Times New Roman" panose="02020603050405020304" pitchFamily="18" charset="0"/>
              </a:rPr>
              <a:t>, “On the role of analogies and metaphors in learning sciences,” </a:t>
            </a:r>
            <a:r>
              <a:rPr lang="en-US" sz="8000" i="1" dirty="0">
                <a:latin typeface="Times New Roman" panose="02020603050405020304" pitchFamily="18" charset="0"/>
                <a:ea typeface="Calibri" panose="020F0502020204030204" pitchFamily="34" charset="0"/>
                <a:cs typeface="Times New Roman" panose="02020603050405020304" pitchFamily="18" charset="0"/>
              </a:rPr>
              <a:t>Science Education</a:t>
            </a:r>
            <a:r>
              <a:rPr lang="en-US" sz="8000" dirty="0">
                <a:latin typeface="Times New Roman" panose="02020603050405020304" pitchFamily="18" charset="0"/>
                <a:ea typeface="Calibri" panose="020F0502020204030204" pitchFamily="34" charset="0"/>
                <a:cs typeface="Times New Roman" panose="02020603050405020304" pitchFamily="18" charset="0"/>
              </a:rPr>
              <a:t>, 75(6), pp. 649-672, 1991.</a:t>
            </a:r>
            <a:endParaRPr lang="en-US" sz="80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Bef>
                <a:spcPts val="0"/>
              </a:spcBef>
              <a:buNone/>
            </a:pPr>
            <a:r>
              <a:rPr lang="en-US" sz="8000" dirty="0">
                <a:latin typeface="Times New Roman" panose="02020603050405020304" pitchFamily="18" charset="0"/>
                <a:ea typeface="Calibri" panose="020F0502020204030204" pitchFamily="34" charset="0"/>
                <a:cs typeface="Times New Roman" panose="02020603050405020304" pitchFamily="18" charset="0"/>
              </a:rPr>
              <a:t>[10] D. E. Brown, “Refocusing core intuitions: A concretizing role for analogy in conceptual change,” </a:t>
            </a:r>
            <a:r>
              <a:rPr lang="en-US" sz="8000" i="1" dirty="0">
                <a:latin typeface="Times New Roman" panose="02020603050405020304" pitchFamily="18" charset="0"/>
                <a:ea typeface="Calibri" panose="020F0502020204030204" pitchFamily="34" charset="0"/>
                <a:cs typeface="Times New Roman" panose="02020603050405020304" pitchFamily="18" charset="0"/>
              </a:rPr>
              <a:t>Journal of Research in Scientific Teaching</a:t>
            </a:r>
            <a:r>
              <a:rPr lang="en-US" sz="8000" dirty="0">
                <a:latin typeface="Times New Roman" panose="02020603050405020304" pitchFamily="18" charset="0"/>
                <a:ea typeface="Calibri" panose="020F0502020204030204" pitchFamily="34" charset="0"/>
                <a:cs typeface="Times New Roman" panose="02020603050405020304" pitchFamily="18" charset="0"/>
              </a:rPr>
              <a:t>, 30(10), pp. 1273-1290, 1993</a:t>
            </a:r>
            <a:r>
              <a:rPr lang="en-US" sz="8000" dirty="0" smtClean="0">
                <a:latin typeface="Times New Roman" panose="02020603050405020304" pitchFamily="18" charset="0"/>
                <a:ea typeface="Calibri" panose="020F0502020204030204" pitchFamily="34" charset="0"/>
                <a:cs typeface="Times New Roman" panose="02020603050405020304" pitchFamily="18" charset="0"/>
              </a:rPr>
              <a:t>.</a:t>
            </a:r>
          </a:p>
          <a:p>
            <a:pPr marL="0" indent="0">
              <a:buNone/>
            </a:pPr>
            <a:r>
              <a:rPr lang="en-US" sz="8000" dirty="0"/>
              <a:t>[11] B. </a:t>
            </a:r>
            <a:r>
              <a:rPr lang="en-US" sz="8000" dirty="0" err="1"/>
              <a:t>Leavy</a:t>
            </a:r>
            <a:r>
              <a:rPr lang="en-US" sz="8000" dirty="0"/>
              <a:t>, “Collaborative innovation as the new imperative – design thinking, value co-creation and the power of “pull”,” </a:t>
            </a:r>
            <a:r>
              <a:rPr lang="en-US" sz="8000" i="1" dirty="0"/>
              <a:t>Strategy &amp; Leadership</a:t>
            </a:r>
            <a:r>
              <a:rPr lang="en-US" sz="8000" dirty="0"/>
              <a:t>, 40(2), pp. 25-34, 2012.</a:t>
            </a:r>
          </a:p>
          <a:p>
            <a:pPr marL="0" indent="0">
              <a:buNone/>
            </a:pPr>
            <a:r>
              <a:rPr lang="en-US" sz="8000" dirty="0"/>
              <a:t>[</a:t>
            </a:r>
            <a:r>
              <a:rPr lang="en-US" sz="8000" dirty="0" smtClean="0"/>
              <a:t>12</a:t>
            </a:r>
            <a:r>
              <a:rPr lang="en-US" sz="8000" dirty="0"/>
              <a:t>] C. L. </a:t>
            </a:r>
            <a:r>
              <a:rPr lang="en-US" sz="8000" dirty="0" err="1"/>
              <a:t>Dym</a:t>
            </a:r>
            <a:r>
              <a:rPr lang="en-US" sz="8000" dirty="0"/>
              <a:t>, A. M. </a:t>
            </a:r>
            <a:r>
              <a:rPr lang="en-US" sz="8000" dirty="0" err="1"/>
              <a:t>Agogino</a:t>
            </a:r>
            <a:r>
              <a:rPr lang="en-US" sz="8000" dirty="0"/>
              <a:t>, O. Eris, D. D. Frey, and L. J. </a:t>
            </a:r>
            <a:r>
              <a:rPr lang="en-US" sz="8000" dirty="0" err="1"/>
              <a:t>Leifer</a:t>
            </a:r>
            <a:r>
              <a:rPr lang="en-US" sz="8000" dirty="0"/>
              <a:t>, “Engineering design thinking, teaching, and learning,” </a:t>
            </a:r>
            <a:r>
              <a:rPr lang="en-US" sz="8000" i="1" dirty="0"/>
              <a:t>Journal of Engineering Education</a:t>
            </a:r>
            <a:r>
              <a:rPr lang="en-US" sz="8000" dirty="0"/>
              <a:t>, 94(1), pp. 103-120, 2005.</a:t>
            </a:r>
          </a:p>
          <a:p>
            <a:pPr marL="0" indent="0">
              <a:lnSpc>
                <a:spcPct val="115000"/>
              </a:lnSpc>
              <a:spcBef>
                <a:spcPts val="0"/>
              </a:spcBef>
              <a:buNone/>
            </a:pPr>
            <a:endParaRPr lang="en-US" sz="8000" dirty="0">
              <a:latin typeface="Calibri" panose="020F0502020204030204" pitchFamily="34" charset="0"/>
              <a:ea typeface="Calibri" panose="020F0502020204030204" pitchFamily="34" charset="0"/>
              <a:cs typeface="Times New Roman" panose="02020603050405020304" pitchFamily="18" charset="0"/>
            </a:endParaRPr>
          </a:p>
          <a:p>
            <a:endParaRPr lang="en-US" sz="8000" dirty="0"/>
          </a:p>
        </p:txBody>
      </p:sp>
    </p:spTree>
    <p:extLst>
      <p:ext uri="{BB962C8B-B14F-4D97-AF65-F5344CB8AC3E}">
        <p14:creationId xmlns:p14="http://schemas.microsoft.com/office/powerpoint/2010/main" val="27495290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563562"/>
          </a:xfrm>
        </p:spPr>
        <p:txBody>
          <a:bodyPr>
            <a:normAutofit fontScale="90000"/>
          </a:bodyPr>
          <a:lstStyle/>
          <a:p>
            <a:r>
              <a:rPr lang="en-US" dirty="0" smtClean="0"/>
              <a:t>References</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29</a:t>
            </a:fld>
            <a:endParaRPr lang="en-US" dirty="0"/>
          </a:p>
        </p:txBody>
      </p:sp>
      <p:sp>
        <p:nvSpPr>
          <p:cNvPr id="4" name="Content Placeholder 3"/>
          <p:cNvSpPr>
            <a:spLocks noGrp="1"/>
          </p:cNvSpPr>
          <p:nvPr>
            <p:ph sz="quarter" idx="1"/>
          </p:nvPr>
        </p:nvSpPr>
        <p:spPr>
          <a:xfrm>
            <a:off x="457200" y="838200"/>
            <a:ext cx="8458200" cy="5486400"/>
          </a:xfrm>
        </p:spPr>
        <p:txBody>
          <a:bodyPr>
            <a:normAutofit fontScale="25000" lnSpcReduction="20000"/>
          </a:bodyPr>
          <a:lstStyle/>
          <a:p>
            <a:pPr marL="0" indent="0">
              <a:lnSpc>
                <a:spcPct val="115000"/>
              </a:lnSpc>
              <a:spcBef>
                <a:spcPts val="0"/>
              </a:spcBef>
              <a:buNone/>
            </a:pPr>
            <a:r>
              <a:rPr lang="en-US" sz="8000" dirty="0">
                <a:latin typeface="Times New Roman" panose="02020603050405020304" pitchFamily="18" charset="0"/>
                <a:ea typeface="Calibri" panose="020F0502020204030204" pitchFamily="34" charset="0"/>
                <a:cs typeface="Times New Roman" panose="02020603050405020304" pitchFamily="18" charset="0"/>
              </a:rPr>
              <a:t>[13] M. J. de Almeida, A. Salvador, and M. M. Costa, “Analogy for </a:t>
            </a:r>
            <a:r>
              <a:rPr lang="en-US" sz="8000" dirty="0" err="1">
                <a:latin typeface="Times New Roman" panose="02020603050405020304" pitchFamily="18" charset="0"/>
                <a:ea typeface="Calibri" panose="020F0502020204030204" pitchFamily="34" charset="0"/>
                <a:cs typeface="Times New Roman" panose="02020603050405020304" pitchFamily="18" charset="0"/>
              </a:rPr>
              <a:t>Drude’s</a:t>
            </a:r>
            <a:r>
              <a:rPr lang="en-US" sz="8000" dirty="0">
                <a:latin typeface="Times New Roman" panose="02020603050405020304" pitchFamily="18" charset="0"/>
                <a:ea typeface="Calibri" panose="020F0502020204030204" pitchFamily="34" charset="0"/>
                <a:cs typeface="Times New Roman" panose="02020603050405020304" pitchFamily="18" charset="0"/>
              </a:rPr>
              <a:t> free electron model to promote students’ understanding of electric circuits in lower secondary school," </a:t>
            </a:r>
            <a:r>
              <a:rPr lang="en-US" sz="8000" i="1" dirty="0">
                <a:latin typeface="Times New Roman" panose="02020603050405020304" pitchFamily="18" charset="0"/>
                <a:ea typeface="Calibri" panose="020F0502020204030204" pitchFamily="34" charset="0"/>
                <a:cs typeface="Times New Roman" panose="02020603050405020304" pitchFamily="18" charset="0"/>
              </a:rPr>
              <a:t>Physical Review Special Topics-Physics Education Research</a:t>
            </a:r>
            <a:r>
              <a:rPr lang="en-US" sz="8000" dirty="0">
                <a:latin typeface="Times New Roman" panose="02020603050405020304" pitchFamily="18" charset="0"/>
                <a:ea typeface="Calibri" panose="020F0502020204030204" pitchFamily="34" charset="0"/>
                <a:cs typeface="Times New Roman" panose="02020603050405020304" pitchFamily="18" charset="0"/>
              </a:rPr>
              <a:t>, 10(2), 020118, 2014.</a:t>
            </a:r>
            <a:endParaRPr lang="en-US" sz="72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Bef>
                <a:spcPts val="0"/>
              </a:spcBef>
              <a:buNone/>
            </a:pPr>
            <a:r>
              <a:rPr lang="en-US" sz="8000" dirty="0">
                <a:latin typeface="Times New Roman" panose="02020603050405020304" pitchFamily="18" charset="0"/>
                <a:ea typeface="Calibri" panose="020F0502020204030204" pitchFamily="34" charset="0"/>
                <a:cs typeface="Times New Roman" panose="02020603050405020304" pitchFamily="18" charset="0"/>
              </a:rPr>
              <a:t>[14] D. Black and J. Solomon, “Can pupils use taught analogies for electric current?,” </a:t>
            </a:r>
            <a:r>
              <a:rPr lang="en-US" sz="8000" i="1" dirty="0">
                <a:latin typeface="Times New Roman" panose="02020603050405020304" pitchFamily="18" charset="0"/>
                <a:ea typeface="Calibri" panose="020F0502020204030204" pitchFamily="34" charset="0"/>
                <a:cs typeface="Times New Roman" panose="02020603050405020304" pitchFamily="18" charset="0"/>
              </a:rPr>
              <a:t>School Science Review</a:t>
            </a:r>
            <a:r>
              <a:rPr lang="en-US" sz="8000" dirty="0">
                <a:latin typeface="Times New Roman" panose="02020603050405020304" pitchFamily="18" charset="0"/>
                <a:ea typeface="Calibri" panose="020F0502020204030204" pitchFamily="34" charset="0"/>
                <a:cs typeface="Times New Roman" panose="02020603050405020304" pitchFamily="18" charset="0"/>
              </a:rPr>
              <a:t>, 69, pp. 249-254, 1987.</a:t>
            </a:r>
            <a:endParaRPr lang="en-US" sz="72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Bef>
                <a:spcPts val="0"/>
              </a:spcBef>
              <a:buNone/>
            </a:pPr>
            <a:r>
              <a:rPr lang="en-US" sz="8000" dirty="0">
                <a:latin typeface="Times New Roman" panose="02020603050405020304" pitchFamily="18" charset="0"/>
                <a:ea typeface="Calibri" panose="020F0502020204030204" pitchFamily="34" charset="0"/>
                <a:cs typeface="Times New Roman" panose="02020603050405020304" pitchFamily="18" charset="0"/>
              </a:rPr>
              <a:t>[15] S. M. Glynn and T. Takahashi, "Learning from analogy‐enhanced science text," </a:t>
            </a:r>
            <a:r>
              <a:rPr lang="en-US" sz="8000" i="1" dirty="0">
                <a:latin typeface="Times New Roman" panose="02020603050405020304" pitchFamily="18" charset="0"/>
                <a:ea typeface="Calibri" panose="020F0502020204030204" pitchFamily="34" charset="0"/>
                <a:cs typeface="Times New Roman" panose="02020603050405020304" pitchFamily="18" charset="0"/>
              </a:rPr>
              <a:t>Journal of Research in Science Teaching</a:t>
            </a:r>
            <a:r>
              <a:rPr lang="en-US" sz="8000" dirty="0">
                <a:latin typeface="Times New Roman" panose="02020603050405020304" pitchFamily="18" charset="0"/>
                <a:ea typeface="Calibri" panose="020F0502020204030204" pitchFamily="34" charset="0"/>
                <a:cs typeface="Times New Roman" panose="02020603050405020304" pitchFamily="18" charset="0"/>
              </a:rPr>
              <a:t>, 35(10), pp. 1129-1149, 1998.</a:t>
            </a:r>
            <a:endParaRPr lang="en-US" sz="72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Bef>
                <a:spcPts val="0"/>
              </a:spcBef>
              <a:buNone/>
            </a:pPr>
            <a:r>
              <a:rPr lang="en-US" sz="8000" dirty="0">
                <a:latin typeface="Times New Roman" panose="02020603050405020304" pitchFamily="18" charset="0"/>
                <a:ea typeface="Calibri" panose="020F0502020204030204" pitchFamily="34" charset="0"/>
                <a:cs typeface="Times New Roman" panose="02020603050405020304" pitchFamily="18" charset="0"/>
              </a:rPr>
              <a:t>[16] D. R. </a:t>
            </a:r>
            <a:r>
              <a:rPr lang="en-US" sz="8000" dirty="0" err="1">
                <a:latin typeface="Times New Roman" panose="02020603050405020304" pitchFamily="18" charset="0"/>
                <a:ea typeface="Calibri" panose="020F0502020204030204" pitchFamily="34" charset="0"/>
                <a:cs typeface="Times New Roman" panose="02020603050405020304" pitchFamily="18" charset="0"/>
              </a:rPr>
              <a:t>Gentner</a:t>
            </a:r>
            <a:r>
              <a:rPr lang="en-US" sz="8000" dirty="0">
                <a:latin typeface="Times New Roman" panose="02020603050405020304" pitchFamily="18" charset="0"/>
                <a:ea typeface="Calibri" panose="020F0502020204030204" pitchFamily="34" charset="0"/>
                <a:cs typeface="Times New Roman" panose="02020603050405020304" pitchFamily="18" charset="0"/>
              </a:rPr>
              <a:t> and D. </a:t>
            </a:r>
            <a:r>
              <a:rPr lang="en-US" sz="8000" dirty="0" err="1">
                <a:latin typeface="Times New Roman" panose="02020603050405020304" pitchFamily="18" charset="0"/>
                <a:ea typeface="Calibri" panose="020F0502020204030204" pitchFamily="34" charset="0"/>
                <a:cs typeface="Times New Roman" panose="02020603050405020304" pitchFamily="18" charset="0"/>
              </a:rPr>
              <a:t>Gentner</a:t>
            </a:r>
            <a:r>
              <a:rPr lang="en-US" sz="8000" dirty="0">
                <a:latin typeface="Times New Roman" panose="02020603050405020304" pitchFamily="18" charset="0"/>
                <a:ea typeface="Calibri" panose="020F0502020204030204" pitchFamily="34" charset="0"/>
                <a:cs typeface="Times New Roman" panose="02020603050405020304" pitchFamily="18" charset="0"/>
              </a:rPr>
              <a:t>, “Flowing waters or teeming crowds: Mental models of electricity,” </a:t>
            </a:r>
            <a:r>
              <a:rPr lang="en-US" sz="8000" i="1" dirty="0">
                <a:latin typeface="Times New Roman" panose="02020603050405020304" pitchFamily="18" charset="0"/>
                <a:ea typeface="Calibri" panose="020F0502020204030204" pitchFamily="34" charset="0"/>
                <a:cs typeface="Times New Roman" panose="02020603050405020304" pitchFamily="18" charset="0"/>
              </a:rPr>
              <a:t>Mental models</a:t>
            </a:r>
            <a:r>
              <a:rPr lang="en-US" sz="8000" dirty="0">
                <a:latin typeface="Times New Roman" panose="02020603050405020304" pitchFamily="18" charset="0"/>
                <a:ea typeface="Calibri" panose="020F0502020204030204" pitchFamily="34" charset="0"/>
                <a:cs typeface="Times New Roman" panose="02020603050405020304" pitchFamily="18" charset="0"/>
              </a:rPr>
              <a:t>, pp. 99-129, 1983.</a:t>
            </a:r>
            <a:endParaRPr lang="en-US" sz="72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Bef>
                <a:spcPts val="0"/>
              </a:spcBef>
              <a:buNone/>
            </a:pPr>
            <a:r>
              <a:rPr lang="en-US" sz="8000" dirty="0">
                <a:latin typeface="Times New Roman" panose="02020603050405020304" pitchFamily="18" charset="0"/>
                <a:ea typeface="Calibri" panose="020F0502020204030204" pitchFamily="34" charset="0"/>
                <a:cs typeface="Times New Roman" panose="02020603050405020304" pitchFamily="18" charset="0"/>
              </a:rPr>
              <a:t>[17] S. M. Glynn, “Explaining science concepts: A teaching-with-analogies model,” </a:t>
            </a:r>
            <a:r>
              <a:rPr lang="en-US" sz="8000" i="1" dirty="0">
                <a:latin typeface="Times New Roman" panose="02020603050405020304" pitchFamily="18" charset="0"/>
                <a:ea typeface="Calibri" panose="020F0502020204030204" pitchFamily="34" charset="0"/>
                <a:cs typeface="Times New Roman" panose="02020603050405020304" pitchFamily="18" charset="0"/>
              </a:rPr>
              <a:t>The Psychology of Learning Science</a:t>
            </a:r>
            <a:r>
              <a:rPr lang="en-US" sz="8000" dirty="0">
                <a:latin typeface="Times New Roman" panose="02020603050405020304" pitchFamily="18" charset="0"/>
                <a:ea typeface="Calibri" panose="020F0502020204030204" pitchFamily="34" charset="0"/>
                <a:cs typeface="Times New Roman" panose="02020603050405020304" pitchFamily="18" charset="0"/>
              </a:rPr>
              <a:t>, pp. 219-240, 1991</a:t>
            </a:r>
            <a:r>
              <a:rPr lang="en-US" sz="8000" dirty="0" smtClean="0">
                <a:latin typeface="Times New Roman" panose="02020603050405020304" pitchFamily="18" charset="0"/>
                <a:ea typeface="Calibri" panose="020F0502020204030204" pitchFamily="34" charset="0"/>
                <a:cs typeface="Times New Roman" panose="02020603050405020304" pitchFamily="18" charset="0"/>
              </a:rPr>
              <a:t>.</a:t>
            </a:r>
          </a:p>
          <a:p>
            <a:pPr marL="0" indent="0">
              <a:lnSpc>
                <a:spcPct val="115000"/>
              </a:lnSpc>
              <a:spcBef>
                <a:spcPts val="0"/>
              </a:spcBef>
              <a:buNone/>
            </a:pPr>
            <a:r>
              <a:rPr lang="en-US" sz="7200" dirty="0">
                <a:latin typeface="Times New Roman" panose="02020603050405020304" pitchFamily="18" charset="0"/>
                <a:ea typeface="Calibri" panose="020F0502020204030204" pitchFamily="34" charset="0"/>
                <a:cs typeface="Times New Roman" panose="02020603050405020304" pitchFamily="18" charset="0"/>
              </a:rPr>
              <a:t>[18] R. J. Spiro, P. J. </a:t>
            </a:r>
            <a:r>
              <a:rPr lang="en-US" sz="7200" dirty="0" err="1">
                <a:latin typeface="Times New Roman" panose="02020603050405020304" pitchFamily="18" charset="0"/>
                <a:ea typeface="Calibri" panose="020F0502020204030204" pitchFamily="34" charset="0"/>
                <a:cs typeface="Times New Roman" panose="02020603050405020304" pitchFamily="18" charset="0"/>
              </a:rPr>
              <a:t>Feltovich</a:t>
            </a:r>
            <a:r>
              <a:rPr lang="en-US" sz="7200" dirty="0">
                <a:latin typeface="Times New Roman" panose="02020603050405020304" pitchFamily="18" charset="0"/>
                <a:ea typeface="Calibri" panose="020F0502020204030204" pitchFamily="34" charset="0"/>
                <a:cs typeface="Times New Roman" panose="02020603050405020304" pitchFamily="18" charset="0"/>
              </a:rPr>
              <a:t>, R. L. Coulson, and D. K. Anderson, “Multiple analogies for complex concepts: Antidotes for analogy-induced misconception in advanced knowledge acquisition,” In S. </a:t>
            </a:r>
            <a:r>
              <a:rPr lang="en-US" sz="7200" dirty="0" err="1">
                <a:latin typeface="Times New Roman" panose="02020603050405020304" pitchFamily="18" charset="0"/>
                <a:ea typeface="Calibri" panose="020F0502020204030204" pitchFamily="34" charset="0"/>
                <a:cs typeface="Times New Roman" panose="02020603050405020304" pitchFamily="18" charset="0"/>
              </a:rPr>
              <a:t>Vosniadou</a:t>
            </a:r>
            <a:r>
              <a:rPr lang="en-US" sz="7200" dirty="0">
                <a:latin typeface="Times New Roman" panose="02020603050405020304" pitchFamily="18" charset="0"/>
                <a:ea typeface="Calibri" panose="020F0502020204030204" pitchFamily="34" charset="0"/>
                <a:cs typeface="Times New Roman" panose="02020603050405020304" pitchFamily="18" charset="0"/>
              </a:rPr>
              <a:t> &amp; A. </a:t>
            </a:r>
            <a:r>
              <a:rPr lang="en-US" sz="7200" dirty="0" err="1">
                <a:latin typeface="Times New Roman" panose="02020603050405020304" pitchFamily="18" charset="0"/>
                <a:ea typeface="Calibri" panose="020F0502020204030204" pitchFamily="34" charset="0"/>
                <a:cs typeface="Times New Roman" panose="02020603050405020304" pitchFamily="18" charset="0"/>
              </a:rPr>
              <a:t>Ortony</a:t>
            </a:r>
            <a:r>
              <a:rPr lang="en-US" sz="7200" dirty="0">
                <a:latin typeface="Times New Roman" panose="02020603050405020304" pitchFamily="18" charset="0"/>
                <a:ea typeface="Calibri" panose="020F0502020204030204" pitchFamily="34" charset="0"/>
                <a:cs typeface="Times New Roman" panose="02020603050405020304" pitchFamily="18" charset="0"/>
              </a:rPr>
              <a:t> (Eds.), </a:t>
            </a:r>
            <a:r>
              <a:rPr lang="en-US" sz="7200" i="1" dirty="0">
                <a:latin typeface="Times New Roman" panose="02020603050405020304" pitchFamily="18" charset="0"/>
                <a:ea typeface="Calibri" panose="020F0502020204030204" pitchFamily="34" charset="0"/>
                <a:cs typeface="Times New Roman" panose="02020603050405020304" pitchFamily="18" charset="0"/>
              </a:rPr>
              <a:t>Similarity and analogical reasoning</a:t>
            </a:r>
            <a:r>
              <a:rPr lang="en-US" sz="7200" dirty="0">
                <a:latin typeface="Times New Roman" panose="02020603050405020304" pitchFamily="18" charset="0"/>
                <a:ea typeface="Calibri" panose="020F0502020204030204" pitchFamily="34" charset="0"/>
                <a:cs typeface="Times New Roman" panose="02020603050405020304" pitchFamily="18" charset="0"/>
              </a:rPr>
              <a:t>. Cambridge: Cambridge University Press, pp. 498-531, 1989.</a:t>
            </a:r>
            <a:endParaRPr lang="en-US" sz="66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Bef>
                <a:spcPts val="0"/>
              </a:spcBef>
              <a:buNone/>
            </a:pPr>
            <a:endParaRPr lang="en-US" sz="72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Bef>
                <a:spcPts val="0"/>
              </a:spcBef>
              <a:buNone/>
            </a:pPr>
            <a:endParaRPr lang="en-US" sz="8000" dirty="0">
              <a:latin typeface="Calibri" panose="020F0502020204030204" pitchFamily="34" charset="0"/>
              <a:ea typeface="Calibri" panose="020F0502020204030204" pitchFamily="34" charset="0"/>
              <a:cs typeface="Times New Roman" panose="02020603050405020304" pitchFamily="18" charset="0"/>
            </a:endParaRPr>
          </a:p>
          <a:p>
            <a:endParaRPr lang="en-US" sz="8000" dirty="0"/>
          </a:p>
        </p:txBody>
      </p:sp>
    </p:spTree>
    <p:extLst>
      <p:ext uri="{BB962C8B-B14F-4D97-AF65-F5344CB8AC3E}">
        <p14:creationId xmlns:p14="http://schemas.microsoft.com/office/powerpoint/2010/main" val="38790116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9606" y="379569"/>
            <a:ext cx="8163394" cy="992031"/>
          </a:xfrm>
        </p:spPr>
        <p:txBody>
          <a:bodyPr>
            <a:normAutofit fontScale="90000"/>
          </a:bodyPr>
          <a:lstStyle/>
          <a:p>
            <a:r>
              <a:rPr lang="en-US" dirty="0" smtClean="0"/>
              <a:t>Supporting the EM in the Circuits course</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3</a:t>
            </a:fld>
            <a:endParaRPr lang="en-US" dirty="0"/>
          </a:p>
        </p:txBody>
      </p:sp>
      <p:sp>
        <p:nvSpPr>
          <p:cNvPr id="4" name="Content Placeholder 3"/>
          <p:cNvSpPr>
            <a:spLocks noGrp="1"/>
          </p:cNvSpPr>
          <p:nvPr>
            <p:ph sz="quarter" idx="1"/>
          </p:nvPr>
        </p:nvSpPr>
        <p:spPr>
          <a:xfrm>
            <a:off x="914400" y="1676400"/>
            <a:ext cx="7772400" cy="4343400"/>
          </a:xfrm>
        </p:spPr>
        <p:txBody>
          <a:bodyPr>
            <a:normAutofit lnSpcReduction="10000"/>
          </a:bodyPr>
          <a:lstStyle/>
          <a:p>
            <a:r>
              <a:rPr lang="en-US" sz="3000" b="1" dirty="0" smtClean="0">
                <a:solidFill>
                  <a:srgbClr val="FF0000"/>
                </a:solidFill>
                <a:effectLst>
                  <a:outerShdw blurRad="38100" dist="38100" dir="2700000" algn="tl">
                    <a:srgbClr val="000000">
                      <a:alpha val="43137"/>
                    </a:srgbClr>
                  </a:outerShdw>
                </a:effectLst>
              </a:rPr>
              <a:t>Curiosity</a:t>
            </a:r>
          </a:p>
          <a:p>
            <a:pPr lvl="1"/>
            <a:r>
              <a:rPr lang="en-US" sz="2800" dirty="0" smtClean="0"/>
              <a:t>Question Formulation</a:t>
            </a:r>
          </a:p>
          <a:p>
            <a:pPr lvl="1"/>
            <a:r>
              <a:rPr lang="en-US" sz="2800" dirty="0" smtClean="0"/>
              <a:t>Targeted exploration </a:t>
            </a:r>
            <a:r>
              <a:rPr lang="en-US" sz="2800" dirty="0"/>
              <a:t>(research on question of interest</a:t>
            </a:r>
            <a:r>
              <a:rPr lang="en-US" sz="2800" dirty="0" smtClean="0"/>
              <a:t>)</a:t>
            </a:r>
          </a:p>
          <a:p>
            <a:r>
              <a:rPr lang="en-US" sz="3000" b="1" dirty="0" smtClean="0">
                <a:solidFill>
                  <a:srgbClr val="FF0000"/>
                </a:solidFill>
                <a:effectLst>
                  <a:outerShdw blurRad="38100" dist="38100" dir="2700000" algn="tl">
                    <a:srgbClr val="000000">
                      <a:alpha val="43137"/>
                    </a:srgbClr>
                  </a:outerShdw>
                </a:effectLst>
              </a:rPr>
              <a:t>Connections</a:t>
            </a:r>
          </a:p>
          <a:p>
            <a:pPr lvl="1"/>
            <a:r>
              <a:rPr lang="en-US" sz="2800" dirty="0" smtClean="0"/>
              <a:t>Analogies</a:t>
            </a:r>
          </a:p>
          <a:p>
            <a:r>
              <a:rPr lang="en-US" sz="3000" b="1" dirty="0" smtClean="0">
                <a:solidFill>
                  <a:srgbClr val="FF0000"/>
                </a:solidFill>
                <a:effectLst>
                  <a:outerShdw blurRad="38100" dist="38100" dir="2700000" algn="tl">
                    <a:srgbClr val="000000">
                      <a:alpha val="43137"/>
                    </a:srgbClr>
                  </a:outerShdw>
                </a:effectLst>
              </a:rPr>
              <a:t>Creating Value</a:t>
            </a:r>
          </a:p>
          <a:p>
            <a:pPr lvl="1"/>
            <a:r>
              <a:rPr lang="en-US" sz="2800" dirty="0" smtClean="0"/>
              <a:t>Need finding/opportunity recognition</a:t>
            </a:r>
          </a:p>
          <a:p>
            <a:pPr lvl="1"/>
            <a:r>
              <a:rPr lang="en-US" sz="2800" dirty="0" smtClean="0"/>
              <a:t>Design-build-test</a:t>
            </a:r>
          </a:p>
          <a:p>
            <a:pPr lvl="1"/>
            <a:r>
              <a:rPr lang="en-US" sz="2800" dirty="0" smtClean="0"/>
              <a:t>Value Proposition for design solution</a:t>
            </a:r>
            <a:endParaRPr lang="en-US" sz="2800" dirty="0"/>
          </a:p>
        </p:txBody>
      </p:sp>
    </p:spTree>
    <p:extLst>
      <p:ext uri="{BB962C8B-B14F-4D97-AF65-F5344CB8AC3E}">
        <p14:creationId xmlns:p14="http://schemas.microsoft.com/office/powerpoint/2010/main" val="2203261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563562"/>
          </a:xfrm>
        </p:spPr>
        <p:txBody>
          <a:bodyPr>
            <a:normAutofit fontScale="90000"/>
          </a:bodyPr>
          <a:lstStyle/>
          <a:p>
            <a:r>
              <a:rPr lang="en-US" dirty="0" smtClean="0"/>
              <a:t>References</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30</a:t>
            </a:fld>
            <a:endParaRPr lang="en-US" dirty="0"/>
          </a:p>
        </p:txBody>
      </p:sp>
      <p:sp>
        <p:nvSpPr>
          <p:cNvPr id="4" name="Content Placeholder 3"/>
          <p:cNvSpPr>
            <a:spLocks noGrp="1"/>
          </p:cNvSpPr>
          <p:nvPr>
            <p:ph sz="quarter" idx="1"/>
          </p:nvPr>
        </p:nvSpPr>
        <p:spPr>
          <a:xfrm>
            <a:off x="457200" y="838200"/>
            <a:ext cx="8458200" cy="5486400"/>
          </a:xfrm>
        </p:spPr>
        <p:txBody>
          <a:bodyPr>
            <a:normAutofit fontScale="25000" lnSpcReduction="20000"/>
          </a:bodyPr>
          <a:lstStyle/>
          <a:p>
            <a:pPr marL="0" indent="0">
              <a:lnSpc>
                <a:spcPct val="115000"/>
              </a:lnSpc>
              <a:spcBef>
                <a:spcPts val="0"/>
              </a:spcBef>
              <a:buNone/>
            </a:pPr>
            <a:r>
              <a:rPr lang="en-US" sz="8000" dirty="0" smtClean="0">
                <a:latin typeface="Times New Roman" panose="02020603050405020304" pitchFamily="18" charset="0"/>
                <a:ea typeface="Calibri" panose="020F0502020204030204" pitchFamily="34" charset="0"/>
                <a:cs typeface="Times New Roman" panose="02020603050405020304" pitchFamily="18" charset="0"/>
              </a:rPr>
              <a:t>[</a:t>
            </a:r>
            <a:r>
              <a:rPr lang="en-US" sz="8000" dirty="0">
                <a:latin typeface="Times New Roman" panose="02020603050405020304" pitchFamily="18" charset="0"/>
                <a:ea typeface="Calibri" panose="020F0502020204030204" pitchFamily="34" charset="0"/>
                <a:cs typeface="Times New Roman" panose="02020603050405020304" pitchFamily="18" charset="0"/>
              </a:rPr>
              <a:t>19] D. L. Schwartz, J. M. Tsang, and K. P. Blair. </a:t>
            </a:r>
            <a:r>
              <a:rPr lang="en-US" sz="8000" i="1" dirty="0">
                <a:latin typeface="Times New Roman" panose="02020603050405020304" pitchFamily="18" charset="0"/>
                <a:ea typeface="Calibri" panose="020F0502020204030204" pitchFamily="34" charset="0"/>
                <a:cs typeface="Times New Roman" panose="02020603050405020304" pitchFamily="18" charset="0"/>
              </a:rPr>
              <a:t>The ABCs of How We Learn: 26 Scientifically Proven Approaches, How They Work, and When to Use Them</a:t>
            </a:r>
            <a:r>
              <a:rPr lang="en-US" sz="8000" dirty="0">
                <a:latin typeface="Times New Roman" panose="02020603050405020304" pitchFamily="18" charset="0"/>
                <a:ea typeface="Calibri" panose="020F0502020204030204" pitchFamily="34" charset="0"/>
                <a:cs typeface="Times New Roman" panose="02020603050405020304" pitchFamily="18" charset="0"/>
              </a:rPr>
              <a:t>. W. W. Norton &amp; Company, Inc</a:t>
            </a:r>
            <a:r>
              <a:rPr lang="en-US" sz="8000" i="1" dirty="0">
                <a:latin typeface="Times New Roman" panose="02020603050405020304" pitchFamily="18" charset="0"/>
                <a:ea typeface="Calibri" panose="020F0502020204030204" pitchFamily="34" charset="0"/>
                <a:cs typeface="Times New Roman" panose="02020603050405020304" pitchFamily="18" charset="0"/>
              </a:rPr>
              <a:t>.</a:t>
            </a:r>
            <a:r>
              <a:rPr lang="en-US" sz="8000" dirty="0">
                <a:latin typeface="Times New Roman" panose="02020603050405020304" pitchFamily="18" charset="0"/>
                <a:ea typeface="Calibri" panose="020F0502020204030204" pitchFamily="34" charset="0"/>
                <a:cs typeface="Times New Roman" panose="02020603050405020304" pitchFamily="18" charset="0"/>
              </a:rPr>
              <a:t>, New York, NY, 2016.</a:t>
            </a:r>
            <a:endParaRPr lang="en-US" sz="72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Bef>
                <a:spcPts val="0"/>
              </a:spcBef>
              <a:buNone/>
            </a:pPr>
            <a:r>
              <a:rPr lang="en-US" sz="8000" dirty="0">
                <a:latin typeface="Times New Roman" panose="02020603050405020304" pitchFamily="18" charset="0"/>
                <a:ea typeface="Calibri" panose="020F0502020204030204" pitchFamily="34" charset="0"/>
                <a:cs typeface="Times New Roman" panose="02020603050405020304" pitchFamily="18" charset="0"/>
              </a:rPr>
              <a:t>[20] D. </a:t>
            </a:r>
            <a:r>
              <a:rPr lang="en-US" sz="8000" dirty="0" err="1">
                <a:latin typeface="Times New Roman" panose="02020603050405020304" pitchFamily="18" charset="0"/>
                <a:ea typeface="Calibri" panose="020F0502020204030204" pitchFamily="34" charset="0"/>
                <a:cs typeface="Times New Roman" panose="02020603050405020304" pitchFamily="18" charset="0"/>
              </a:rPr>
              <a:t>Gentner</a:t>
            </a:r>
            <a:r>
              <a:rPr lang="en-US" sz="8000" dirty="0">
                <a:latin typeface="Times New Roman" panose="02020603050405020304" pitchFamily="18" charset="0"/>
                <a:ea typeface="Calibri" panose="020F0502020204030204" pitchFamily="34" charset="0"/>
                <a:cs typeface="Times New Roman" panose="02020603050405020304" pitchFamily="18" charset="0"/>
              </a:rPr>
              <a:t>, S. </a:t>
            </a:r>
            <a:r>
              <a:rPr lang="en-US" sz="8000" dirty="0" err="1">
                <a:latin typeface="Times New Roman" panose="02020603050405020304" pitchFamily="18" charset="0"/>
                <a:ea typeface="Calibri" panose="020F0502020204030204" pitchFamily="34" charset="0"/>
                <a:cs typeface="Times New Roman" panose="02020603050405020304" pitchFamily="18" charset="0"/>
              </a:rPr>
              <a:t>Brem</a:t>
            </a:r>
            <a:r>
              <a:rPr lang="en-US" sz="8000" dirty="0">
                <a:latin typeface="Times New Roman" panose="02020603050405020304" pitchFamily="18" charset="0"/>
                <a:ea typeface="Calibri" panose="020F0502020204030204" pitchFamily="34" charset="0"/>
                <a:cs typeface="Times New Roman" panose="02020603050405020304" pitchFamily="18" charset="0"/>
              </a:rPr>
              <a:t>, R. W. Ferguson, A. B. </a:t>
            </a:r>
            <a:r>
              <a:rPr lang="en-US" sz="8000" dirty="0" err="1">
                <a:latin typeface="Times New Roman" panose="02020603050405020304" pitchFamily="18" charset="0"/>
                <a:ea typeface="Calibri" panose="020F0502020204030204" pitchFamily="34" charset="0"/>
                <a:cs typeface="Times New Roman" panose="02020603050405020304" pitchFamily="18" charset="0"/>
              </a:rPr>
              <a:t>Markman</a:t>
            </a:r>
            <a:r>
              <a:rPr lang="en-US" sz="8000" dirty="0">
                <a:latin typeface="Times New Roman" panose="02020603050405020304" pitchFamily="18" charset="0"/>
                <a:ea typeface="Calibri" panose="020F0502020204030204" pitchFamily="34" charset="0"/>
                <a:cs typeface="Times New Roman" panose="02020603050405020304" pitchFamily="18" charset="0"/>
              </a:rPr>
              <a:t>, B. B. </a:t>
            </a:r>
            <a:r>
              <a:rPr lang="en-US" sz="8000" dirty="0" err="1">
                <a:latin typeface="Times New Roman" panose="02020603050405020304" pitchFamily="18" charset="0"/>
                <a:ea typeface="Calibri" panose="020F0502020204030204" pitchFamily="34" charset="0"/>
                <a:cs typeface="Times New Roman" panose="02020603050405020304" pitchFamily="18" charset="0"/>
              </a:rPr>
              <a:t>Levidow</a:t>
            </a:r>
            <a:r>
              <a:rPr lang="en-US" sz="8000" dirty="0">
                <a:latin typeface="Times New Roman" panose="02020603050405020304" pitchFamily="18" charset="0"/>
                <a:ea typeface="Calibri" panose="020F0502020204030204" pitchFamily="34" charset="0"/>
                <a:cs typeface="Times New Roman" panose="02020603050405020304" pitchFamily="18" charset="0"/>
              </a:rPr>
              <a:t>, P. Wolff, and K. D. </a:t>
            </a:r>
            <a:r>
              <a:rPr lang="en-US" sz="8000" dirty="0" err="1">
                <a:latin typeface="Times New Roman" panose="02020603050405020304" pitchFamily="18" charset="0"/>
                <a:ea typeface="Calibri" panose="020F0502020204030204" pitchFamily="34" charset="0"/>
                <a:cs typeface="Times New Roman" panose="02020603050405020304" pitchFamily="18" charset="0"/>
              </a:rPr>
              <a:t>Forbus</a:t>
            </a:r>
            <a:r>
              <a:rPr lang="en-US" sz="8000" dirty="0">
                <a:latin typeface="Times New Roman" panose="02020603050405020304" pitchFamily="18" charset="0"/>
                <a:ea typeface="Calibri" panose="020F0502020204030204" pitchFamily="34" charset="0"/>
                <a:cs typeface="Times New Roman" panose="02020603050405020304" pitchFamily="18" charset="0"/>
              </a:rPr>
              <a:t>, “Analogical reasoning and conceptual change," </a:t>
            </a:r>
            <a:r>
              <a:rPr lang="en-US" sz="8000" i="1" dirty="0">
                <a:latin typeface="Times New Roman" panose="02020603050405020304" pitchFamily="18" charset="0"/>
                <a:ea typeface="Calibri" panose="020F0502020204030204" pitchFamily="34" charset="0"/>
                <a:cs typeface="Times New Roman" panose="02020603050405020304" pitchFamily="18" charset="0"/>
              </a:rPr>
              <a:t>Journal of the Learning Sciences</a:t>
            </a:r>
            <a:r>
              <a:rPr lang="en-US" sz="8000" dirty="0">
                <a:latin typeface="Times New Roman" panose="02020603050405020304" pitchFamily="18" charset="0"/>
                <a:ea typeface="Calibri" panose="020F0502020204030204" pitchFamily="34" charset="0"/>
                <a:cs typeface="Times New Roman" panose="02020603050405020304" pitchFamily="18" charset="0"/>
              </a:rPr>
              <a:t>, 6(1), pp. 3-40, 1997.</a:t>
            </a:r>
            <a:endParaRPr lang="en-US" sz="72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Bef>
                <a:spcPts val="0"/>
              </a:spcBef>
              <a:buNone/>
            </a:pPr>
            <a:r>
              <a:rPr lang="en-US" sz="8000" dirty="0">
                <a:latin typeface="Times New Roman" panose="02020603050405020304" pitchFamily="18" charset="0"/>
                <a:ea typeface="Calibri" panose="020F0502020204030204" pitchFamily="34" charset="0"/>
                <a:cs typeface="Times New Roman" panose="02020603050405020304" pitchFamily="18" charset="0"/>
              </a:rPr>
              <a:t>[21] J. K. </a:t>
            </a:r>
            <a:r>
              <a:rPr lang="en-US" sz="8000" dirty="0" err="1">
                <a:latin typeface="Times New Roman" panose="02020603050405020304" pitchFamily="18" charset="0"/>
                <a:ea typeface="Calibri" panose="020F0502020204030204" pitchFamily="34" charset="0"/>
                <a:cs typeface="Times New Roman" panose="02020603050405020304" pitchFamily="18" charset="0"/>
              </a:rPr>
              <a:t>Estell</a:t>
            </a:r>
            <a:r>
              <a:rPr lang="en-US" sz="8000" dirty="0">
                <a:latin typeface="Times New Roman" panose="02020603050405020304" pitchFamily="18" charset="0"/>
                <a:ea typeface="Calibri" panose="020F0502020204030204" pitchFamily="34" charset="0"/>
                <a:cs typeface="Times New Roman" panose="02020603050405020304" pitchFamily="18" charset="0"/>
              </a:rPr>
              <a:t> and S. Howe, “Development and use of a client interaction rubric for formative assessment,” In </a:t>
            </a:r>
            <a:r>
              <a:rPr lang="en-US" sz="8000" i="1" dirty="0">
                <a:latin typeface="Times New Roman" panose="02020603050405020304" pitchFamily="18" charset="0"/>
                <a:ea typeface="Calibri" panose="020F0502020204030204" pitchFamily="34" charset="0"/>
                <a:cs typeface="Times New Roman" panose="02020603050405020304" pitchFamily="18" charset="0"/>
              </a:rPr>
              <a:t>Proceedings of the 2017 ASEE Annual Conference &amp; Exposition</a:t>
            </a:r>
            <a:r>
              <a:rPr lang="en-US" sz="8000" dirty="0">
                <a:latin typeface="Times New Roman" panose="02020603050405020304" pitchFamily="18" charset="0"/>
                <a:ea typeface="Calibri" panose="020F0502020204030204" pitchFamily="34" charset="0"/>
                <a:cs typeface="Times New Roman" panose="02020603050405020304" pitchFamily="18" charset="0"/>
              </a:rPr>
              <a:t>, Columbus, OH, June 2017.</a:t>
            </a:r>
            <a:endParaRPr lang="en-US" sz="72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Bef>
                <a:spcPts val="0"/>
              </a:spcBef>
              <a:buNone/>
            </a:pPr>
            <a:r>
              <a:rPr lang="en-US" sz="8000" dirty="0">
                <a:latin typeface="Times New Roman" panose="02020603050405020304" pitchFamily="18" charset="0"/>
                <a:ea typeface="Calibri" panose="020F0502020204030204" pitchFamily="34" charset="0"/>
                <a:cs typeface="Times New Roman" panose="02020603050405020304" pitchFamily="18" charset="0"/>
              </a:rPr>
              <a:t>[22] F. Hassan, H. LeBlanc, and K. Al-</a:t>
            </a:r>
            <a:r>
              <a:rPr lang="en-US" sz="8000" dirty="0" err="1">
                <a:latin typeface="Times New Roman" panose="02020603050405020304" pitchFamily="18" charset="0"/>
                <a:ea typeface="Calibri" panose="020F0502020204030204" pitchFamily="34" charset="0"/>
                <a:cs typeface="Times New Roman" panose="02020603050405020304" pitchFamily="18" charset="0"/>
              </a:rPr>
              <a:t>Olimat</a:t>
            </a:r>
            <a:r>
              <a:rPr lang="en-US" sz="8000" dirty="0">
                <a:latin typeface="Times New Roman" panose="02020603050405020304" pitchFamily="18" charset="0"/>
                <a:ea typeface="Calibri" panose="020F0502020204030204" pitchFamily="34" charset="0"/>
                <a:cs typeface="Times New Roman" panose="02020603050405020304" pitchFamily="18" charset="0"/>
              </a:rPr>
              <a:t>, "Inculcating an entrepreneurial mindset in engineering education: Project approach," In </a:t>
            </a:r>
            <a:r>
              <a:rPr lang="en-US" sz="8000" i="1" dirty="0">
                <a:latin typeface="Times New Roman" panose="02020603050405020304" pitchFamily="18" charset="0"/>
                <a:ea typeface="Calibri" panose="020F0502020204030204" pitchFamily="34" charset="0"/>
                <a:cs typeface="Times New Roman" panose="02020603050405020304" pitchFamily="18" charset="0"/>
              </a:rPr>
              <a:t>IEEE Frontiers in Education Conference</a:t>
            </a:r>
            <a:r>
              <a:rPr lang="en-US" sz="8000" dirty="0">
                <a:latin typeface="Times New Roman" panose="02020603050405020304" pitchFamily="18" charset="0"/>
                <a:ea typeface="Calibri" panose="020F0502020204030204" pitchFamily="34" charset="0"/>
                <a:cs typeface="Times New Roman" panose="02020603050405020304" pitchFamily="18" charset="0"/>
              </a:rPr>
              <a:t>, pp. 121-126, 2013.</a:t>
            </a:r>
            <a:endParaRPr lang="en-US" sz="72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Bef>
                <a:spcPts val="0"/>
              </a:spcBef>
              <a:buNone/>
            </a:pPr>
            <a:r>
              <a:rPr lang="en-US" sz="8000" dirty="0">
                <a:latin typeface="Times New Roman" panose="02020603050405020304" pitchFamily="18" charset="0"/>
                <a:ea typeface="Calibri" panose="020F0502020204030204" pitchFamily="34" charset="0"/>
                <a:cs typeface="Times New Roman" panose="02020603050405020304" pitchFamily="18" charset="0"/>
              </a:rPr>
              <a:t>[23]	C. Kearny, T. Newby, and D. </a:t>
            </a:r>
            <a:r>
              <a:rPr lang="en-US" sz="8000" dirty="0" err="1">
                <a:latin typeface="Times New Roman" panose="02020603050405020304" pitchFamily="18" charset="0"/>
                <a:ea typeface="Calibri" panose="020F0502020204030204" pitchFamily="34" charset="0"/>
                <a:cs typeface="Times New Roman" panose="02020603050405020304" pitchFamily="18" charset="0"/>
              </a:rPr>
              <a:t>Stepich</a:t>
            </a:r>
            <a:r>
              <a:rPr lang="en-US" sz="8000" dirty="0">
                <a:latin typeface="Times New Roman" panose="02020603050405020304" pitchFamily="18" charset="0"/>
                <a:ea typeface="Calibri" panose="020F0502020204030204" pitchFamily="34" charset="0"/>
                <a:cs typeface="Times New Roman" panose="02020603050405020304" pitchFamily="18" charset="0"/>
              </a:rPr>
              <a:t>, “Building bridges: Creating instructional analogies,” presentation at the </a:t>
            </a:r>
            <a:r>
              <a:rPr lang="en-US" sz="8000" i="1" dirty="0">
                <a:latin typeface="Times New Roman" panose="02020603050405020304" pitchFamily="18" charset="0"/>
                <a:ea typeface="Calibri" panose="020F0502020204030204" pitchFamily="34" charset="0"/>
                <a:cs typeface="Times New Roman" panose="02020603050405020304" pitchFamily="18" charset="0"/>
              </a:rPr>
              <a:t>Annual Convention of the National Society for Performance and Instruction</a:t>
            </a:r>
            <a:r>
              <a:rPr lang="en-US" sz="8000" dirty="0">
                <a:latin typeface="Times New Roman" panose="02020603050405020304" pitchFamily="18" charset="0"/>
                <a:ea typeface="Calibri" panose="020F0502020204030204" pitchFamily="34" charset="0"/>
                <a:cs typeface="Times New Roman" panose="02020603050405020304" pitchFamily="18" charset="0"/>
              </a:rPr>
              <a:t>, Atlanta, GA, March 1995. </a:t>
            </a:r>
            <a:endParaRPr lang="en-US" sz="72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Bef>
                <a:spcPts val="0"/>
              </a:spcBef>
              <a:buNone/>
            </a:pPr>
            <a:r>
              <a:rPr lang="en-US" sz="8000" dirty="0">
                <a:latin typeface="Times New Roman" panose="02020603050405020304" pitchFamily="18" charset="0"/>
                <a:ea typeface="Calibri" panose="020F0502020204030204" pitchFamily="34" charset="0"/>
                <a:cs typeface="Times New Roman" panose="02020603050405020304" pitchFamily="18" charset="0"/>
              </a:rPr>
              <a:t>[24] S. </a:t>
            </a:r>
            <a:r>
              <a:rPr lang="en-US" sz="8000" dirty="0" err="1">
                <a:latin typeface="Times New Roman" panose="02020603050405020304" pitchFamily="18" charset="0"/>
                <a:ea typeface="Calibri" panose="020F0502020204030204" pitchFamily="34" charset="0"/>
                <a:cs typeface="Times New Roman" panose="02020603050405020304" pitchFamily="18" charset="0"/>
              </a:rPr>
              <a:t>Kamalasadan</a:t>
            </a:r>
            <a:r>
              <a:rPr lang="en-US" sz="8000" dirty="0">
                <a:latin typeface="Times New Roman" panose="02020603050405020304" pitchFamily="18" charset="0"/>
                <a:ea typeface="Calibri" panose="020F0502020204030204" pitchFamily="34" charset="0"/>
                <a:cs typeface="Times New Roman" panose="02020603050405020304" pitchFamily="18" charset="0"/>
              </a:rPr>
              <a:t>, K. S. Al-</a:t>
            </a:r>
            <a:r>
              <a:rPr lang="en-US" sz="8000" dirty="0" err="1">
                <a:latin typeface="Times New Roman" panose="02020603050405020304" pitchFamily="18" charset="0"/>
                <a:ea typeface="Calibri" panose="020F0502020204030204" pitchFamily="34" charset="0"/>
                <a:cs typeface="Times New Roman" panose="02020603050405020304" pitchFamily="18" charset="0"/>
              </a:rPr>
              <a:t>Olimat</a:t>
            </a:r>
            <a:r>
              <a:rPr lang="en-US" sz="8000" dirty="0">
                <a:latin typeface="Times New Roman" panose="02020603050405020304" pitchFamily="18" charset="0"/>
                <a:ea typeface="Calibri" panose="020F0502020204030204" pitchFamily="34" charset="0"/>
                <a:cs typeface="Times New Roman" panose="02020603050405020304" pitchFamily="18" charset="0"/>
              </a:rPr>
              <a:t>, </a:t>
            </a:r>
            <a:r>
              <a:rPr lang="en-US" sz="8000" i="1" dirty="0">
                <a:latin typeface="Times New Roman" panose="02020603050405020304" pitchFamily="18" charset="0"/>
                <a:ea typeface="Calibri" panose="020F0502020204030204" pitchFamily="34" charset="0"/>
                <a:cs typeface="Times New Roman" panose="02020603050405020304" pitchFamily="18" charset="0"/>
              </a:rPr>
              <a:t>Fuzzy Logic Control Systems</a:t>
            </a:r>
            <a:r>
              <a:rPr lang="en-US" sz="8000" dirty="0">
                <a:latin typeface="Times New Roman" panose="02020603050405020304" pitchFamily="18" charset="0"/>
                <a:ea typeface="Calibri" panose="020F0502020204030204" pitchFamily="34" charset="0"/>
                <a:cs typeface="Times New Roman" panose="02020603050405020304" pitchFamily="18" charset="0"/>
              </a:rPr>
              <a:t>, Invited Book Chapter, Encyclopedia of Computer science and Engineering, edited by Benjamin </a:t>
            </a:r>
            <a:r>
              <a:rPr lang="en-US" sz="8000" dirty="0" err="1">
                <a:latin typeface="Times New Roman" panose="02020603050405020304" pitchFamily="18" charset="0"/>
                <a:ea typeface="Calibri" panose="020F0502020204030204" pitchFamily="34" charset="0"/>
                <a:cs typeface="Times New Roman" panose="02020603050405020304" pitchFamily="18" charset="0"/>
              </a:rPr>
              <a:t>Wah</a:t>
            </a:r>
            <a:r>
              <a:rPr lang="en-US" sz="8000" dirty="0">
                <a:latin typeface="Times New Roman" panose="02020603050405020304" pitchFamily="18" charset="0"/>
                <a:ea typeface="Calibri" panose="020F0502020204030204" pitchFamily="34" charset="0"/>
                <a:cs typeface="Times New Roman" panose="02020603050405020304" pitchFamily="18" charset="0"/>
              </a:rPr>
              <a:t>. John Wiley &amp; Sons, Hoboken, NJ, ISBN: 978-0-471-38393-2, Vol 2, pp. 1344-1355, March 2009.</a:t>
            </a:r>
            <a:endParaRPr lang="en-US" sz="72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Bef>
                <a:spcPts val="0"/>
              </a:spcBef>
              <a:buNone/>
            </a:pPr>
            <a:endParaRPr lang="en-US" sz="8000" dirty="0">
              <a:latin typeface="Calibri" panose="020F0502020204030204" pitchFamily="34" charset="0"/>
              <a:ea typeface="Calibri" panose="020F0502020204030204" pitchFamily="34" charset="0"/>
              <a:cs typeface="Times New Roman" panose="02020603050405020304" pitchFamily="18" charset="0"/>
            </a:endParaRPr>
          </a:p>
          <a:p>
            <a:endParaRPr lang="en-US" sz="8000" dirty="0"/>
          </a:p>
        </p:txBody>
      </p:sp>
    </p:spTree>
    <p:extLst>
      <p:ext uri="{BB962C8B-B14F-4D97-AF65-F5344CB8AC3E}">
        <p14:creationId xmlns:p14="http://schemas.microsoft.com/office/powerpoint/2010/main" val="1262541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57200" y="1600200"/>
            <a:ext cx="8229600" cy="1828800"/>
          </a:xfrm>
        </p:spPr>
        <p:txBody>
          <a:bodyPr>
            <a:normAutofit/>
          </a:bodyPr>
          <a:lstStyle/>
          <a:p>
            <a:r>
              <a:rPr lang="en-US" dirty="0" smtClean="0"/>
              <a:t>Extra Slides</a:t>
            </a:r>
            <a:endParaRPr lang="en-US" dirty="0"/>
          </a:p>
        </p:txBody>
      </p:sp>
    </p:spTree>
    <p:extLst>
      <p:ext uri="{BB962C8B-B14F-4D97-AF65-F5344CB8AC3E}">
        <p14:creationId xmlns:p14="http://schemas.microsoft.com/office/powerpoint/2010/main" val="3160577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92162"/>
          </a:xfrm>
        </p:spPr>
        <p:txBody>
          <a:bodyPr/>
          <a:lstStyle/>
          <a:p>
            <a:r>
              <a:rPr lang="en-US" dirty="0" smtClean="0"/>
              <a:t>Student Comments</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32</a:t>
            </a:fld>
            <a:endParaRPr lang="en-US" dirty="0"/>
          </a:p>
        </p:txBody>
      </p:sp>
      <p:sp>
        <p:nvSpPr>
          <p:cNvPr id="4" name="Content Placeholder 3"/>
          <p:cNvSpPr>
            <a:spLocks noGrp="1"/>
          </p:cNvSpPr>
          <p:nvPr>
            <p:ph sz="quarter" idx="1"/>
          </p:nvPr>
        </p:nvSpPr>
        <p:spPr>
          <a:xfrm>
            <a:off x="457200" y="1143000"/>
            <a:ext cx="8458200" cy="5029200"/>
          </a:xfrm>
        </p:spPr>
        <p:txBody>
          <a:bodyPr>
            <a:normAutofit lnSpcReduction="10000"/>
          </a:bodyPr>
          <a:lstStyle/>
          <a:p>
            <a:pPr lvl="0"/>
            <a:r>
              <a:rPr lang="en-US" sz="2700" i="1" dirty="0"/>
              <a:t>Very well structured and thought out. Though there was a load of material to cover it was all conveyed in a reasonable and effective manner. </a:t>
            </a:r>
            <a:r>
              <a:rPr lang="en-US" sz="2700" i="1" dirty="0">
                <a:solidFill>
                  <a:srgbClr val="FF0000"/>
                </a:solidFill>
              </a:rPr>
              <a:t>Analogies</a:t>
            </a:r>
            <a:r>
              <a:rPr lang="en-US" sz="2700" i="1" dirty="0"/>
              <a:t> also helped in understanding all the material well.</a:t>
            </a:r>
          </a:p>
          <a:p>
            <a:pPr lvl="0"/>
            <a:r>
              <a:rPr lang="en-US" sz="2700" i="1" dirty="0"/>
              <a:t>[T]he </a:t>
            </a:r>
            <a:r>
              <a:rPr lang="en-US" sz="2700" i="1" dirty="0">
                <a:solidFill>
                  <a:srgbClr val="FF0000"/>
                </a:solidFill>
              </a:rPr>
              <a:t>analogies</a:t>
            </a:r>
            <a:r>
              <a:rPr lang="en-US" sz="2700" i="1" dirty="0"/>
              <a:t> and homework were the best teaching methods.</a:t>
            </a:r>
          </a:p>
          <a:p>
            <a:pPr lvl="0"/>
            <a:r>
              <a:rPr lang="en-US" sz="2700" i="1" dirty="0"/>
              <a:t>[The instructor] did a good job of relating information to students in real world examples and </a:t>
            </a:r>
            <a:r>
              <a:rPr lang="en-US" sz="2700" i="1" dirty="0">
                <a:solidFill>
                  <a:srgbClr val="FF0000"/>
                </a:solidFill>
              </a:rPr>
              <a:t>analogies</a:t>
            </a:r>
            <a:r>
              <a:rPr lang="en-US" sz="2700" i="1" dirty="0"/>
              <a:t> that we can understand and comprehend</a:t>
            </a:r>
            <a:r>
              <a:rPr lang="en-US" sz="2700" i="1" dirty="0" smtClean="0"/>
              <a:t>.</a:t>
            </a:r>
          </a:p>
          <a:p>
            <a:pPr lvl="0"/>
            <a:r>
              <a:rPr lang="en-US" sz="2700" i="1" dirty="0"/>
              <a:t>The </a:t>
            </a:r>
            <a:r>
              <a:rPr lang="en-US" sz="2700" i="1" dirty="0">
                <a:solidFill>
                  <a:srgbClr val="FF0000"/>
                </a:solidFill>
              </a:rPr>
              <a:t>analogies</a:t>
            </a:r>
            <a:r>
              <a:rPr lang="en-US" sz="2700" i="1" dirty="0"/>
              <a:t> were very good at helping relate the concepts to prior knowledge.</a:t>
            </a:r>
          </a:p>
          <a:p>
            <a:pPr lvl="0"/>
            <a:r>
              <a:rPr lang="en-US" sz="2700" i="1" dirty="0"/>
              <a:t>It was very helpful to have complex ideas explained with </a:t>
            </a:r>
            <a:r>
              <a:rPr lang="en-US" sz="2700" i="1" dirty="0">
                <a:solidFill>
                  <a:srgbClr val="FF0000"/>
                </a:solidFill>
              </a:rPr>
              <a:t>analogies</a:t>
            </a:r>
            <a:r>
              <a:rPr lang="en-US" sz="2700" i="1" dirty="0"/>
              <a:t>. </a:t>
            </a:r>
          </a:p>
          <a:p>
            <a:pPr lvl="0"/>
            <a:r>
              <a:rPr lang="en-US" sz="2700" i="1" dirty="0"/>
              <a:t>I really liked that [the instructor] would give us </a:t>
            </a:r>
            <a:r>
              <a:rPr lang="en-US" sz="2700" i="1" dirty="0">
                <a:solidFill>
                  <a:srgbClr val="FF0000"/>
                </a:solidFill>
              </a:rPr>
              <a:t>analogies</a:t>
            </a:r>
            <a:r>
              <a:rPr lang="en-US" sz="2700" i="1" dirty="0"/>
              <a:t> to help us understand harder topics with topics we already understood. </a:t>
            </a:r>
          </a:p>
          <a:p>
            <a:pPr lvl="0"/>
            <a:endParaRPr lang="en-US" i="1" dirty="0"/>
          </a:p>
        </p:txBody>
      </p:sp>
    </p:spTree>
    <p:extLst>
      <p:ext uri="{BB962C8B-B14F-4D97-AF65-F5344CB8AC3E}">
        <p14:creationId xmlns:p14="http://schemas.microsoft.com/office/powerpoint/2010/main" val="12764468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77154"/>
          </a:xfrm>
        </p:spPr>
        <p:txBody>
          <a:bodyPr>
            <a:normAutofit/>
          </a:bodyPr>
          <a:lstStyle/>
          <a:p>
            <a:r>
              <a:rPr lang="en-US" sz="3600" dirty="0" smtClean="0">
                <a:solidFill>
                  <a:srgbClr val="676B6D"/>
                </a:solidFill>
              </a:rPr>
              <a:t>Syllabus: Grading</a:t>
            </a:r>
            <a:endParaRPr lang="en-US" sz="3600" dirty="0">
              <a:solidFill>
                <a:srgbClr val="676B6D"/>
              </a:solidFill>
            </a:endParaRPr>
          </a:p>
        </p:txBody>
      </p:sp>
      <p:sp>
        <p:nvSpPr>
          <p:cNvPr id="3" name="Content Placeholder 2"/>
          <p:cNvSpPr>
            <a:spLocks noGrp="1"/>
          </p:cNvSpPr>
          <p:nvPr>
            <p:ph idx="1"/>
          </p:nvPr>
        </p:nvSpPr>
        <p:spPr>
          <a:xfrm>
            <a:off x="448739" y="1250302"/>
            <a:ext cx="8331199" cy="5234474"/>
          </a:xfrm>
        </p:spPr>
        <p:txBody>
          <a:bodyPr>
            <a:normAutofit lnSpcReduction="10000"/>
          </a:bodyPr>
          <a:lstStyle/>
          <a:p>
            <a:r>
              <a:rPr lang="en-US" sz="2800" dirty="0" smtClean="0"/>
              <a:t>Homework: 					10%</a:t>
            </a:r>
          </a:p>
          <a:p>
            <a:r>
              <a:rPr lang="en-US" sz="2800" dirty="0" smtClean="0"/>
              <a:t>Quizzes:						10%</a:t>
            </a:r>
            <a:endParaRPr lang="en-US" sz="2800" dirty="0"/>
          </a:p>
          <a:p>
            <a:r>
              <a:rPr lang="en-US" sz="2800" dirty="0" smtClean="0"/>
              <a:t>Laboratory Experiments &amp; Lab Final:</a:t>
            </a:r>
            <a:r>
              <a:rPr lang="en-US" sz="2800" dirty="0"/>
              <a:t>	</a:t>
            </a:r>
            <a:r>
              <a:rPr lang="en-US" sz="2800" dirty="0" smtClean="0"/>
              <a:t>10%</a:t>
            </a:r>
          </a:p>
          <a:p>
            <a:r>
              <a:rPr lang="en-US" sz="2800" dirty="0" smtClean="0"/>
              <a:t>Design Project:					5%</a:t>
            </a:r>
          </a:p>
          <a:p>
            <a:r>
              <a:rPr lang="en-US" sz="2800" dirty="0" smtClean="0"/>
              <a:t>EML Assignments:				5%</a:t>
            </a:r>
            <a:endParaRPr lang="en-US" sz="2800" dirty="0"/>
          </a:p>
          <a:p>
            <a:r>
              <a:rPr lang="en-US" sz="2800" dirty="0" smtClean="0"/>
              <a:t>Midterm Exams (15% each):			30%</a:t>
            </a:r>
            <a:endParaRPr lang="en-US" sz="2800" dirty="0"/>
          </a:p>
          <a:p>
            <a:r>
              <a:rPr lang="en-US" sz="2800" dirty="0"/>
              <a:t>Final </a:t>
            </a:r>
            <a:r>
              <a:rPr lang="en-US" sz="2800" dirty="0" smtClean="0"/>
              <a:t>Exam:</a:t>
            </a:r>
            <a:r>
              <a:rPr lang="en-US" sz="2800" dirty="0"/>
              <a:t>		</a:t>
            </a:r>
            <a:r>
              <a:rPr lang="en-US" sz="2800" dirty="0" smtClean="0"/>
              <a:t>			30</a:t>
            </a:r>
            <a:r>
              <a:rPr lang="en-US" sz="2800" dirty="0"/>
              <a:t>% </a:t>
            </a:r>
            <a:endParaRPr lang="en-US" sz="2800" dirty="0" smtClean="0"/>
          </a:p>
          <a:p>
            <a:pPr marL="0" indent="0">
              <a:buNone/>
            </a:pPr>
            <a:endParaRPr lang="en-US" sz="2800" dirty="0"/>
          </a:p>
          <a:p>
            <a:r>
              <a:rPr lang="en-US" sz="2800" dirty="0"/>
              <a:t>All exams are closed book and notes.</a:t>
            </a:r>
          </a:p>
          <a:p>
            <a:r>
              <a:rPr lang="en-US" sz="2800" dirty="0"/>
              <a:t>A: 90-100, B: 80-89, C: 70-79, D: 60-69 </a:t>
            </a:r>
            <a:r>
              <a:rPr lang="en-US" sz="2800" dirty="0" smtClean="0"/>
              <a:t>&amp; </a:t>
            </a:r>
            <a:r>
              <a:rPr lang="en-US" sz="2800" dirty="0"/>
              <a:t>below 60 is F</a:t>
            </a:r>
            <a:r>
              <a:rPr lang="en-US" sz="2800" dirty="0" smtClean="0"/>
              <a:t>.</a:t>
            </a:r>
          </a:p>
          <a:p>
            <a:endParaRPr lang="en-US" dirty="0"/>
          </a:p>
        </p:txBody>
      </p:sp>
    </p:spTree>
    <p:extLst>
      <p:ext uri="{BB962C8B-B14F-4D97-AF65-F5344CB8AC3E}">
        <p14:creationId xmlns:p14="http://schemas.microsoft.com/office/powerpoint/2010/main" val="23887678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639762"/>
          </a:xfrm>
        </p:spPr>
        <p:txBody>
          <a:bodyPr>
            <a:normAutofit fontScale="90000"/>
          </a:bodyPr>
          <a:lstStyle/>
          <a:p>
            <a:r>
              <a:rPr lang="en-US" dirty="0" smtClean="0"/>
              <a:t>Electric Circuits course mind map</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34</a:t>
            </a:fld>
            <a:endParaRPr lang="en-US" dirty="0"/>
          </a:p>
        </p:txBody>
      </p:sp>
      <p:grpSp>
        <p:nvGrpSpPr>
          <p:cNvPr id="5" name="Group 4"/>
          <p:cNvGrpSpPr/>
          <p:nvPr/>
        </p:nvGrpSpPr>
        <p:grpSpPr>
          <a:xfrm>
            <a:off x="533400" y="838200"/>
            <a:ext cx="8686800" cy="5638799"/>
            <a:chOff x="405467" y="904525"/>
            <a:chExt cx="8848357" cy="5758581"/>
          </a:xfrm>
        </p:grpSpPr>
        <p:grpSp>
          <p:nvGrpSpPr>
            <p:cNvPr id="6" name="Group 5"/>
            <p:cNvGrpSpPr/>
            <p:nvPr/>
          </p:nvGrpSpPr>
          <p:grpSpPr>
            <a:xfrm>
              <a:off x="2889216" y="904525"/>
              <a:ext cx="2794217" cy="622549"/>
              <a:chOff x="3269052" y="172995"/>
              <a:chExt cx="2794217" cy="622549"/>
            </a:xfrm>
          </p:grpSpPr>
          <p:sp>
            <p:nvSpPr>
              <p:cNvPr id="49" name="Oval 48"/>
              <p:cNvSpPr/>
              <p:nvPr/>
            </p:nvSpPr>
            <p:spPr>
              <a:xfrm>
                <a:off x="3269052" y="172995"/>
                <a:ext cx="2794217" cy="622549"/>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0" name="TextBox 49"/>
              <p:cNvSpPr txBox="1"/>
              <p:nvPr/>
            </p:nvSpPr>
            <p:spPr>
              <a:xfrm>
                <a:off x="3812372" y="198347"/>
                <a:ext cx="1838142" cy="597197"/>
              </a:xfrm>
              <a:prstGeom prst="rect">
                <a:avLst/>
              </a:prstGeom>
              <a:noFill/>
            </p:spPr>
            <p:txBody>
              <a:bodyPr wrap="square" rtlCol="0">
                <a:spAutoFit/>
              </a:bodyPr>
              <a:lstStyle/>
              <a:p>
                <a:pPr algn="ctr"/>
                <a:r>
                  <a:rPr lang="en-US" b="1" dirty="0" smtClean="0">
                    <a:solidFill>
                      <a:prstClr val="black"/>
                    </a:solidFill>
                    <a:latin typeface="Times New Roman" panose="02020603050405020304" pitchFamily="18" charset="0"/>
                    <a:cs typeface="Times New Roman" panose="02020603050405020304" pitchFamily="18" charset="0"/>
                  </a:rPr>
                  <a:t>Electric Circuits</a:t>
                </a:r>
              </a:p>
              <a:p>
                <a:pPr algn="ctr"/>
                <a:r>
                  <a:rPr lang="en-US" sz="1400" dirty="0" smtClean="0">
                    <a:solidFill>
                      <a:prstClr val="black"/>
                    </a:solidFill>
                    <a:latin typeface="Times New Roman" panose="02020603050405020304" pitchFamily="18" charset="0"/>
                    <a:cs typeface="Times New Roman" panose="02020603050405020304" pitchFamily="18" charset="0"/>
                  </a:rPr>
                  <a:t>[Course]</a:t>
                </a:r>
                <a:endParaRPr lang="en-US" sz="1400" dirty="0">
                  <a:solidFill>
                    <a:prstClr val="black"/>
                  </a:solidFill>
                  <a:latin typeface="Times New Roman" panose="02020603050405020304" pitchFamily="18" charset="0"/>
                  <a:cs typeface="Times New Roman" panose="02020603050405020304" pitchFamily="18" charset="0"/>
                </a:endParaRPr>
              </a:p>
            </p:txBody>
          </p:sp>
        </p:grpSp>
        <p:cxnSp>
          <p:nvCxnSpPr>
            <p:cNvPr id="7" name="Straight Arrow Connector 6"/>
            <p:cNvCxnSpPr>
              <a:stCxn id="49" idx="4"/>
            </p:cNvCxnSpPr>
            <p:nvPr/>
          </p:nvCxnSpPr>
          <p:spPr>
            <a:xfrm>
              <a:off x="4286325" y="1527074"/>
              <a:ext cx="0" cy="26458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450583" y="1371437"/>
              <a:ext cx="3158343" cy="377177"/>
            </a:xfrm>
            <a:prstGeom prst="rect">
              <a:avLst/>
            </a:prstGeom>
            <a:noFill/>
          </p:spPr>
          <p:txBody>
            <a:bodyPr wrap="square" rtlCol="0">
              <a:spAutoFit/>
            </a:bodyPr>
            <a:lstStyle/>
            <a:p>
              <a:r>
                <a:rPr lang="en-US" dirty="0">
                  <a:solidFill>
                    <a:prstClr val="black"/>
                  </a:solidFill>
                  <a:latin typeface="Times New Roman" panose="02020603050405020304" pitchFamily="18" charset="0"/>
                  <a:cs typeface="Times New Roman" panose="02020603050405020304" pitchFamily="18" charset="0"/>
                </a:rPr>
                <a:t>r</a:t>
              </a:r>
              <a:r>
                <a:rPr lang="en-US" dirty="0" smtClean="0">
                  <a:solidFill>
                    <a:prstClr val="black"/>
                  </a:solidFill>
                  <a:latin typeface="Times New Roman" panose="02020603050405020304" pitchFamily="18" charset="0"/>
                  <a:cs typeface="Times New Roman" panose="02020603050405020304" pitchFamily="18" charset="0"/>
                </a:rPr>
                <a:t>equires the understanding of</a:t>
              </a:r>
              <a:endParaRPr lang="en-US" dirty="0">
                <a:solidFill>
                  <a:prstClr val="black"/>
                </a:solidFill>
                <a:latin typeface="Times New Roman" panose="02020603050405020304" pitchFamily="18" charset="0"/>
                <a:cs typeface="Times New Roman" panose="02020603050405020304" pitchFamily="18" charset="0"/>
              </a:endParaRPr>
            </a:p>
          </p:txBody>
        </p:sp>
        <p:grpSp>
          <p:nvGrpSpPr>
            <p:cNvPr id="9" name="Group 8"/>
            <p:cNvGrpSpPr/>
            <p:nvPr/>
          </p:nvGrpSpPr>
          <p:grpSpPr>
            <a:xfrm>
              <a:off x="2268279" y="1760530"/>
              <a:ext cx="4113711" cy="752835"/>
              <a:chOff x="3622550" y="6241"/>
              <a:chExt cx="2155890" cy="752835"/>
            </a:xfrm>
          </p:grpSpPr>
          <p:sp>
            <p:nvSpPr>
              <p:cNvPr id="47" name="Oval 46"/>
              <p:cNvSpPr/>
              <p:nvPr/>
            </p:nvSpPr>
            <p:spPr>
              <a:xfrm>
                <a:off x="3622550" y="6241"/>
                <a:ext cx="2155890" cy="706959"/>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8" name="TextBox 47"/>
              <p:cNvSpPr txBox="1"/>
              <p:nvPr/>
            </p:nvSpPr>
            <p:spPr>
              <a:xfrm>
                <a:off x="3825936" y="161879"/>
                <a:ext cx="1754659" cy="597197"/>
              </a:xfrm>
              <a:prstGeom prst="rect">
                <a:avLst/>
              </a:prstGeom>
              <a:noFill/>
            </p:spPr>
            <p:txBody>
              <a:bodyPr wrap="square" rtlCol="0">
                <a:spAutoFit/>
              </a:bodyPr>
              <a:lstStyle/>
              <a:p>
                <a:pPr algn="ctr"/>
                <a:r>
                  <a:rPr lang="en-US" b="1" dirty="0" smtClean="0">
                    <a:solidFill>
                      <a:prstClr val="black"/>
                    </a:solidFill>
                    <a:latin typeface="Times New Roman" panose="02020603050405020304" pitchFamily="18" charset="0"/>
                    <a:cs typeface="Times New Roman" panose="02020603050405020304" pitchFamily="18" charset="0"/>
                  </a:rPr>
                  <a:t>Circuit Analysis Fundamentals</a:t>
                </a:r>
              </a:p>
              <a:p>
                <a:pPr algn="ctr"/>
                <a:r>
                  <a:rPr lang="en-US" sz="1400" dirty="0" smtClean="0">
                    <a:solidFill>
                      <a:prstClr val="black"/>
                    </a:solidFill>
                    <a:latin typeface="Times New Roman" panose="02020603050405020304" pitchFamily="18" charset="0"/>
                    <a:cs typeface="Times New Roman" panose="02020603050405020304" pitchFamily="18" charset="0"/>
                  </a:rPr>
                  <a:t>[Module 1]</a:t>
                </a:r>
                <a:endParaRPr lang="en-US" sz="1400" dirty="0">
                  <a:solidFill>
                    <a:prstClr val="black"/>
                  </a:solidFill>
                  <a:latin typeface="Times New Roman" panose="02020603050405020304" pitchFamily="18" charset="0"/>
                  <a:cs typeface="Times New Roman" panose="02020603050405020304" pitchFamily="18" charset="0"/>
                </a:endParaRPr>
              </a:p>
            </p:txBody>
          </p:sp>
        </p:grpSp>
        <p:cxnSp>
          <p:nvCxnSpPr>
            <p:cNvPr id="10" name="Straight Arrow Connector 9"/>
            <p:cNvCxnSpPr>
              <a:endCxn id="45" idx="7"/>
            </p:cNvCxnSpPr>
            <p:nvPr/>
          </p:nvCxnSpPr>
          <p:spPr>
            <a:xfrm flipH="1">
              <a:off x="3224034" y="2481559"/>
              <a:ext cx="1098326" cy="67014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315728" y="2481559"/>
              <a:ext cx="1099720" cy="73658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1104021" y="3072595"/>
              <a:ext cx="2483749" cy="540207"/>
              <a:chOff x="3383249" y="172995"/>
              <a:chExt cx="2483749" cy="540207"/>
            </a:xfrm>
          </p:grpSpPr>
          <p:sp>
            <p:nvSpPr>
              <p:cNvPr id="45" name="Oval 44"/>
              <p:cNvSpPr/>
              <p:nvPr/>
            </p:nvSpPr>
            <p:spPr>
              <a:xfrm>
                <a:off x="3383249" y="172995"/>
                <a:ext cx="2483749" cy="54020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6" name="TextBox 45"/>
              <p:cNvSpPr txBox="1"/>
              <p:nvPr/>
            </p:nvSpPr>
            <p:spPr>
              <a:xfrm>
                <a:off x="3538484" y="297994"/>
                <a:ext cx="2250898" cy="345746"/>
              </a:xfrm>
              <a:prstGeom prst="rect">
                <a:avLst/>
              </a:prstGeom>
              <a:noFill/>
            </p:spPr>
            <p:txBody>
              <a:bodyPr wrap="square" rtlCol="0">
                <a:spAutoFit/>
              </a:bodyPr>
              <a:lstStyle/>
              <a:p>
                <a:pPr algn="ctr"/>
                <a:r>
                  <a:rPr lang="en-US" sz="1600" b="1" dirty="0" smtClean="0">
                    <a:solidFill>
                      <a:prstClr val="black"/>
                    </a:solidFill>
                    <a:latin typeface="Times New Roman" panose="02020603050405020304" pitchFamily="18" charset="0"/>
                    <a:cs typeface="Times New Roman" panose="02020603050405020304" pitchFamily="18" charset="0"/>
                  </a:rPr>
                  <a:t>Steady State Response</a:t>
                </a:r>
              </a:p>
            </p:txBody>
          </p:sp>
        </p:grpSp>
        <p:grpSp>
          <p:nvGrpSpPr>
            <p:cNvPr id="13" name="Group 12"/>
            <p:cNvGrpSpPr/>
            <p:nvPr/>
          </p:nvGrpSpPr>
          <p:grpSpPr>
            <a:xfrm>
              <a:off x="5217731" y="3072595"/>
              <a:ext cx="2095664" cy="633401"/>
              <a:chOff x="3693162" y="172995"/>
              <a:chExt cx="2095664" cy="633401"/>
            </a:xfrm>
          </p:grpSpPr>
          <p:sp>
            <p:nvSpPr>
              <p:cNvPr id="43" name="Oval 42"/>
              <p:cNvSpPr/>
              <p:nvPr/>
            </p:nvSpPr>
            <p:spPr>
              <a:xfrm>
                <a:off x="3693162" y="172995"/>
                <a:ext cx="2095664" cy="633401"/>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TextBox 43"/>
              <p:cNvSpPr txBox="1"/>
              <p:nvPr/>
            </p:nvSpPr>
            <p:spPr>
              <a:xfrm>
                <a:off x="3770780" y="297994"/>
                <a:ext cx="1940429" cy="345746"/>
              </a:xfrm>
              <a:prstGeom prst="rect">
                <a:avLst/>
              </a:prstGeom>
              <a:noFill/>
            </p:spPr>
            <p:txBody>
              <a:bodyPr wrap="square" rtlCol="0">
                <a:spAutoFit/>
              </a:bodyPr>
              <a:lstStyle/>
              <a:p>
                <a:pPr algn="ctr"/>
                <a:r>
                  <a:rPr lang="en-US" sz="1600" b="1" dirty="0" smtClean="0">
                    <a:solidFill>
                      <a:prstClr val="black"/>
                    </a:solidFill>
                    <a:latin typeface="Times New Roman" panose="02020603050405020304" pitchFamily="18" charset="0"/>
                    <a:cs typeface="Times New Roman" panose="02020603050405020304" pitchFamily="18" charset="0"/>
                  </a:rPr>
                  <a:t>Transient Response</a:t>
                </a:r>
              </a:p>
            </p:txBody>
          </p:sp>
        </p:grpSp>
        <p:sp>
          <p:nvSpPr>
            <p:cNvPr id="14" name="TextBox 13"/>
            <p:cNvSpPr txBox="1"/>
            <p:nvPr/>
          </p:nvSpPr>
          <p:spPr>
            <a:xfrm>
              <a:off x="5275945" y="2383079"/>
              <a:ext cx="3745027" cy="660060"/>
            </a:xfrm>
            <a:prstGeom prst="rect">
              <a:avLst/>
            </a:prstGeom>
            <a:noFill/>
          </p:spPr>
          <p:txBody>
            <a:bodyPr wrap="square" rtlCol="0">
              <a:spAutoFit/>
            </a:bodyPr>
            <a:lstStyle/>
            <a:p>
              <a:r>
                <a:rPr lang="en-US" dirty="0">
                  <a:solidFill>
                    <a:prstClr val="black"/>
                  </a:solidFill>
                  <a:latin typeface="Times New Roman" panose="02020603050405020304" pitchFamily="18" charset="0"/>
                  <a:cs typeface="Times New Roman" panose="02020603050405020304" pitchFamily="18" charset="0"/>
                </a:rPr>
                <a:t>a</a:t>
              </a:r>
              <a:r>
                <a:rPr lang="en-US" dirty="0" smtClean="0">
                  <a:solidFill>
                    <a:prstClr val="black"/>
                  </a:solidFill>
                  <a:latin typeface="Times New Roman" panose="02020603050405020304" pitchFamily="18" charset="0"/>
                  <a:cs typeface="Times New Roman" panose="02020603050405020304" pitchFamily="18" charset="0"/>
                </a:rPr>
                <a:t>re used to describe the two temporal      </a:t>
              </a:r>
            </a:p>
            <a:p>
              <a:r>
                <a:rPr lang="en-US" dirty="0">
                  <a:solidFill>
                    <a:prstClr val="black"/>
                  </a:solidFill>
                  <a:latin typeface="Times New Roman" panose="02020603050405020304" pitchFamily="18" charset="0"/>
                  <a:cs typeface="Times New Roman" panose="02020603050405020304" pitchFamily="18" charset="0"/>
                </a:rPr>
                <a:t> </a:t>
              </a:r>
              <a:r>
                <a:rPr lang="en-US" dirty="0" smtClean="0">
                  <a:solidFill>
                    <a:prstClr val="black"/>
                  </a:solidFill>
                  <a:latin typeface="Times New Roman" panose="02020603050405020304" pitchFamily="18" charset="0"/>
                  <a:cs typeface="Times New Roman" panose="02020603050405020304" pitchFamily="18" charset="0"/>
                </a:rPr>
                <a:t>            modes of circuit behavior</a:t>
              </a:r>
              <a:endParaRPr lang="en-US" dirty="0">
                <a:solidFill>
                  <a:prstClr val="black"/>
                </a:solidFill>
                <a:latin typeface="Times New Roman" panose="02020603050405020304" pitchFamily="18" charset="0"/>
                <a:cs typeface="Times New Roman" panose="02020603050405020304" pitchFamily="18" charset="0"/>
              </a:endParaRPr>
            </a:p>
          </p:txBody>
        </p:sp>
        <p:cxnSp>
          <p:nvCxnSpPr>
            <p:cNvPr id="15" name="Straight Arrow Connector 14"/>
            <p:cNvCxnSpPr/>
            <p:nvPr/>
          </p:nvCxnSpPr>
          <p:spPr>
            <a:xfrm flipH="1">
              <a:off x="1531807" y="3612802"/>
              <a:ext cx="877824" cy="71181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409133" y="3612802"/>
              <a:ext cx="877333" cy="71181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43" idx="4"/>
              <a:endCxn id="41" idx="0"/>
            </p:cNvCxnSpPr>
            <p:nvPr/>
          </p:nvCxnSpPr>
          <p:spPr>
            <a:xfrm flipH="1">
              <a:off x="5799930" y="3705997"/>
              <a:ext cx="465633" cy="78271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6332750" y="3690621"/>
              <a:ext cx="825411" cy="118265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5140255" y="4488707"/>
              <a:ext cx="1319351" cy="695844"/>
              <a:chOff x="4606663" y="322783"/>
              <a:chExt cx="1864338" cy="695844"/>
            </a:xfrm>
          </p:grpSpPr>
          <p:sp>
            <p:nvSpPr>
              <p:cNvPr id="41" name="Oval 40"/>
              <p:cNvSpPr/>
              <p:nvPr/>
            </p:nvSpPr>
            <p:spPr>
              <a:xfrm>
                <a:off x="4606663" y="322783"/>
                <a:ext cx="1864338" cy="695844"/>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 name="TextBox 41"/>
              <p:cNvSpPr txBox="1"/>
              <p:nvPr/>
            </p:nvSpPr>
            <p:spPr>
              <a:xfrm>
                <a:off x="4722113" y="387815"/>
                <a:ext cx="1639208" cy="597197"/>
              </a:xfrm>
              <a:prstGeom prst="rect">
                <a:avLst/>
              </a:prstGeom>
              <a:noFill/>
            </p:spPr>
            <p:txBody>
              <a:bodyPr wrap="square" rtlCol="0">
                <a:spAutoFit/>
              </a:bodyPr>
              <a:lstStyle/>
              <a:p>
                <a:pPr algn="ctr"/>
                <a:r>
                  <a:rPr lang="en-US" b="1" dirty="0" smtClean="0">
                    <a:solidFill>
                      <a:prstClr val="black"/>
                    </a:solidFill>
                    <a:latin typeface="Times New Roman" panose="02020603050405020304" pitchFamily="18" charset="0"/>
                    <a:cs typeface="Times New Roman" panose="02020603050405020304" pitchFamily="18" charset="0"/>
                  </a:rPr>
                  <a:t>1</a:t>
                </a:r>
                <a:r>
                  <a:rPr lang="en-US" b="1" baseline="30000" dirty="0" smtClean="0">
                    <a:solidFill>
                      <a:prstClr val="black"/>
                    </a:solidFill>
                    <a:latin typeface="Times New Roman" panose="02020603050405020304" pitchFamily="18" charset="0"/>
                    <a:cs typeface="Times New Roman" panose="02020603050405020304" pitchFamily="18" charset="0"/>
                  </a:rPr>
                  <a:t>st</a:t>
                </a:r>
                <a:r>
                  <a:rPr lang="en-US" b="1" dirty="0" smtClean="0">
                    <a:solidFill>
                      <a:prstClr val="black"/>
                    </a:solidFill>
                    <a:latin typeface="Times New Roman" panose="02020603050405020304" pitchFamily="18" charset="0"/>
                    <a:cs typeface="Times New Roman" panose="02020603050405020304" pitchFamily="18" charset="0"/>
                  </a:rPr>
                  <a:t> Order</a:t>
                </a:r>
              </a:p>
              <a:p>
                <a:pPr algn="ctr"/>
                <a:r>
                  <a:rPr lang="en-US" sz="1400" dirty="0" smtClean="0">
                    <a:solidFill>
                      <a:prstClr val="black"/>
                    </a:solidFill>
                    <a:latin typeface="Times New Roman" panose="02020603050405020304" pitchFamily="18" charset="0"/>
                    <a:cs typeface="Times New Roman" panose="02020603050405020304" pitchFamily="18" charset="0"/>
                  </a:rPr>
                  <a:t>[Module 4]</a:t>
                </a:r>
              </a:p>
            </p:txBody>
          </p:sp>
        </p:grpSp>
        <p:sp>
          <p:nvSpPr>
            <p:cNvPr id="20" name="TextBox 19"/>
            <p:cNvSpPr txBox="1"/>
            <p:nvPr/>
          </p:nvSpPr>
          <p:spPr>
            <a:xfrm>
              <a:off x="6510585" y="3656072"/>
              <a:ext cx="2743239" cy="1225827"/>
            </a:xfrm>
            <a:prstGeom prst="rect">
              <a:avLst/>
            </a:prstGeom>
            <a:noFill/>
          </p:spPr>
          <p:txBody>
            <a:bodyPr wrap="square" rtlCol="0">
              <a:spAutoFit/>
            </a:bodyPr>
            <a:lstStyle/>
            <a:p>
              <a:r>
                <a:rPr lang="en-US" dirty="0" smtClean="0">
                  <a:solidFill>
                    <a:prstClr val="black"/>
                  </a:solidFill>
                  <a:latin typeface="Times New Roman" panose="02020603050405020304" pitchFamily="18" charset="0"/>
                  <a:cs typeface="Times New Roman" panose="02020603050405020304" pitchFamily="18" charset="0"/>
                </a:rPr>
                <a:t>describes the </a:t>
              </a:r>
              <a:r>
                <a:rPr lang="en-US" u="sng" dirty="0" smtClean="0">
                  <a:solidFill>
                    <a:prstClr val="black"/>
                  </a:solidFill>
                  <a:latin typeface="Times New Roman" panose="02020603050405020304" pitchFamily="18" charset="0"/>
                  <a:cs typeface="Times New Roman" panose="02020603050405020304" pitchFamily="18" charset="0"/>
                </a:rPr>
                <a:t>short term</a:t>
              </a:r>
              <a:r>
                <a:rPr lang="en-US" dirty="0" smtClean="0">
                  <a:solidFill>
                    <a:prstClr val="black"/>
                  </a:solidFill>
                  <a:latin typeface="Times New Roman" panose="02020603050405020304" pitchFamily="18" charset="0"/>
                  <a:cs typeface="Times New Roman" panose="02020603050405020304" pitchFamily="18" charset="0"/>
                </a:rPr>
                <a:t> </a:t>
              </a:r>
            </a:p>
            <a:p>
              <a:r>
                <a:rPr lang="en-US" dirty="0">
                  <a:solidFill>
                    <a:prstClr val="black"/>
                  </a:solidFill>
                  <a:latin typeface="Times New Roman" panose="02020603050405020304" pitchFamily="18" charset="0"/>
                  <a:cs typeface="Times New Roman" panose="02020603050405020304" pitchFamily="18" charset="0"/>
                </a:rPr>
                <a:t> </a:t>
              </a:r>
              <a:r>
                <a:rPr lang="en-US" dirty="0" smtClean="0">
                  <a:solidFill>
                    <a:prstClr val="black"/>
                  </a:solidFill>
                  <a:latin typeface="Times New Roman" panose="02020603050405020304" pitchFamily="18" charset="0"/>
                  <a:cs typeface="Times New Roman" panose="02020603050405020304" pitchFamily="18" charset="0"/>
                </a:rPr>
                <a:t>    behavior of a circuit &amp;  </a:t>
              </a:r>
            </a:p>
            <a:p>
              <a:r>
                <a:rPr lang="en-US" dirty="0">
                  <a:solidFill>
                    <a:prstClr val="black"/>
                  </a:solidFill>
                  <a:latin typeface="Times New Roman" panose="02020603050405020304" pitchFamily="18" charset="0"/>
                  <a:cs typeface="Times New Roman" panose="02020603050405020304" pitchFamily="18" charset="0"/>
                </a:rPr>
                <a:t> </a:t>
              </a:r>
              <a:r>
                <a:rPr lang="en-US" dirty="0" smtClean="0">
                  <a:solidFill>
                    <a:prstClr val="black"/>
                  </a:solidFill>
                  <a:latin typeface="Times New Roman" panose="02020603050405020304" pitchFamily="18" charset="0"/>
                  <a:cs typeface="Times New Roman" panose="02020603050405020304" pitchFamily="18" charset="0"/>
                </a:rPr>
                <a:t>       is critical to</a:t>
              </a:r>
              <a:r>
                <a:rPr lang="en-US" dirty="0">
                  <a:solidFill>
                    <a:prstClr val="black"/>
                  </a:solidFill>
                  <a:latin typeface="Times New Roman" panose="02020603050405020304" pitchFamily="18" charset="0"/>
                  <a:cs typeface="Times New Roman" panose="02020603050405020304" pitchFamily="18" charset="0"/>
                </a:rPr>
                <a:t> </a:t>
              </a:r>
              <a:r>
                <a:rPr lang="en-US" dirty="0" smtClean="0">
                  <a:solidFill>
                    <a:prstClr val="black"/>
                  </a:solidFill>
                  <a:latin typeface="Times New Roman" panose="02020603050405020304" pitchFamily="18" charset="0"/>
                  <a:cs typeface="Times New Roman" panose="02020603050405020304" pitchFamily="18" charset="0"/>
                </a:rPr>
                <a:t>consider </a:t>
              </a:r>
            </a:p>
            <a:p>
              <a:r>
                <a:rPr lang="en-US" dirty="0">
                  <a:solidFill>
                    <a:prstClr val="black"/>
                  </a:solidFill>
                  <a:latin typeface="Times New Roman" panose="02020603050405020304" pitchFamily="18" charset="0"/>
                  <a:cs typeface="Times New Roman" panose="02020603050405020304" pitchFamily="18" charset="0"/>
                </a:rPr>
                <a:t> </a:t>
              </a:r>
              <a:r>
                <a:rPr lang="en-US" dirty="0" smtClean="0">
                  <a:solidFill>
                    <a:prstClr val="black"/>
                  </a:solidFill>
                  <a:latin typeface="Times New Roman" panose="02020603050405020304" pitchFamily="18" charset="0"/>
                  <a:cs typeface="Times New Roman" panose="02020603050405020304" pitchFamily="18" charset="0"/>
                </a:rPr>
                <a:t>          when the circuit is</a:t>
              </a:r>
              <a:endParaRPr lang="en-US" dirty="0">
                <a:solidFill>
                  <a:prstClr val="black"/>
                </a:solidFill>
                <a:latin typeface="Times New Roman" panose="02020603050405020304" pitchFamily="18" charset="0"/>
                <a:cs typeface="Times New Roman" panose="02020603050405020304" pitchFamily="18" charset="0"/>
              </a:endParaRPr>
            </a:p>
          </p:txBody>
        </p:sp>
        <p:grpSp>
          <p:nvGrpSpPr>
            <p:cNvPr id="21" name="Group 20"/>
            <p:cNvGrpSpPr/>
            <p:nvPr/>
          </p:nvGrpSpPr>
          <p:grpSpPr>
            <a:xfrm>
              <a:off x="6770077" y="4873275"/>
              <a:ext cx="1241873" cy="856007"/>
              <a:chOff x="3770632" y="721651"/>
              <a:chExt cx="1754856" cy="856007"/>
            </a:xfrm>
          </p:grpSpPr>
          <p:sp>
            <p:nvSpPr>
              <p:cNvPr id="39" name="Oval 38"/>
              <p:cNvSpPr/>
              <p:nvPr/>
            </p:nvSpPr>
            <p:spPr>
              <a:xfrm>
                <a:off x="3770632" y="721651"/>
                <a:ext cx="1754856" cy="85600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TextBox 39"/>
              <p:cNvSpPr txBox="1"/>
              <p:nvPr/>
            </p:nvSpPr>
            <p:spPr>
              <a:xfrm>
                <a:off x="3906554" y="846652"/>
                <a:ext cx="1482813" cy="660060"/>
              </a:xfrm>
              <a:prstGeom prst="rect">
                <a:avLst/>
              </a:prstGeom>
              <a:noFill/>
            </p:spPr>
            <p:txBody>
              <a:bodyPr wrap="square" rtlCol="0">
                <a:spAutoFit/>
              </a:bodyPr>
              <a:lstStyle/>
              <a:p>
                <a:pPr algn="ctr"/>
                <a:r>
                  <a:rPr lang="en-US" b="1" dirty="0" smtClean="0">
                    <a:solidFill>
                      <a:prstClr val="black"/>
                    </a:solidFill>
                    <a:latin typeface="Times New Roman" panose="02020603050405020304" pitchFamily="18" charset="0"/>
                    <a:cs typeface="Times New Roman" panose="02020603050405020304" pitchFamily="18" charset="0"/>
                  </a:rPr>
                  <a:t>Higher Order</a:t>
                </a:r>
              </a:p>
            </p:txBody>
          </p:sp>
        </p:grpSp>
        <p:grpSp>
          <p:nvGrpSpPr>
            <p:cNvPr id="22" name="Group 21"/>
            <p:cNvGrpSpPr/>
            <p:nvPr/>
          </p:nvGrpSpPr>
          <p:grpSpPr>
            <a:xfrm>
              <a:off x="405468" y="4337306"/>
              <a:ext cx="1862813" cy="691608"/>
              <a:chOff x="3712229" y="172995"/>
              <a:chExt cx="2097978" cy="691608"/>
            </a:xfrm>
          </p:grpSpPr>
          <p:sp>
            <p:nvSpPr>
              <p:cNvPr id="37" name="Oval 36"/>
              <p:cNvSpPr/>
              <p:nvPr/>
            </p:nvSpPr>
            <p:spPr>
              <a:xfrm>
                <a:off x="3799644" y="172995"/>
                <a:ext cx="1923144" cy="691608"/>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 name="TextBox 37"/>
              <p:cNvSpPr txBox="1"/>
              <p:nvPr/>
            </p:nvSpPr>
            <p:spPr>
              <a:xfrm>
                <a:off x="3712229" y="255790"/>
                <a:ext cx="2097978" cy="597197"/>
              </a:xfrm>
              <a:prstGeom prst="rect">
                <a:avLst/>
              </a:prstGeom>
              <a:noFill/>
            </p:spPr>
            <p:txBody>
              <a:bodyPr wrap="square" rtlCol="0">
                <a:spAutoFit/>
              </a:bodyPr>
              <a:lstStyle/>
              <a:p>
                <a:pPr algn="ctr"/>
                <a:r>
                  <a:rPr lang="en-US" b="1" dirty="0" smtClean="0">
                    <a:solidFill>
                      <a:prstClr val="black"/>
                    </a:solidFill>
                    <a:latin typeface="Times New Roman" panose="02020603050405020304" pitchFamily="18" charset="0"/>
                    <a:cs typeface="Times New Roman" panose="02020603050405020304" pitchFamily="18" charset="0"/>
                  </a:rPr>
                  <a:t>DC Circuits</a:t>
                </a:r>
              </a:p>
              <a:p>
                <a:pPr algn="ctr"/>
                <a:r>
                  <a:rPr lang="en-US" sz="1400" dirty="0" smtClean="0">
                    <a:solidFill>
                      <a:prstClr val="black"/>
                    </a:solidFill>
                    <a:latin typeface="Times New Roman" panose="02020603050405020304" pitchFamily="18" charset="0"/>
                    <a:cs typeface="Times New Roman" panose="02020603050405020304" pitchFamily="18" charset="0"/>
                  </a:rPr>
                  <a:t>[Module 2]</a:t>
                </a:r>
                <a:endParaRPr lang="en-US" sz="1400" dirty="0">
                  <a:solidFill>
                    <a:prstClr val="black"/>
                  </a:solidFill>
                  <a:latin typeface="Times New Roman" panose="02020603050405020304" pitchFamily="18" charset="0"/>
                  <a:cs typeface="Times New Roman" panose="02020603050405020304" pitchFamily="18" charset="0"/>
                </a:endParaRPr>
              </a:p>
            </p:txBody>
          </p:sp>
        </p:grpSp>
        <p:grpSp>
          <p:nvGrpSpPr>
            <p:cNvPr id="23" name="Group 22"/>
            <p:cNvGrpSpPr/>
            <p:nvPr/>
          </p:nvGrpSpPr>
          <p:grpSpPr>
            <a:xfrm>
              <a:off x="2913147" y="4337305"/>
              <a:ext cx="1450796" cy="691609"/>
              <a:chOff x="3818238" y="172995"/>
              <a:chExt cx="2128915" cy="691609"/>
            </a:xfrm>
          </p:grpSpPr>
          <p:sp>
            <p:nvSpPr>
              <p:cNvPr id="35" name="Oval 34"/>
              <p:cNvSpPr/>
              <p:nvPr/>
            </p:nvSpPr>
            <p:spPr>
              <a:xfrm>
                <a:off x="3818238" y="172995"/>
                <a:ext cx="2128914" cy="691609"/>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TextBox 35"/>
              <p:cNvSpPr txBox="1"/>
              <p:nvPr/>
            </p:nvSpPr>
            <p:spPr>
              <a:xfrm>
                <a:off x="3818238" y="255790"/>
                <a:ext cx="2128915" cy="597197"/>
              </a:xfrm>
              <a:prstGeom prst="rect">
                <a:avLst/>
              </a:prstGeom>
              <a:noFill/>
            </p:spPr>
            <p:txBody>
              <a:bodyPr wrap="square" rtlCol="0">
                <a:spAutoFit/>
              </a:bodyPr>
              <a:lstStyle/>
              <a:p>
                <a:pPr algn="ctr"/>
                <a:r>
                  <a:rPr lang="en-US" b="1" dirty="0" smtClean="0">
                    <a:solidFill>
                      <a:prstClr val="black"/>
                    </a:solidFill>
                    <a:latin typeface="Times New Roman" panose="02020603050405020304" pitchFamily="18" charset="0"/>
                    <a:cs typeface="Times New Roman" panose="02020603050405020304" pitchFamily="18" charset="0"/>
                  </a:rPr>
                  <a:t>AC Circuits</a:t>
                </a:r>
              </a:p>
              <a:p>
                <a:pPr algn="ctr"/>
                <a:r>
                  <a:rPr lang="en-US" sz="1400" dirty="0" smtClean="0">
                    <a:solidFill>
                      <a:prstClr val="black"/>
                    </a:solidFill>
                    <a:latin typeface="Times New Roman" panose="02020603050405020304" pitchFamily="18" charset="0"/>
                    <a:cs typeface="Times New Roman" panose="02020603050405020304" pitchFamily="18" charset="0"/>
                  </a:rPr>
                  <a:t>[Module 5]</a:t>
                </a:r>
                <a:endParaRPr lang="en-US" sz="1400" dirty="0">
                  <a:solidFill>
                    <a:prstClr val="black"/>
                  </a:solidFill>
                  <a:latin typeface="Times New Roman" panose="02020603050405020304" pitchFamily="18" charset="0"/>
                  <a:cs typeface="Times New Roman" panose="02020603050405020304" pitchFamily="18" charset="0"/>
                </a:endParaRPr>
              </a:p>
            </p:txBody>
          </p:sp>
        </p:grpSp>
        <p:sp>
          <p:nvSpPr>
            <p:cNvPr id="24" name="TextBox 23"/>
            <p:cNvSpPr txBox="1"/>
            <p:nvPr/>
          </p:nvSpPr>
          <p:spPr>
            <a:xfrm>
              <a:off x="2811599" y="3619058"/>
              <a:ext cx="3027070" cy="942944"/>
            </a:xfrm>
            <a:prstGeom prst="rect">
              <a:avLst/>
            </a:prstGeom>
            <a:noFill/>
          </p:spPr>
          <p:txBody>
            <a:bodyPr wrap="square" rtlCol="0">
              <a:spAutoFit/>
            </a:bodyPr>
            <a:lstStyle/>
            <a:p>
              <a:r>
                <a:rPr lang="en-US" dirty="0">
                  <a:solidFill>
                    <a:prstClr val="black"/>
                  </a:solidFill>
                  <a:latin typeface="Times New Roman" panose="02020603050405020304" pitchFamily="18" charset="0"/>
                  <a:cs typeface="Times New Roman" panose="02020603050405020304" pitchFamily="18" charset="0"/>
                </a:rPr>
                <a:t>d</a:t>
              </a:r>
              <a:r>
                <a:rPr lang="en-US" dirty="0" smtClean="0">
                  <a:solidFill>
                    <a:prstClr val="black"/>
                  </a:solidFill>
                  <a:latin typeface="Times New Roman" panose="02020603050405020304" pitchFamily="18" charset="0"/>
                  <a:cs typeface="Times New Roman" panose="02020603050405020304" pitchFamily="18" charset="0"/>
                </a:rPr>
                <a:t>escribes the </a:t>
              </a:r>
              <a:r>
                <a:rPr lang="en-US" u="sng" dirty="0" smtClean="0">
                  <a:solidFill>
                    <a:prstClr val="black"/>
                  </a:solidFill>
                  <a:latin typeface="Times New Roman" panose="02020603050405020304" pitchFamily="18" charset="0"/>
                  <a:cs typeface="Times New Roman" panose="02020603050405020304" pitchFamily="18" charset="0"/>
                </a:rPr>
                <a:t>long term</a:t>
              </a:r>
              <a:r>
                <a:rPr lang="en-US" dirty="0" smtClean="0">
                  <a:solidFill>
                    <a:prstClr val="black"/>
                  </a:solidFill>
                  <a:latin typeface="Times New Roman" panose="02020603050405020304" pitchFamily="18" charset="0"/>
                  <a:cs typeface="Times New Roman" panose="02020603050405020304" pitchFamily="18" charset="0"/>
                </a:rPr>
                <a:t> </a:t>
              </a:r>
            </a:p>
            <a:p>
              <a:r>
                <a:rPr lang="en-US" dirty="0">
                  <a:solidFill>
                    <a:prstClr val="black"/>
                  </a:solidFill>
                  <a:latin typeface="Times New Roman" panose="02020603050405020304" pitchFamily="18" charset="0"/>
                  <a:cs typeface="Times New Roman" panose="02020603050405020304" pitchFamily="18" charset="0"/>
                </a:rPr>
                <a:t> </a:t>
              </a:r>
              <a:r>
                <a:rPr lang="en-US" dirty="0" smtClean="0">
                  <a:solidFill>
                    <a:prstClr val="black"/>
                  </a:solidFill>
                  <a:latin typeface="Times New Roman" panose="02020603050405020304" pitchFamily="18" charset="0"/>
                  <a:cs typeface="Times New Roman" panose="02020603050405020304" pitchFamily="18" charset="0"/>
                </a:rPr>
                <a:t>     behavior of a circuit &amp; is   </a:t>
              </a:r>
            </a:p>
            <a:p>
              <a:r>
                <a:rPr lang="en-US" dirty="0">
                  <a:solidFill>
                    <a:prstClr val="black"/>
                  </a:solidFill>
                  <a:latin typeface="Times New Roman" panose="02020603050405020304" pitchFamily="18" charset="0"/>
                  <a:cs typeface="Times New Roman" panose="02020603050405020304" pitchFamily="18" charset="0"/>
                </a:rPr>
                <a:t> </a:t>
              </a:r>
              <a:r>
                <a:rPr lang="en-US" dirty="0" smtClean="0">
                  <a:solidFill>
                    <a:prstClr val="black"/>
                  </a:solidFill>
                  <a:latin typeface="Times New Roman" panose="02020603050405020304" pitchFamily="18" charset="0"/>
                  <a:cs typeface="Times New Roman" panose="02020603050405020304" pitchFamily="18" charset="0"/>
                </a:rPr>
                <a:t>                       applicable to</a:t>
              </a:r>
              <a:endParaRPr lang="en-US" dirty="0">
                <a:solidFill>
                  <a:prstClr val="black"/>
                </a:solidFill>
                <a:latin typeface="Times New Roman" panose="02020603050405020304" pitchFamily="18" charset="0"/>
                <a:cs typeface="Times New Roman" panose="02020603050405020304" pitchFamily="18" charset="0"/>
              </a:endParaRPr>
            </a:p>
          </p:txBody>
        </p:sp>
        <p:cxnSp>
          <p:nvCxnSpPr>
            <p:cNvPr id="25" name="Straight Arrow Connector 24"/>
            <p:cNvCxnSpPr>
              <a:stCxn id="37" idx="4"/>
            </p:cNvCxnSpPr>
            <p:nvPr/>
          </p:nvCxnSpPr>
          <p:spPr>
            <a:xfrm flipH="1">
              <a:off x="1278582" y="5028914"/>
              <a:ext cx="0" cy="85443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336873" y="4970368"/>
              <a:ext cx="2328515" cy="1225827"/>
            </a:xfrm>
            <a:prstGeom prst="rect">
              <a:avLst/>
            </a:prstGeom>
            <a:noFill/>
          </p:spPr>
          <p:txBody>
            <a:bodyPr wrap="square" rtlCol="0">
              <a:spAutoFit/>
            </a:bodyPr>
            <a:lstStyle/>
            <a:p>
              <a:r>
                <a:rPr lang="en-US" dirty="0" smtClean="0">
                  <a:solidFill>
                    <a:prstClr val="black"/>
                  </a:solidFill>
                  <a:latin typeface="Times New Roman" panose="02020603050405020304" pitchFamily="18" charset="0"/>
                  <a:cs typeface="Times New Roman" panose="02020603050405020304" pitchFamily="18" charset="0"/>
                </a:rPr>
                <a:t>is used to design circuits to perform signal manipulation </a:t>
              </a:r>
            </a:p>
            <a:p>
              <a:r>
                <a:rPr lang="en-US" dirty="0">
                  <a:solidFill>
                    <a:prstClr val="black"/>
                  </a:solidFill>
                  <a:latin typeface="Times New Roman" panose="02020603050405020304" pitchFamily="18" charset="0"/>
                  <a:cs typeface="Times New Roman" panose="02020603050405020304" pitchFamily="18" charset="0"/>
                </a:rPr>
                <a:t> </a:t>
              </a:r>
              <a:r>
                <a:rPr lang="en-US" dirty="0" smtClean="0">
                  <a:solidFill>
                    <a:prstClr val="black"/>
                  </a:solidFill>
                  <a:latin typeface="Times New Roman" panose="02020603050405020304" pitchFamily="18" charset="0"/>
                  <a:cs typeface="Times New Roman" panose="02020603050405020304" pitchFamily="18" charset="0"/>
                </a:rPr>
                <a:t>           using</a:t>
              </a:r>
            </a:p>
          </p:txBody>
        </p:sp>
        <p:grpSp>
          <p:nvGrpSpPr>
            <p:cNvPr id="27" name="Group 26"/>
            <p:cNvGrpSpPr/>
            <p:nvPr/>
          </p:nvGrpSpPr>
          <p:grpSpPr>
            <a:xfrm>
              <a:off x="405467" y="5911488"/>
              <a:ext cx="1785193" cy="673799"/>
              <a:chOff x="3818238" y="172995"/>
              <a:chExt cx="1793810" cy="673799"/>
            </a:xfrm>
          </p:grpSpPr>
          <p:sp>
            <p:nvSpPr>
              <p:cNvPr id="33" name="Oval 32"/>
              <p:cNvSpPr/>
              <p:nvPr/>
            </p:nvSpPr>
            <p:spPr>
              <a:xfrm>
                <a:off x="3818238" y="172995"/>
                <a:ext cx="1754659" cy="673799"/>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TextBox 33"/>
              <p:cNvSpPr txBox="1"/>
              <p:nvPr/>
            </p:nvSpPr>
            <p:spPr>
              <a:xfrm>
                <a:off x="3818238" y="224245"/>
                <a:ext cx="1793810" cy="597197"/>
              </a:xfrm>
              <a:prstGeom prst="rect">
                <a:avLst/>
              </a:prstGeom>
              <a:noFill/>
            </p:spPr>
            <p:txBody>
              <a:bodyPr wrap="square" rtlCol="0">
                <a:spAutoFit/>
              </a:bodyPr>
              <a:lstStyle/>
              <a:p>
                <a:pPr algn="ctr"/>
                <a:r>
                  <a:rPr lang="en-US" b="1" dirty="0" smtClean="0">
                    <a:solidFill>
                      <a:prstClr val="black"/>
                    </a:solidFill>
                    <a:latin typeface="Times New Roman" panose="02020603050405020304" pitchFamily="18" charset="0"/>
                    <a:cs typeface="Times New Roman" panose="02020603050405020304" pitchFamily="18" charset="0"/>
                  </a:rPr>
                  <a:t>Op Amps</a:t>
                </a:r>
              </a:p>
              <a:p>
                <a:pPr algn="ctr"/>
                <a:r>
                  <a:rPr lang="en-US" sz="1400" dirty="0" smtClean="0">
                    <a:solidFill>
                      <a:prstClr val="black"/>
                    </a:solidFill>
                    <a:latin typeface="Times New Roman" panose="02020603050405020304" pitchFamily="18" charset="0"/>
                    <a:cs typeface="Times New Roman" panose="02020603050405020304" pitchFamily="18" charset="0"/>
                  </a:rPr>
                  <a:t>[Module 3]</a:t>
                </a:r>
                <a:endParaRPr lang="en-US" sz="1400" dirty="0">
                  <a:solidFill>
                    <a:prstClr val="black"/>
                  </a:solidFill>
                  <a:latin typeface="Times New Roman" panose="02020603050405020304" pitchFamily="18" charset="0"/>
                  <a:cs typeface="Times New Roman" panose="02020603050405020304" pitchFamily="18" charset="0"/>
                </a:endParaRPr>
              </a:p>
            </p:txBody>
          </p:sp>
        </p:grpSp>
        <p:cxnSp>
          <p:nvCxnSpPr>
            <p:cNvPr id="28" name="Straight Arrow Connector 27"/>
            <p:cNvCxnSpPr/>
            <p:nvPr/>
          </p:nvCxnSpPr>
          <p:spPr>
            <a:xfrm>
              <a:off x="3510154" y="5028914"/>
              <a:ext cx="868" cy="85443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556101" y="5019794"/>
              <a:ext cx="3136357" cy="942944"/>
            </a:xfrm>
            <a:prstGeom prst="rect">
              <a:avLst/>
            </a:prstGeom>
            <a:noFill/>
          </p:spPr>
          <p:txBody>
            <a:bodyPr wrap="square" rtlCol="0">
              <a:spAutoFit/>
            </a:bodyPr>
            <a:lstStyle/>
            <a:p>
              <a:r>
                <a:rPr lang="en-US" dirty="0" smtClean="0">
                  <a:solidFill>
                    <a:prstClr val="black"/>
                  </a:solidFill>
                  <a:latin typeface="Times New Roman" panose="02020603050405020304" pitchFamily="18" charset="0"/>
                  <a:cs typeface="Times New Roman" panose="02020603050405020304" pitchFamily="18" charset="0"/>
                </a:rPr>
                <a:t>are implemented </a:t>
              </a:r>
            </a:p>
            <a:p>
              <a:r>
                <a:rPr lang="en-US" dirty="0" smtClean="0">
                  <a:solidFill>
                    <a:prstClr val="black"/>
                  </a:solidFill>
                  <a:latin typeface="Times New Roman" panose="02020603050405020304" pitchFamily="18" charset="0"/>
                  <a:cs typeface="Times New Roman" panose="02020603050405020304" pitchFamily="18" charset="0"/>
                </a:rPr>
                <a:t>in practice for the electric grid &amp; industrial applications as</a:t>
              </a:r>
            </a:p>
          </p:txBody>
        </p:sp>
        <p:grpSp>
          <p:nvGrpSpPr>
            <p:cNvPr id="30" name="Group 29"/>
            <p:cNvGrpSpPr/>
            <p:nvPr/>
          </p:nvGrpSpPr>
          <p:grpSpPr>
            <a:xfrm>
              <a:off x="2578749" y="5911488"/>
              <a:ext cx="2328514" cy="751618"/>
              <a:chOff x="3747420" y="172995"/>
              <a:chExt cx="2339754" cy="751618"/>
            </a:xfrm>
          </p:grpSpPr>
          <p:sp>
            <p:nvSpPr>
              <p:cNvPr id="31" name="Oval 30"/>
              <p:cNvSpPr/>
              <p:nvPr/>
            </p:nvSpPr>
            <p:spPr>
              <a:xfrm>
                <a:off x="3747420" y="172995"/>
                <a:ext cx="2339754" cy="751618"/>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TextBox 31"/>
              <p:cNvSpPr txBox="1"/>
              <p:nvPr/>
            </p:nvSpPr>
            <p:spPr>
              <a:xfrm>
                <a:off x="3825412" y="255790"/>
                <a:ext cx="2190945" cy="597197"/>
              </a:xfrm>
              <a:prstGeom prst="rect">
                <a:avLst/>
              </a:prstGeom>
              <a:noFill/>
            </p:spPr>
            <p:txBody>
              <a:bodyPr wrap="square" rtlCol="0">
                <a:spAutoFit/>
              </a:bodyPr>
              <a:lstStyle/>
              <a:p>
                <a:pPr algn="ctr"/>
                <a:r>
                  <a:rPr lang="en-US" b="1" dirty="0" smtClean="0">
                    <a:solidFill>
                      <a:prstClr val="black"/>
                    </a:solidFill>
                    <a:latin typeface="Times New Roman" panose="02020603050405020304" pitchFamily="18" charset="0"/>
                    <a:cs typeface="Times New Roman" panose="02020603050405020304" pitchFamily="18" charset="0"/>
                  </a:rPr>
                  <a:t>Polyphase Circuits</a:t>
                </a:r>
              </a:p>
              <a:p>
                <a:pPr algn="ctr"/>
                <a:r>
                  <a:rPr lang="en-US" sz="1400" dirty="0" smtClean="0">
                    <a:solidFill>
                      <a:prstClr val="black"/>
                    </a:solidFill>
                    <a:latin typeface="Times New Roman" panose="02020603050405020304" pitchFamily="18" charset="0"/>
                    <a:cs typeface="Times New Roman" panose="02020603050405020304" pitchFamily="18" charset="0"/>
                  </a:rPr>
                  <a:t>[Module 6]</a:t>
                </a:r>
                <a:endParaRPr lang="en-US" sz="1400" dirty="0">
                  <a:solidFill>
                    <a:prstClr val="black"/>
                  </a:solidFill>
                  <a:latin typeface="Times New Roman" panose="02020603050405020304" pitchFamily="18" charset="0"/>
                  <a:cs typeface="Times New Roman" panose="02020603050405020304" pitchFamily="18" charset="0"/>
                </a:endParaRPr>
              </a:p>
            </p:txBody>
          </p:sp>
        </p:grpSp>
      </p:grpSp>
    </p:spTree>
    <p:extLst>
      <p:ext uri="{BB962C8B-B14F-4D97-AF65-F5344CB8AC3E}">
        <p14:creationId xmlns:p14="http://schemas.microsoft.com/office/powerpoint/2010/main" val="660904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7054"/>
            <a:ext cx="8229600" cy="504946"/>
          </a:xfrm>
        </p:spPr>
        <p:txBody>
          <a:bodyPr>
            <a:noAutofit/>
          </a:bodyPr>
          <a:lstStyle/>
          <a:p>
            <a:r>
              <a:rPr lang="en-US" sz="3200" dirty="0" smtClean="0"/>
              <a:t>Course Schedule</a:t>
            </a:r>
            <a:endParaRPr lang="en-US" sz="3200" dirty="0"/>
          </a:p>
        </p:txBody>
      </p:sp>
      <p:graphicFrame>
        <p:nvGraphicFramePr>
          <p:cNvPr id="5" name="Content Placeholder 4"/>
          <p:cNvGraphicFramePr>
            <a:graphicFrameLocks noGrp="1"/>
          </p:cNvGraphicFramePr>
          <p:nvPr>
            <p:ph idx="1"/>
            <p:extLst/>
          </p:nvPr>
        </p:nvGraphicFramePr>
        <p:xfrm>
          <a:off x="327906" y="746398"/>
          <a:ext cx="8495459" cy="5843169"/>
        </p:xfrm>
        <a:graphic>
          <a:graphicData uri="http://schemas.openxmlformats.org/drawingml/2006/table">
            <a:tbl>
              <a:tblPr firstRow="1" firstCol="1" bandRow="1"/>
              <a:tblGrid>
                <a:gridCol w="467740">
                  <a:extLst>
                    <a:ext uri="{9D8B030D-6E8A-4147-A177-3AD203B41FA5}">
                      <a16:colId xmlns:a16="http://schemas.microsoft.com/office/drawing/2014/main" val="20000"/>
                    </a:ext>
                  </a:extLst>
                </a:gridCol>
                <a:gridCol w="985652">
                  <a:extLst>
                    <a:ext uri="{9D8B030D-6E8A-4147-A177-3AD203B41FA5}">
                      <a16:colId xmlns:a16="http://schemas.microsoft.com/office/drawing/2014/main" val="20001"/>
                    </a:ext>
                  </a:extLst>
                </a:gridCol>
                <a:gridCol w="1745673">
                  <a:extLst>
                    <a:ext uri="{9D8B030D-6E8A-4147-A177-3AD203B41FA5}">
                      <a16:colId xmlns:a16="http://schemas.microsoft.com/office/drawing/2014/main" val="20002"/>
                    </a:ext>
                  </a:extLst>
                </a:gridCol>
                <a:gridCol w="2078182">
                  <a:extLst>
                    <a:ext uri="{9D8B030D-6E8A-4147-A177-3AD203B41FA5}">
                      <a16:colId xmlns:a16="http://schemas.microsoft.com/office/drawing/2014/main" val="20003"/>
                    </a:ext>
                  </a:extLst>
                </a:gridCol>
                <a:gridCol w="1911928">
                  <a:extLst>
                    <a:ext uri="{9D8B030D-6E8A-4147-A177-3AD203B41FA5}">
                      <a16:colId xmlns:a16="http://schemas.microsoft.com/office/drawing/2014/main" val="20004"/>
                    </a:ext>
                  </a:extLst>
                </a:gridCol>
                <a:gridCol w="1306284">
                  <a:extLst>
                    <a:ext uri="{9D8B030D-6E8A-4147-A177-3AD203B41FA5}">
                      <a16:colId xmlns:a16="http://schemas.microsoft.com/office/drawing/2014/main" val="20005"/>
                    </a:ext>
                  </a:extLst>
                </a:gridCol>
              </a:tblGrid>
              <a:tr h="300279">
                <a:tc>
                  <a:txBody>
                    <a:bodyPr/>
                    <a:lstStyle/>
                    <a:p>
                      <a:pPr marL="0" marR="0" algn="ctr">
                        <a:lnSpc>
                          <a:spcPct val="115000"/>
                        </a:lnSpc>
                        <a:spcBef>
                          <a:spcPts val="0"/>
                        </a:spcBef>
                        <a:spcAft>
                          <a:spcPts val="0"/>
                        </a:spcAft>
                      </a:pPr>
                      <a:r>
                        <a:rPr lang="en-US" sz="1600" b="1" dirty="0" err="1" smtClean="0">
                          <a:effectLst/>
                          <a:latin typeface="Calibri" panose="020F0502020204030204" pitchFamily="34" charset="0"/>
                          <a:ea typeface="PMingLiU" panose="02020500000000000000" pitchFamily="18" charset="-120"/>
                          <a:cs typeface="Arial" panose="020B0604020202020204" pitchFamily="34" charset="0"/>
                        </a:rPr>
                        <a:t>Wk</a:t>
                      </a:r>
                      <a:r>
                        <a:rPr lang="en-US" sz="1600" b="1" dirty="0" smtClean="0">
                          <a:effectLst/>
                          <a:latin typeface="Calibri" panose="020F0502020204030204" pitchFamily="34" charset="0"/>
                          <a:ea typeface="PMingLiU" panose="02020500000000000000" pitchFamily="18" charset="-120"/>
                          <a:cs typeface="Arial" panose="020B0604020202020204" pitchFamily="34" charset="0"/>
                        </a:rPr>
                        <a:t> </a:t>
                      </a:r>
                      <a:endParaRPr lang="en-US" sz="1600" dirty="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effectLst/>
                          <a:latin typeface="Calibri" panose="020F0502020204030204" pitchFamily="34" charset="0"/>
                          <a:ea typeface="PMingLiU" panose="02020500000000000000" pitchFamily="18" charset="-120"/>
                          <a:cs typeface="Arial" panose="020B0604020202020204" pitchFamily="34" charset="0"/>
                        </a:rPr>
                        <a:t>Wk Begin</a:t>
                      </a:r>
                      <a:endParaRPr lang="en-US" sz="16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effectLst/>
                          <a:latin typeface="Calibri" panose="020F0502020204030204" pitchFamily="34" charset="0"/>
                          <a:ea typeface="PMingLiU" panose="02020500000000000000" pitchFamily="18" charset="-120"/>
                          <a:cs typeface="Arial" panose="020B0604020202020204" pitchFamily="34" charset="0"/>
                        </a:rPr>
                        <a:t>Monday</a:t>
                      </a:r>
                      <a:endParaRPr lang="en-US" sz="1800" dirty="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a:effectLst/>
                          <a:latin typeface="Calibri" panose="020F0502020204030204" pitchFamily="34" charset="0"/>
                          <a:ea typeface="PMingLiU" panose="02020500000000000000" pitchFamily="18" charset="-120"/>
                          <a:cs typeface="Arial" panose="020B0604020202020204" pitchFamily="34" charset="0"/>
                        </a:rPr>
                        <a:t>Wednesday</a:t>
                      </a:r>
                      <a:endParaRPr lang="en-US" sz="18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a:effectLst/>
                          <a:latin typeface="Calibri" panose="020F0502020204030204" pitchFamily="34" charset="0"/>
                          <a:ea typeface="PMingLiU" panose="02020500000000000000" pitchFamily="18" charset="-120"/>
                          <a:cs typeface="Arial" panose="020B0604020202020204" pitchFamily="34" charset="0"/>
                        </a:rPr>
                        <a:t>Friday</a:t>
                      </a:r>
                      <a:endParaRPr lang="en-US" sz="18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smtClean="0">
                          <a:effectLst/>
                          <a:latin typeface="Calibri" panose="020F0502020204030204" pitchFamily="34" charset="0"/>
                          <a:ea typeface="PMingLiU" panose="02020500000000000000" pitchFamily="18" charset="-120"/>
                          <a:cs typeface="Arial" panose="020B0604020202020204" pitchFamily="34" charset="0"/>
                        </a:rPr>
                        <a:t>Lab</a:t>
                      </a:r>
                      <a:endParaRPr lang="en-US" sz="1600" dirty="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00279">
                <a:tc rowSpan="2">
                  <a:txBody>
                    <a:bodyPr/>
                    <a:lstStyle/>
                    <a:p>
                      <a:pPr marL="0" marR="0" algn="ctr">
                        <a:lnSpc>
                          <a:spcPct val="115000"/>
                        </a:lnSpc>
                        <a:spcBef>
                          <a:spcPts val="0"/>
                        </a:spcBef>
                        <a:spcAft>
                          <a:spcPts val="0"/>
                        </a:spcAft>
                      </a:pPr>
                      <a:r>
                        <a:rPr lang="en-US" sz="1600" dirty="0">
                          <a:effectLst/>
                          <a:latin typeface="Calibri" panose="020F0502020204030204" pitchFamily="34" charset="0"/>
                          <a:ea typeface="PMingLiU" panose="02020500000000000000" pitchFamily="18" charset="-120"/>
                          <a:cs typeface="Arial" panose="020B0604020202020204" pitchFamily="34" charset="0"/>
                        </a:rPr>
                        <a:t> </a:t>
                      </a:r>
                    </a:p>
                    <a:p>
                      <a:pPr marL="0" marR="0" algn="ctr">
                        <a:lnSpc>
                          <a:spcPct val="115000"/>
                        </a:lnSpc>
                        <a:spcBef>
                          <a:spcPts val="0"/>
                        </a:spcBef>
                        <a:spcAft>
                          <a:spcPts val="0"/>
                        </a:spcAft>
                      </a:pPr>
                      <a:r>
                        <a:rPr lang="en-US" sz="1600" dirty="0">
                          <a:effectLst/>
                          <a:latin typeface="Calibri" panose="020F0502020204030204" pitchFamily="34" charset="0"/>
                          <a:ea typeface="PMingLiU" panose="02020500000000000000" pitchFamily="18" charset="-120"/>
                          <a:cs typeface="Arial" panose="020B0604020202020204" pitchFamily="34" charset="0"/>
                        </a:rPr>
                        <a:t>1</a:t>
                      </a:r>
                    </a:p>
                    <a:p>
                      <a:pPr marL="0" marR="0" algn="ctr">
                        <a:lnSpc>
                          <a:spcPct val="115000"/>
                        </a:lnSpc>
                        <a:spcBef>
                          <a:spcPts val="0"/>
                        </a:spcBef>
                        <a:spcAft>
                          <a:spcPts val="0"/>
                        </a:spcAft>
                      </a:pPr>
                      <a:r>
                        <a:rPr lang="en-US" sz="1600" dirty="0">
                          <a:effectLst/>
                          <a:latin typeface="Calibri" panose="020F0502020204030204" pitchFamily="34" charset="0"/>
                          <a:ea typeface="PMingLiU" panose="02020500000000000000" pitchFamily="18" charset="-12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1600" dirty="0" smtClean="0">
                          <a:effectLst/>
                          <a:latin typeface="Calibri" panose="020F0502020204030204" pitchFamily="34" charset="0"/>
                          <a:ea typeface="PMingLiU" panose="02020500000000000000" pitchFamily="18" charset="-120"/>
                          <a:cs typeface="Arial" panose="020B0604020202020204" pitchFamily="34" charset="0"/>
                        </a:rPr>
                        <a:t>08/20</a:t>
                      </a:r>
                      <a:endParaRPr lang="en-US" sz="1600" dirty="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1800" dirty="0">
                          <a:effectLst/>
                          <a:latin typeface="Calibri" panose="020F0502020204030204" pitchFamily="34" charset="0"/>
                          <a:ea typeface="PMingLiU" panose="02020500000000000000" pitchFamily="18" charset="-120"/>
                          <a:cs typeface="Arial" panose="020B0604020202020204" pitchFamily="34" charset="0"/>
                        </a:rPr>
                        <a:t>1.1-1.4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1800">
                          <a:effectLst/>
                          <a:latin typeface="Calibri" panose="020F0502020204030204" pitchFamily="34" charset="0"/>
                          <a:ea typeface="PMingLiU" panose="02020500000000000000"/>
                          <a:cs typeface="Arial" panose="020B0604020202020204" pitchFamily="34" charset="0"/>
                        </a:rPr>
                        <a:t>1.4-1.5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1800">
                          <a:effectLst/>
                          <a:latin typeface="Calibri" panose="020F0502020204030204" pitchFamily="34" charset="0"/>
                          <a:ea typeface="PMingLiU" panose="02020500000000000000"/>
                          <a:cs typeface="Arial" panose="020B0604020202020204" pitchFamily="34" charset="0"/>
                        </a:rPr>
                        <a:t>2.5-2.7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rowSpan="2">
                  <a:txBody>
                    <a:bodyPr/>
                    <a:lstStyle/>
                    <a:p>
                      <a:pPr marL="0" marR="0" algn="ctr">
                        <a:lnSpc>
                          <a:spcPct val="115000"/>
                        </a:lnSpc>
                        <a:spcBef>
                          <a:spcPts val="0"/>
                        </a:spcBef>
                        <a:spcAft>
                          <a:spcPts val="0"/>
                        </a:spcAft>
                      </a:pPr>
                      <a:r>
                        <a:rPr lang="en-US" sz="1600" dirty="0">
                          <a:effectLst/>
                          <a:latin typeface="Calibri" panose="020F0502020204030204" pitchFamily="34" charset="0"/>
                          <a:ea typeface="PMingLiU" panose="02020500000000000000" pitchFamily="18" charset="-12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10001"/>
                  </a:ext>
                </a:extLst>
              </a:tr>
              <a:tr h="600558">
                <a:tc vMerge="1">
                  <a:txBody>
                    <a:bodyPr/>
                    <a:lstStyle/>
                    <a:p>
                      <a:endParaRPr lang="en-US"/>
                    </a:p>
                  </a:txBody>
                  <a:tcPr/>
                </a:tc>
                <a:tc>
                  <a:txBody>
                    <a:bodyPr/>
                    <a:lstStyle/>
                    <a:p>
                      <a:pPr marL="0" marR="0" algn="ctr">
                        <a:lnSpc>
                          <a:spcPct val="115000"/>
                        </a:lnSpc>
                        <a:spcBef>
                          <a:spcPts val="0"/>
                        </a:spcBef>
                        <a:spcAft>
                          <a:spcPts val="0"/>
                        </a:spcAft>
                      </a:pPr>
                      <a:r>
                        <a:rPr lang="en-US" sz="1600" dirty="0">
                          <a:effectLst/>
                          <a:latin typeface="Calibri" panose="020F0502020204030204" pitchFamily="34" charset="0"/>
                          <a:ea typeface="PMingLiU" panose="02020500000000000000" pitchFamily="18" charset="-120"/>
                          <a:cs typeface="Arial" panose="020B0604020202020204" pitchFamily="34" charset="0"/>
                        </a:rPr>
                        <a:t> </a:t>
                      </a:r>
                    </a:p>
                    <a:p>
                      <a:pPr marL="0" marR="0" algn="ctr">
                        <a:lnSpc>
                          <a:spcPct val="115000"/>
                        </a:lnSpc>
                        <a:spcBef>
                          <a:spcPts val="0"/>
                        </a:spcBef>
                        <a:spcAft>
                          <a:spcPts val="0"/>
                        </a:spcAft>
                      </a:pPr>
                      <a:r>
                        <a:rPr lang="en-US" sz="1600" dirty="0">
                          <a:effectLst/>
                          <a:latin typeface="Calibri" panose="020F0502020204030204" pitchFamily="34" charset="0"/>
                          <a:ea typeface="PMingLiU" panose="02020500000000000000" pitchFamily="18" charset="-12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1800" dirty="0">
                          <a:effectLst/>
                          <a:latin typeface="Calibri" panose="020F0502020204030204" pitchFamily="34" charset="0"/>
                          <a:ea typeface="PMingLiU" panose="02020500000000000000" pitchFamily="18" charset="-12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1800">
                          <a:effectLst/>
                          <a:latin typeface="Calibri" panose="020F0502020204030204" pitchFamily="34" charset="0"/>
                          <a:ea typeface="PMingLiU" panose="02020500000000000000"/>
                          <a:cs typeface="Arial" panose="020B0604020202020204" pitchFamily="34" charset="0"/>
                        </a:rPr>
                        <a:t>HW 1</a:t>
                      </a:r>
                    </a:p>
                    <a:p>
                      <a:pPr marL="0" marR="0" algn="ctr">
                        <a:lnSpc>
                          <a:spcPct val="115000"/>
                        </a:lnSpc>
                        <a:spcBef>
                          <a:spcPts val="0"/>
                        </a:spcBef>
                        <a:spcAft>
                          <a:spcPts val="0"/>
                        </a:spcAft>
                      </a:pPr>
                      <a:r>
                        <a:rPr lang="en-US" sz="1800">
                          <a:effectLst/>
                          <a:latin typeface="Calibri" panose="020F0502020204030204" pitchFamily="34" charset="0"/>
                          <a:ea typeface="PMingLiU" panose="02020500000000000000"/>
                          <a:cs typeface="Arial" panose="020B0604020202020204" pitchFamily="34" charset="0"/>
                        </a:rPr>
                        <a:t>1.3, 1.14, 1.19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1800" dirty="0">
                          <a:effectLst/>
                          <a:latin typeface="Calibri" panose="020F0502020204030204" pitchFamily="34" charset="0"/>
                          <a:ea typeface="PMingLiU" panose="02020500000000000000"/>
                          <a:cs typeface="Arial" panose="020B0604020202020204" pitchFamily="34" charset="0"/>
                        </a:rPr>
                        <a:t>HW 2</a:t>
                      </a:r>
                    </a:p>
                    <a:p>
                      <a:pPr marL="0" marR="0" algn="ctr">
                        <a:lnSpc>
                          <a:spcPct val="115000"/>
                        </a:lnSpc>
                        <a:spcBef>
                          <a:spcPts val="0"/>
                        </a:spcBef>
                        <a:spcAft>
                          <a:spcPts val="0"/>
                        </a:spcAft>
                      </a:pPr>
                      <a:r>
                        <a:rPr lang="en-US" sz="1800" dirty="0">
                          <a:effectLst/>
                          <a:latin typeface="Calibri" panose="020F0502020204030204" pitchFamily="34" charset="0"/>
                          <a:ea typeface="PMingLiU" panose="02020500000000000000"/>
                          <a:cs typeface="Arial" panose="020B0604020202020204" pitchFamily="34" charset="0"/>
                        </a:rPr>
                        <a:t>2.13, 2.14, 2.18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vMerge="1">
                  <a:txBody>
                    <a:bodyPr/>
                    <a:lstStyle/>
                    <a:p>
                      <a:endParaRPr lang="en-US"/>
                    </a:p>
                  </a:txBody>
                  <a:tcPr/>
                </a:tc>
                <a:extLst>
                  <a:ext uri="{0D108BD9-81ED-4DB2-BD59-A6C34878D82A}">
                    <a16:rowId xmlns:a16="http://schemas.microsoft.com/office/drawing/2014/main" val="10002"/>
                  </a:ext>
                </a:extLst>
              </a:tr>
              <a:tr h="300279">
                <a:tc rowSpan="2">
                  <a:txBody>
                    <a:bodyPr/>
                    <a:lstStyle/>
                    <a:p>
                      <a:pPr marL="0" marR="0" algn="ctr">
                        <a:lnSpc>
                          <a:spcPct val="115000"/>
                        </a:lnSpc>
                        <a:spcBef>
                          <a:spcPts val="0"/>
                        </a:spcBef>
                        <a:spcAft>
                          <a:spcPts val="0"/>
                        </a:spcAft>
                      </a:pPr>
                      <a:r>
                        <a:rPr lang="en-US" sz="1600">
                          <a:effectLst/>
                          <a:latin typeface="Calibri" panose="020F0502020204030204" pitchFamily="34" charset="0"/>
                          <a:ea typeface="PMingLiU" panose="02020500000000000000" pitchFamily="18" charset="-120"/>
                          <a:cs typeface="Arial" panose="020B0604020202020204" pitchFamily="34" charset="0"/>
                        </a:rPr>
                        <a:t> </a:t>
                      </a:r>
                    </a:p>
                    <a:p>
                      <a:pPr marL="0" marR="0" algn="ctr">
                        <a:lnSpc>
                          <a:spcPct val="115000"/>
                        </a:lnSpc>
                        <a:spcBef>
                          <a:spcPts val="0"/>
                        </a:spcBef>
                        <a:spcAft>
                          <a:spcPts val="0"/>
                        </a:spcAft>
                      </a:pPr>
                      <a:r>
                        <a:rPr lang="en-US" sz="1600">
                          <a:effectLst/>
                          <a:latin typeface="Calibri" panose="020F0502020204030204" pitchFamily="34" charset="0"/>
                          <a:ea typeface="PMingLiU" panose="02020500000000000000" pitchFamily="18" charset="-120"/>
                          <a:cs typeface="Arial" panose="020B0604020202020204" pitchFamily="34" charset="0"/>
                        </a:rPr>
                        <a:t>2</a:t>
                      </a:r>
                    </a:p>
                    <a:p>
                      <a:pPr marL="0" marR="0" algn="ctr">
                        <a:lnSpc>
                          <a:spcPct val="115000"/>
                        </a:lnSpc>
                        <a:spcBef>
                          <a:spcPts val="0"/>
                        </a:spcBef>
                        <a:spcAft>
                          <a:spcPts val="0"/>
                        </a:spcAft>
                      </a:pPr>
                      <a:r>
                        <a:rPr lang="en-US" sz="1600">
                          <a:effectLst/>
                          <a:latin typeface="Calibri" panose="020F0502020204030204" pitchFamily="34" charset="0"/>
                          <a:ea typeface="PMingLiU" panose="02020500000000000000" pitchFamily="18" charset="-12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smtClean="0">
                          <a:effectLst/>
                          <a:latin typeface="Calibri" panose="020F0502020204030204" pitchFamily="34" charset="0"/>
                          <a:ea typeface="PMingLiU" panose="02020500000000000000" pitchFamily="18" charset="-120"/>
                          <a:cs typeface="Arial" panose="020B0604020202020204" pitchFamily="34" charset="0"/>
                        </a:rPr>
                        <a:t>08/27</a:t>
                      </a:r>
                      <a:endParaRPr lang="en-US" sz="1600" dirty="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effectLst/>
                          <a:latin typeface="Calibri" panose="020F0502020204030204" pitchFamily="34" charset="0"/>
                          <a:ea typeface="PMingLiU" panose="02020500000000000000"/>
                          <a:cs typeface="Arial" panose="020B0604020202020204" pitchFamily="34" charset="0"/>
                        </a:rPr>
                        <a:t>3.1-3.3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effectLst/>
                          <a:latin typeface="Calibri" panose="020F0502020204030204" pitchFamily="34" charset="0"/>
                          <a:ea typeface="PMingLiU" panose="02020500000000000000"/>
                          <a:cs typeface="Arial" panose="020B0604020202020204" pitchFamily="34" charset="0"/>
                        </a:rPr>
                        <a:t>4.1-4.4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latin typeface="Calibri" panose="020F0502020204030204" pitchFamily="34" charset="0"/>
                          <a:ea typeface="PMingLiU" panose="02020500000000000000"/>
                          <a:cs typeface="Arial" panose="020B0604020202020204" pitchFamily="34" charset="0"/>
                        </a:rPr>
                        <a:t>5.1-5.3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1600" dirty="0">
                          <a:effectLst/>
                          <a:latin typeface="Calibri" panose="020F0502020204030204" pitchFamily="34" charset="0"/>
                          <a:ea typeface="PMingLiU" panose="02020500000000000000" pitchFamily="18" charset="-120"/>
                          <a:cs typeface="Arial" panose="020B0604020202020204" pitchFamily="34" charset="0"/>
                        </a:rPr>
                        <a:t>Lab 1:</a:t>
                      </a:r>
                    </a:p>
                    <a:p>
                      <a:pPr marL="0" marR="0" algn="ctr">
                        <a:lnSpc>
                          <a:spcPct val="115000"/>
                        </a:lnSpc>
                        <a:spcBef>
                          <a:spcPts val="0"/>
                        </a:spcBef>
                        <a:spcAft>
                          <a:spcPts val="0"/>
                        </a:spcAft>
                      </a:pPr>
                      <a:r>
                        <a:rPr lang="en-US" sz="1600" dirty="0">
                          <a:effectLst/>
                          <a:latin typeface="Calibri" panose="020F0502020204030204" pitchFamily="34" charset="0"/>
                          <a:ea typeface="PMingLiU" panose="02020500000000000000" pitchFamily="18" charset="-120"/>
                          <a:cs typeface="Arial" panose="020B0604020202020204" pitchFamily="34" charset="0"/>
                        </a:rPr>
                        <a:t>Ohm’s Law &amp;</a:t>
                      </a:r>
                    </a:p>
                    <a:p>
                      <a:pPr marL="0" marR="0" algn="ctr">
                        <a:lnSpc>
                          <a:spcPct val="115000"/>
                        </a:lnSpc>
                        <a:spcBef>
                          <a:spcPts val="0"/>
                        </a:spcBef>
                        <a:spcAft>
                          <a:spcPts val="0"/>
                        </a:spcAft>
                      </a:pPr>
                      <a:r>
                        <a:rPr lang="en-US" sz="1600" dirty="0">
                          <a:effectLst/>
                          <a:latin typeface="Calibri" panose="020F0502020204030204" pitchFamily="34" charset="0"/>
                          <a:ea typeface="PMingLiU" panose="02020500000000000000" pitchFamily="18" charset="-120"/>
                          <a:cs typeface="Arial" panose="020B0604020202020204" pitchFamily="34" charset="0"/>
                        </a:rPr>
                        <a:t>Power Rating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00558">
                <a:tc vMerge="1">
                  <a:txBody>
                    <a:bodyPr/>
                    <a:lstStyle/>
                    <a:p>
                      <a:endParaRPr lang="en-US"/>
                    </a:p>
                  </a:txBody>
                  <a:tcPr/>
                </a:tc>
                <a:tc>
                  <a:txBody>
                    <a:bodyPr/>
                    <a:lstStyle/>
                    <a:p>
                      <a:pPr marL="0" marR="0" algn="ctr">
                        <a:lnSpc>
                          <a:spcPct val="115000"/>
                        </a:lnSpc>
                        <a:spcBef>
                          <a:spcPts val="0"/>
                        </a:spcBef>
                        <a:spcAft>
                          <a:spcPts val="0"/>
                        </a:spcAft>
                      </a:pPr>
                      <a:r>
                        <a:rPr lang="en-US" sz="1600" dirty="0">
                          <a:effectLst/>
                          <a:latin typeface="Calibri" panose="020F0502020204030204" pitchFamily="34" charset="0"/>
                          <a:ea typeface="PMingLiU" panose="02020500000000000000" pitchFamily="18" charset="-12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latin typeface="Calibri" panose="020F0502020204030204" pitchFamily="34" charset="0"/>
                          <a:ea typeface="PMingLiU" panose="02020500000000000000"/>
                          <a:cs typeface="Arial" panose="020B0604020202020204" pitchFamily="34" charset="0"/>
                        </a:rPr>
                        <a:t>HW 3</a:t>
                      </a:r>
                    </a:p>
                    <a:p>
                      <a:pPr marL="0" marR="0" algn="ctr">
                        <a:lnSpc>
                          <a:spcPct val="115000"/>
                        </a:lnSpc>
                        <a:spcBef>
                          <a:spcPts val="0"/>
                        </a:spcBef>
                        <a:spcAft>
                          <a:spcPts val="0"/>
                        </a:spcAft>
                      </a:pPr>
                      <a:r>
                        <a:rPr lang="en-US" sz="1800">
                          <a:effectLst/>
                          <a:latin typeface="Calibri" panose="020F0502020204030204" pitchFamily="34" charset="0"/>
                          <a:ea typeface="PMingLiU" panose="02020500000000000000"/>
                          <a:cs typeface="Arial" panose="020B0604020202020204" pitchFamily="34" charset="0"/>
                        </a:rPr>
                        <a:t>3.4, 3.14, 3.18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effectLst/>
                          <a:latin typeface="Calibri" panose="020F0502020204030204" pitchFamily="34" charset="0"/>
                          <a:ea typeface="PMingLiU" panose="02020500000000000000"/>
                          <a:cs typeface="Arial" panose="020B0604020202020204" pitchFamily="34" charset="0"/>
                        </a:rPr>
                        <a:t>HW 4</a:t>
                      </a:r>
                    </a:p>
                    <a:p>
                      <a:pPr marL="0" marR="0" algn="ctr">
                        <a:lnSpc>
                          <a:spcPct val="115000"/>
                        </a:lnSpc>
                        <a:spcBef>
                          <a:spcPts val="0"/>
                        </a:spcBef>
                        <a:spcAft>
                          <a:spcPts val="0"/>
                        </a:spcAft>
                      </a:pPr>
                      <a:r>
                        <a:rPr lang="en-US" sz="1800" dirty="0">
                          <a:effectLst/>
                          <a:latin typeface="Calibri" panose="020F0502020204030204" pitchFamily="34" charset="0"/>
                          <a:ea typeface="PMingLiU" panose="02020500000000000000"/>
                          <a:cs typeface="Arial" panose="020B0604020202020204" pitchFamily="34" charset="0"/>
                        </a:rPr>
                        <a:t>4.6, 4.11, 4.15, 4.17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effectLst/>
                          <a:latin typeface="Calibri" panose="020F0502020204030204" pitchFamily="34" charset="0"/>
                          <a:ea typeface="PMingLiU" panose="02020500000000000000"/>
                          <a:cs typeface="Arial" panose="020B0604020202020204" pitchFamily="34" charset="0"/>
                        </a:rPr>
                        <a:t>HW 5</a:t>
                      </a:r>
                    </a:p>
                    <a:p>
                      <a:pPr marL="0" marR="0" algn="ctr">
                        <a:lnSpc>
                          <a:spcPct val="115000"/>
                        </a:lnSpc>
                        <a:spcBef>
                          <a:spcPts val="0"/>
                        </a:spcBef>
                        <a:spcAft>
                          <a:spcPts val="0"/>
                        </a:spcAft>
                      </a:pPr>
                      <a:r>
                        <a:rPr lang="en-US" sz="1800" dirty="0">
                          <a:effectLst/>
                          <a:latin typeface="Calibri" panose="020F0502020204030204" pitchFamily="34" charset="0"/>
                          <a:ea typeface="PMingLiU" panose="02020500000000000000"/>
                          <a:cs typeface="Arial" panose="020B0604020202020204" pitchFamily="34" charset="0"/>
                        </a:rPr>
                        <a:t>5.2, 5.5, 5.6, 5.13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0004"/>
                  </a:ext>
                </a:extLst>
              </a:tr>
              <a:tr h="300279">
                <a:tc rowSpan="2">
                  <a:txBody>
                    <a:bodyPr/>
                    <a:lstStyle/>
                    <a:p>
                      <a:pPr marL="0" marR="0" algn="ctr">
                        <a:lnSpc>
                          <a:spcPct val="115000"/>
                        </a:lnSpc>
                        <a:spcBef>
                          <a:spcPts val="0"/>
                        </a:spcBef>
                        <a:spcAft>
                          <a:spcPts val="0"/>
                        </a:spcAft>
                      </a:pPr>
                      <a:r>
                        <a:rPr lang="en-US" sz="1600">
                          <a:effectLst/>
                          <a:latin typeface="Calibri" panose="020F0502020204030204" pitchFamily="34" charset="0"/>
                          <a:ea typeface="PMingLiU" panose="02020500000000000000" pitchFamily="18" charset="-120"/>
                          <a:cs typeface="Arial" panose="020B0604020202020204" pitchFamily="34" charset="0"/>
                        </a:rPr>
                        <a:t> </a:t>
                      </a:r>
                    </a:p>
                    <a:p>
                      <a:pPr marL="0" marR="0" algn="ctr">
                        <a:lnSpc>
                          <a:spcPct val="115000"/>
                        </a:lnSpc>
                        <a:spcBef>
                          <a:spcPts val="0"/>
                        </a:spcBef>
                        <a:spcAft>
                          <a:spcPts val="0"/>
                        </a:spcAft>
                      </a:pPr>
                      <a:r>
                        <a:rPr lang="en-US" sz="1600">
                          <a:effectLst/>
                          <a:latin typeface="Calibri" panose="020F0502020204030204" pitchFamily="34" charset="0"/>
                          <a:ea typeface="PMingLiU" panose="02020500000000000000" pitchFamily="18" charset="-120"/>
                          <a:cs typeface="Arial" panose="020B0604020202020204" pitchFamily="34" charset="0"/>
                        </a:rPr>
                        <a:t>3</a:t>
                      </a:r>
                    </a:p>
                    <a:p>
                      <a:pPr marL="0" marR="0" algn="ctr">
                        <a:lnSpc>
                          <a:spcPct val="115000"/>
                        </a:lnSpc>
                        <a:spcBef>
                          <a:spcPts val="0"/>
                        </a:spcBef>
                        <a:spcAft>
                          <a:spcPts val="0"/>
                        </a:spcAft>
                      </a:pPr>
                      <a:r>
                        <a:rPr lang="en-US" sz="1600">
                          <a:effectLst/>
                          <a:latin typeface="Calibri" panose="020F0502020204030204" pitchFamily="34" charset="0"/>
                          <a:ea typeface="PMingLiU" panose="02020500000000000000" pitchFamily="18" charset="-12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1600" dirty="0" smtClean="0">
                          <a:effectLst/>
                          <a:latin typeface="Calibri" panose="020F0502020204030204" pitchFamily="34" charset="0"/>
                          <a:ea typeface="PMingLiU" panose="02020500000000000000" pitchFamily="18" charset="-120"/>
                          <a:cs typeface="Arial" panose="020B0604020202020204" pitchFamily="34" charset="0"/>
                        </a:rPr>
                        <a:t>09/03</a:t>
                      </a:r>
                      <a:endParaRPr lang="en-US" sz="1600" dirty="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1800" b="1" dirty="0">
                          <a:effectLst/>
                          <a:latin typeface="Calibri" panose="020F0502020204030204" pitchFamily="34" charset="0"/>
                          <a:ea typeface="PMingLiU" panose="02020500000000000000" pitchFamily="18" charset="-120"/>
                          <a:cs typeface="Arial" panose="020B0604020202020204" pitchFamily="34" charset="0"/>
                        </a:rPr>
                        <a:t>Labor day</a:t>
                      </a:r>
                      <a:endParaRPr lang="en-US" sz="1800" dirty="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1800" dirty="0">
                          <a:effectLst/>
                          <a:latin typeface="Calibri" panose="020F0502020204030204" pitchFamily="34" charset="0"/>
                          <a:ea typeface="PMingLiU" panose="02020500000000000000"/>
                          <a:cs typeface="Arial" panose="020B0604020202020204" pitchFamily="34" charset="0"/>
                        </a:rPr>
                        <a:t>6.1-6.2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1800" dirty="0">
                          <a:effectLst/>
                          <a:latin typeface="Calibri" panose="020F0502020204030204" pitchFamily="34" charset="0"/>
                          <a:ea typeface="PMingLiU" panose="02020500000000000000"/>
                          <a:cs typeface="Arial" panose="020B0604020202020204" pitchFamily="34" charset="0"/>
                        </a:rPr>
                        <a:t>6.2-7.1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rowSpan="2">
                  <a:txBody>
                    <a:bodyPr/>
                    <a:lstStyle/>
                    <a:p>
                      <a:pPr marL="0" marR="0" algn="ctr">
                        <a:lnSpc>
                          <a:spcPct val="115000"/>
                        </a:lnSpc>
                        <a:spcBef>
                          <a:spcPts val="0"/>
                        </a:spcBef>
                        <a:spcAft>
                          <a:spcPts val="0"/>
                        </a:spcAft>
                      </a:pPr>
                      <a:r>
                        <a:rPr lang="en-US" sz="1600" dirty="0">
                          <a:effectLst/>
                          <a:latin typeface="Calibri" panose="020F0502020204030204" pitchFamily="34" charset="0"/>
                          <a:ea typeface="PMingLiU" panose="02020500000000000000" pitchFamily="18" charset="-120"/>
                          <a:cs typeface="Arial" panose="020B0604020202020204" pitchFamily="34" charset="0"/>
                        </a:rPr>
                        <a:t>Lab 2:</a:t>
                      </a:r>
                    </a:p>
                    <a:p>
                      <a:pPr marL="0" marR="0" algn="ctr">
                        <a:lnSpc>
                          <a:spcPct val="115000"/>
                        </a:lnSpc>
                        <a:spcBef>
                          <a:spcPts val="0"/>
                        </a:spcBef>
                        <a:spcAft>
                          <a:spcPts val="0"/>
                        </a:spcAft>
                      </a:pPr>
                      <a:r>
                        <a:rPr lang="en-US" sz="1600" dirty="0">
                          <a:effectLst/>
                          <a:latin typeface="Calibri" panose="020F0502020204030204" pitchFamily="34" charset="0"/>
                          <a:ea typeface="PMingLiU" panose="02020500000000000000" pitchFamily="18" charset="-120"/>
                          <a:cs typeface="Arial" panose="020B0604020202020204" pitchFamily="34" charset="0"/>
                        </a:rPr>
                        <a:t>KVL &amp; Voltage </a:t>
                      </a:r>
                      <a:r>
                        <a:rPr lang="en-US" sz="1600" dirty="0" smtClean="0">
                          <a:effectLst/>
                          <a:latin typeface="Calibri" panose="020F0502020204030204" pitchFamily="34" charset="0"/>
                          <a:ea typeface="PMingLiU" panose="02020500000000000000" pitchFamily="18" charset="-120"/>
                          <a:cs typeface="Arial" panose="020B0604020202020204" pitchFamily="34" charset="0"/>
                        </a:rPr>
                        <a:t>Dividers</a:t>
                      </a:r>
                    </a:p>
                    <a:p>
                      <a:pPr marL="0" marR="0" algn="ctr">
                        <a:lnSpc>
                          <a:spcPct val="115000"/>
                        </a:lnSpc>
                        <a:spcBef>
                          <a:spcPts val="0"/>
                        </a:spcBef>
                        <a:spcAft>
                          <a:spcPts val="0"/>
                        </a:spcAft>
                      </a:pPr>
                      <a:r>
                        <a:rPr lang="en-US" sz="1800" kern="1200" dirty="0" smtClean="0">
                          <a:solidFill>
                            <a:srgbClr val="FF0000"/>
                          </a:solidFill>
                          <a:effectLst/>
                          <a:latin typeface="+mn-lt"/>
                          <a:ea typeface="+mn-ea"/>
                          <a:cs typeface="+mn-cs"/>
                        </a:rPr>
                        <a:t>Questions 1 Due</a:t>
                      </a:r>
                      <a:endParaRPr lang="en-US" sz="1600" dirty="0">
                        <a:solidFill>
                          <a:srgbClr val="FF0000"/>
                        </a:solidFill>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10005"/>
                  </a:ext>
                </a:extLst>
              </a:tr>
              <a:tr h="900837">
                <a:tc vMerge="1">
                  <a:txBody>
                    <a:bodyPr/>
                    <a:lstStyle/>
                    <a:p>
                      <a:endParaRPr lang="en-US"/>
                    </a:p>
                  </a:txBody>
                  <a:tcPr/>
                </a:tc>
                <a:tc>
                  <a:txBody>
                    <a:bodyPr/>
                    <a:lstStyle/>
                    <a:p>
                      <a:pPr marL="0" marR="0" algn="ctr">
                        <a:lnSpc>
                          <a:spcPct val="115000"/>
                        </a:lnSpc>
                        <a:spcBef>
                          <a:spcPts val="0"/>
                        </a:spcBef>
                        <a:spcAft>
                          <a:spcPts val="0"/>
                        </a:spcAft>
                      </a:pPr>
                      <a:r>
                        <a:rPr lang="en-US" sz="1600" dirty="0">
                          <a:effectLst/>
                          <a:latin typeface="Calibri" panose="020F0502020204030204" pitchFamily="34" charset="0"/>
                          <a:ea typeface="PMingLiU" panose="02020500000000000000" pitchFamily="18" charset="-12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1800" b="1" dirty="0">
                          <a:effectLst/>
                          <a:latin typeface="Calibri" panose="020F0502020204030204" pitchFamily="34" charset="0"/>
                          <a:ea typeface="PMingLiU" panose="02020500000000000000" pitchFamily="18" charset="-120"/>
                          <a:cs typeface="Arial" panose="020B0604020202020204" pitchFamily="34" charset="0"/>
                        </a:rPr>
                        <a:t> No Class</a:t>
                      </a:r>
                      <a:endParaRPr lang="en-US" sz="1800" dirty="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1800">
                          <a:effectLst/>
                          <a:latin typeface="Calibri" panose="020F0502020204030204" pitchFamily="34" charset="0"/>
                          <a:ea typeface="PMingLiU" panose="02020500000000000000"/>
                          <a:cs typeface="Arial" panose="020B0604020202020204" pitchFamily="34" charset="0"/>
                        </a:rPr>
                        <a:t>HW 6</a:t>
                      </a:r>
                    </a:p>
                    <a:p>
                      <a:pPr marL="0" marR="0" algn="ctr">
                        <a:lnSpc>
                          <a:spcPct val="115000"/>
                        </a:lnSpc>
                        <a:spcBef>
                          <a:spcPts val="0"/>
                        </a:spcBef>
                        <a:spcAft>
                          <a:spcPts val="0"/>
                        </a:spcAft>
                      </a:pPr>
                      <a:r>
                        <a:rPr lang="en-US" sz="1800">
                          <a:effectLst/>
                          <a:latin typeface="Calibri" panose="020F0502020204030204" pitchFamily="34" charset="0"/>
                          <a:ea typeface="PMingLiU" panose="02020500000000000000"/>
                          <a:cs typeface="Arial" panose="020B0604020202020204" pitchFamily="34" charset="0"/>
                        </a:rPr>
                        <a:t>6.2, 6.3, 6.19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1800" dirty="0">
                          <a:effectLst/>
                          <a:latin typeface="Calibri" panose="020F0502020204030204" pitchFamily="34" charset="0"/>
                          <a:ea typeface="PMingLiU" panose="02020500000000000000"/>
                          <a:cs typeface="Arial" panose="020B0604020202020204" pitchFamily="34" charset="0"/>
                        </a:rPr>
                        <a:t>HW 7</a:t>
                      </a:r>
                    </a:p>
                    <a:p>
                      <a:pPr marL="0" marR="0" algn="ctr">
                        <a:lnSpc>
                          <a:spcPct val="115000"/>
                        </a:lnSpc>
                        <a:spcBef>
                          <a:spcPts val="0"/>
                        </a:spcBef>
                        <a:spcAft>
                          <a:spcPts val="0"/>
                        </a:spcAft>
                      </a:pPr>
                      <a:r>
                        <a:rPr lang="en-US" sz="1800" dirty="0">
                          <a:effectLst/>
                          <a:latin typeface="Calibri" panose="020F0502020204030204" pitchFamily="34" charset="0"/>
                          <a:ea typeface="PMingLiU" panose="02020500000000000000"/>
                          <a:cs typeface="Arial" panose="020B0604020202020204" pitchFamily="34" charset="0"/>
                        </a:rPr>
                        <a:t>6.7, 6.20, 7.1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vMerge="1">
                  <a:txBody>
                    <a:bodyPr/>
                    <a:lstStyle/>
                    <a:p>
                      <a:endParaRPr lang="en-US"/>
                    </a:p>
                  </a:txBody>
                  <a:tcPr/>
                </a:tc>
                <a:extLst>
                  <a:ext uri="{0D108BD9-81ED-4DB2-BD59-A6C34878D82A}">
                    <a16:rowId xmlns:a16="http://schemas.microsoft.com/office/drawing/2014/main" val="10006"/>
                  </a:ext>
                </a:extLst>
              </a:tr>
              <a:tr h="300279">
                <a:tc rowSpan="2">
                  <a:txBody>
                    <a:bodyPr/>
                    <a:lstStyle/>
                    <a:p>
                      <a:pPr marL="0" marR="0" algn="ctr">
                        <a:lnSpc>
                          <a:spcPct val="115000"/>
                        </a:lnSpc>
                        <a:spcBef>
                          <a:spcPts val="0"/>
                        </a:spcBef>
                        <a:spcAft>
                          <a:spcPts val="0"/>
                        </a:spcAft>
                      </a:pPr>
                      <a:r>
                        <a:rPr lang="en-US" sz="1600">
                          <a:effectLst/>
                          <a:latin typeface="Calibri" panose="020F0502020204030204" pitchFamily="34" charset="0"/>
                          <a:ea typeface="PMingLiU" panose="02020500000000000000" pitchFamily="18" charset="-120"/>
                          <a:cs typeface="Arial" panose="020B0604020202020204" pitchFamily="34" charset="0"/>
                        </a:rPr>
                        <a:t> </a:t>
                      </a:r>
                    </a:p>
                    <a:p>
                      <a:pPr marL="0" marR="0" algn="ctr">
                        <a:lnSpc>
                          <a:spcPct val="115000"/>
                        </a:lnSpc>
                        <a:spcBef>
                          <a:spcPts val="0"/>
                        </a:spcBef>
                        <a:spcAft>
                          <a:spcPts val="0"/>
                        </a:spcAft>
                      </a:pPr>
                      <a:r>
                        <a:rPr lang="en-US" sz="1600">
                          <a:effectLst/>
                          <a:latin typeface="Calibri" panose="020F0502020204030204" pitchFamily="34" charset="0"/>
                          <a:ea typeface="PMingLiU" panose="02020500000000000000" pitchFamily="18" charset="-120"/>
                          <a:cs typeface="Arial" panose="020B0604020202020204" pitchFamily="34" charset="0"/>
                        </a:rPr>
                        <a:t>4</a:t>
                      </a:r>
                    </a:p>
                    <a:p>
                      <a:pPr marL="0" marR="0" algn="ctr">
                        <a:lnSpc>
                          <a:spcPct val="115000"/>
                        </a:lnSpc>
                        <a:spcBef>
                          <a:spcPts val="0"/>
                        </a:spcBef>
                        <a:spcAft>
                          <a:spcPts val="0"/>
                        </a:spcAft>
                      </a:pPr>
                      <a:r>
                        <a:rPr lang="en-US" sz="1600">
                          <a:effectLst/>
                          <a:latin typeface="Calibri" panose="020F0502020204030204" pitchFamily="34" charset="0"/>
                          <a:ea typeface="PMingLiU" panose="02020500000000000000" pitchFamily="18" charset="-12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smtClean="0">
                          <a:effectLst/>
                          <a:latin typeface="Calibri" panose="020F0502020204030204" pitchFamily="34" charset="0"/>
                          <a:ea typeface="PMingLiU" panose="02020500000000000000" pitchFamily="18" charset="-120"/>
                          <a:cs typeface="Arial" panose="020B0604020202020204" pitchFamily="34" charset="0"/>
                        </a:rPr>
                        <a:t>09/10</a:t>
                      </a:r>
                      <a:endParaRPr lang="en-US" sz="1600" dirty="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latin typeface="Calibri" panose="020F0502020204030204" pitchFamily="34" charset="0"/>
                          <a:ea typeface="PMingLiU" panose="02020500000000000000"/>
                          <a:cs typeface="Arial" panose="020B0604020202020204" pitchFamily="34" charset="0"/>
                        </a:rPr>
                        <a:t>7.1-7.2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latin typeface="Calibri" panose="020F0502020204030204" pitchFamily="34" charset="0"/>
                          <a:ea typeface="PMingLiU" panose="02020500000000000000"/>
                          <a:cs typeface="Arial" panose="020B0604020202020204" pitchFamily="34" charset="0"/>
                        </a:rPr>
                        <a:t>8.1-8.2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latin typeface="Calibri" panose="020F0502020204030204" pitchFamily="34" charset="0"/>
                          <a:ea typeface="PMingLiU" panose="02020500000000000000"/>
                          <a:cs typeface="Arial" panose="020B0604020202020204" pitchFamily="34" charset="0"/>
                        </a:rPr>
                        <a:t>8.3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1600">
                          <a:effectLst/>
                          <a:latin typeface="Calibri" panose="020F0502020204030204" pitchFamily="34" charset="0"/>
                          <a:ea typeface="PMingLiU" panose="02020500000000000000" pitchFamily="18" charset="-120"/>
                          <a:cs typeface="Arial" panose="020B0604020202020204" pitchFamily="34" charset="0"/>
                        </a:rPr>
                        <a:t>Lab 3:</a:t>
                      </a:r>
                    </a:p>
                    <a:p>
                      <a:pPr marL="0" marR="0" algn="ctr">
                        <a:lnSpc>
                          <a:spcPct val="115000"/>
                        </a:lnSpc>
                        <a:spcBef>
                          <a:spcPts val="0"/>
                        </a:spcBef>
                        <a:spcAft>
                          <a:spcPts val="0"/>
                        </a:spcAft>
                      </a:pPr>
                      <a:r>
                        <a:rPr lang="en-US" sz="1600">
                          <a:effectLst/>
                          <a:latin typeface="Calibri" panose="020F0502020204030204" pitchFamily="34" charset="0"/>
                          <a:ea typeface="PMingLiU" panose="02020500000000000000" pitchFamily="18" charset="-120"/>
                          <a:cs typeface="Arial" panose="020B0604020202020204" pitchFamily="34" charset="0"/>
                        </a:rPr>
                        <a:t>Node &amp; Mesh Analysis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900837">
                <a:tc vMerge="1">
                  <a:txBody>
                    <a:bodyPr/>
                    <a:lstStyle/>
                    <a:p>
                      <a:endParaRPr lang="en-US"/>
                    </a:p>
                  </a:txBody>
                  <a:tcPr/>
                </a:tc>
                <a:tc>
                  <a:txBody>
                    <a:bodyPr/>
                    <a:lstStyle/>
                    <a:p>
                      <a:pPr marL="0" marR="0" algn="ctr">
                        <a:lnSpc>
                          <a:spcPct val="115000"/>
                        </a:lnSpc>
                        <a:spcBef>
                          <a:spcPts val="0"/>
                        </a:spcBef>
                        <a:spcAft>
                          <a:spcPts val="0"/>
                        </a:spcAft>
                      </a:pPr>
                      <a:r>
                        <a:rPr lang="en-US" sz="1600">
                          <a:effectLst/>
                          <a:latin typeface="Calibri" panose="020F0502020204030204" pitchFamily="34" charset="0"/>
                          <a:ea typeface="PMingLiU" panose="02020500000000000000" pitchFamily="18" charset="-12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latin typeface="Calibri" panose="020F0502020204030204" pitchFamily="34" charset="0"/>
                          <a:ea typeface="PMingLiU" panose="02020500000000000000"/>
                          <a:cs typeface="Arial" panose="020B0604020202020204" pitchFamily="34" charset="0"/>
                        </a:rPr>
                        <a:t>HW 8</a:t>
                      </a:r>
                    </a:p>
                    <a:p>
                      <a:pPr marL="0" marR="0" algn="ctr">
                        <a:lnSpc>
                          <a:spcPct val="115000"/>
                        </a:lnSpc>
                        <a:spcBef>
                          <a:spcPts val="0"/>
                        </a:spcBef>
                        <a:spcAft>
                          <a:spcPts val="0"/>
                        </a:spcAft>
                      </a:pPr>
                      <a:r>
                        <a:rPr lang="en-US" sz="1800">
                          <a:effectLst/>
                          <a:latin typeface="Calibri" panose="020F0502020204030204" pitchFamily="34" charset="0"/>
                          <a:ea typeface="PMingLiU" panose="02020500000000000000"/>
                          <a:cs typeface="Arial" panose="020B0604020202020204" pitchFamily="34" charset="0"/>
                        </a:rPr>
                        <a:t>7.3, 7.10, 7.17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latin typeface="Calibri" panose="020F0502020204030204" pitchFamily="34" charset="0"/>
                          <a:ea typeface="PMingLiU" panose="02020500000000000000"/>
                          <a:cs typeface="Arial" panose="020B0604020202020204" pitchFamily="34" charset="0"/>
                        </a:rPr>
                        <a:t>HW 9</a:t>
                      </a:r>
                    </a:p>
                    <a:p>
                      <a:pPr marL="0" marR="0" algn="ctr">
                        <a:lnSpc>
                          <a:spcPct val="115000"/>
                        </a:lnSpc>
                        <a:spcBef>
                          <a:spcPts val="0"/>
                        </a:spcBef>
                        <a:spcAft>
                          <a:spcPts val="0"/>
                        </a:spcAft>
                      </a:pPr>
                      <a:r>
                        <a:rPr lang="en-US" sz="1800">
                          <a:effectLst/>
                          <a:latin typeface="Calibri" panose="020F0502020204030204" pitchFamily="34" charset="0"/>
                          <a:ea typeface="PMingLiU" panose="02020500000000000000"/>
                          <a:cs typeface="Arial" panose="020B0604020202020204" pitchFamily="34" charset="0"/>
                        </a:rPr>
                        <a:t>8.2, 8.3, 8.4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latin typeface="Calibri" panose="020F0502020204030204" pitchFamily="34" charset="0"/>
                          <a:ea typeface="PMingLiU" panose="02020500000000000000"/>
                          <a:cs typeface="Arial" panose="020B0604020202020204" pitchFamily="34" charset="0"/>
                        </a:rPr>
                        <a:t>HW 10</a:t>
                      </a:r>
                    </a:p>
                    <a:p>
                      <a:pPr marL="0" marR="0" algn="ctr">
                        <a:lnSpc>
                          <a:spcPct val="115000"/>
                        </a:lnSpc>
                        <a:spcBef>
                          <a:spcPts val="0"/>
                        </a:spcBef>
                        <a:spcAft>
                          <a:spcPts val="0"/>
                        </a:spcAft>
                      </a:pPr>
                      <a:r>
                        <a:rPr lang="en-US" sz="1800">
                          <a:effectLst/>
                          <a:latin typeface="Calibri" panose="020F0502020204030204" pitchFamily="34" charset="0"/>
                          <a:ea typeface="PMingLiU" panose="02020500000000000000"/>
                          <a:cs typeface="Arial" panose="020B0604020202020204" pitchFamily="34" charset="0"/>
                        </a:rPr>
                        <a:t>8.5, 8.8, 8.9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0008"/>
                  </a:ext>
                </a:extLst>
              </a:tr>
              <a:tr h="300279">
                <a:tc rowSpan="2">
                  <a:txBody>
                    <a:bodyPr/>
                    <a:lstStyle/>
                    <a:p>
                      <a:pPr marL="0" marR="0" algn="ctr">
                        <a:lnSpc>
                          <a:spcPct val="115000"/>
                        </a:lnSpc>
                        <a:spcBef>
                          <a:spcPts val="0"/>
                        </a:spcBef>
                        <a:spcAft>
                          <a:spcPts val="0"/>
                        </a:spcAft>
                      </a:pPr>
                      <a:r>
                        <a:rPr lang="en-US" sz="1600">
                          <a:effectLst/>
                          <a:latin typeface="Calibri" panose="020F0502020204030204" pitchFamily="34" charset="0"/>
                          <a:ea typeface="PMingLiU" panose="02020500000000000000" pitchFamily="18" charset="-120"/>
                          <a:cs typeface="Arial" panose="020B0604020202020204" pitchFamily="34" charset="0"/>
                        </a:rPr>
                        <a:t> </a:t>
                      </a:r>
                    </a:p>
                    <a:p>
                      <a:pPr marL="0" marR="0" algn="ctr">
                        <a:lnSpc>
                          <a:spcPct val="115000"/>
                        </a:lnSpc>
                        <a:spcBef>
                          <a:spcPts val="0"/>
                        </a:spcBef>
                        <a:spcAft>
                          <a:spcPts val="0"/>
                        </a:spcAft>
                      </a:pPr>
                      <a:r>
                        <a:rPr lang="en-US" sz="1600">
                          <a:effectLst/>
                          <a:latin typeface="Calibri" panose="020F0502020204030204" pitchFamily="34" charset="0"/>
                          <a:ea typeface="PMingLiU" panose="02020500000000000000" pitchFamily="18" charset="-120"/>
                          <a:cs typeface="Arial" panose="020B0604020202020204" pitchFamily="34" charset="0"/>
                        </a:rPr>
                        <a:t>5</a:t>
                      </a:r>
                    </a:p>
                    <a:p>
                      <a:pPr marL="0" marR="0" algn="ctr">
                        <a:lnSpc>
                          <a:spcPct val="115000"/>
                        </a:lnSpc>
                        <a:spcBef>
                          <a:spcPts val="0"/>
                        </a:spcBef>
                        <a:spcAft>
                          <a:spcPts val="0"/>
                        </a:spcAft>
                      </a:pPr>
                      <a:r>
                        <a:rPr lang="en-US" sz="1600">
                          <a:effectLst/>
                          <a:latin typeface="Calibri" panose="020F0502020204030204" pitchFamily="34" charset="0"/>
                          <a:ea typeface="PMingLiU" panose="02020500000000000000" pitchFamily="18" charset="-12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1600" dirty="0" smtClean="0">
                          <a:effectLst/>
                          <a:latin typeface="Calibri" panose="020F0502020204030204" pitchFamily="34" charset="0"/>
                          <a:ea typeface="PMingLiU" panose="02020500000000000000" pitchFamily="18" charset="-120"/>
                          <a:cs typeface="Arial" panose="020B0604020202020204" pitchFamily="34" charset="0"/>
                        </a:rPr>
                        <a:t>09/17</a:t>
                      </a:r>
                      <a:endParaRPr lang="en-US" sz="1600" dirty="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1800">
                          <a:effectLst/>
                          <a:latin typeface="Calibri" panose="020F0502020204030204" pitchFamily="34" charset="0"/>
                          <a:ea typeface="PMingLiU" panose="02020500000000000000"/>
                          <a:cs typeface="Arial" panose="020B0604020202020204" pitchFamily="34" charset="0"/>
                        </a:rPr>
                        <a:t>8.3-8.4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1800">
                          <a:effectLst/>
                          <a:latin typeface="Calibri" panose="020F0502020204030204" pitchFamily="34" charset="0"/>
                          <a:ea typeface="PMingLiU" panose="02020500000000000000"/>
                          <a:cs typeface="Arial" panose="020B0604020202020204" pitchFamily="34" charset="0"/>
                        </a:rPr>
                        <a:t>8.5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1800">
                          <a:effectLst/>
                          <a:latin typeface="Calibri" panose="020F0502020204030204" pitchFamily="34" charset="0"/>
                          <a:ea typeface="PMingLiU" panose="02020500000000000000"/>
                          <a:cs typeface="Arial" panose="020B0604020202020204" pitchFamily="34" charset="0"/>
                        </a:rPr>
                        <a:t>9.1-9.3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rowSpan="2">
                  <a:txBody>
                    <a:bodyPr/>
                    <a:lstStyle/>
                    <a:p>
                      <a:pPr marL="0" marR="0" algn="ctr">
                        <a:lnSpc>
                          <a:spcPct val="115000"/>
                        </a:lnSpc>
                        <a:spcBef>
                          <a:spcPts val="0"/>
                        </a:spcBef>
                        <a:spcAft>
                          <a:spcPts val="0"/>
                        </a:spcAft>
                      </a:pPr>
                      <a:r>
                        <a:rPr lang="en-US" sz="1600">
                          <a:effectLst/>
                          <a:latin typeface="Calibri" panose="020F0502020204030204" pitchFamily="34" charset="0"/>
                          <a:ea typeface="PMingLiU" panose="02020500000000000000" pitchFamily="18" charset="-120"/>
                          <a:cs typeface="Arial" panose="020B0604020202020204" pitchFamily="34" charset="0"/>
                        </a:rPr>
                        <a:t>Lab 4: Superposition Theorem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10009"/>
                  </a:ext>
                </a:extLst>
              </a:tr>
              <a:tr h="600558">
                <a:tc vMerge="1">
                  <a:txBody>
                    <a:bodyPr/>
                    <a:lstStyle/>
                    <a:p>
                      <a:endParaRPr lang="en-US"/>
                    </a:p>
                  </a:txBody>
                  <a:tcPr/>
                </a:tc>
                <a:tc>
                  <a:txBody>
                    <a:bodyPr/>
                    <a:lstStyle/>
                    <a:p>
                      <a:pPr marL="0" marR="0" algn="ctr">
                        <a:lnSpc>
                          <a:spcPct val="115000"/>
                        </a:lnSpc>
                        <a:spcBef>
                          <a:spcPts val="0"/>
                        </a:spcBef>
                        <a:spcAft>
                          <a:spcPts val="0"/>
                        </a:spcAft>
                      </a:pPr>
                      <a:r>
                        <a:rPr lang="en-US" sz="1600">
                          <a:effectLst/>
                          <a:latin typeface="Calibri" panose="020F0502020204030204" pitchFamily="34" charset="0"/>
                          <a:ea typeface="PMingLiU" panose="02020500000000000000" pitchFamily="18" charset="-12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1800">
                          <a:effectLst/>
                          <a:latin typeface="Calibri" panose="020F0502020204030204" pitchFamily="34" charset="0"/>
                          <a:ea typeface="PMingLiU" panose="02020500000000000000"/>
                          <a:cs typeface="Arial" panose="020B0604020202020204" pitchFamily="34" charset="0"/>
                        </a:rPr>
                        <a:t>HW 11</a:t>
                      </a:r>
                    </a:p>
                    <a:p>
                      <a:pPr marL="0" marR="0" algn="ctr">
                        <a:lnSpc>
                          <a:spcPct val="115000"/>
                        </a:lnSpc>
                        <a:spcBef>
                          <a:spcPts val="0"/>
                        </a:spcBef>
                        <a:spcAft>
                          <a:spcPts val="0"/>
                        </a:spcAft>
                      </a:pPr>
                      <a:r>
                        <a:rPr lang="en-US" sz="1800">
                          <a:effectLst/>
                          <a:latin typeface="Calibri" panose="020F0502020204030204" pitchFamily="34" charset="0"/>
                          <a:ea typeface="PMingLiU" panose="02020500000000000000"/>
                          <a:cs typeface="Arial" panose="020B0604020202020204" pitchFamily="34" charset="0"/>
                        </a:rPr>
                        <a:t>8.6, 8.7, 8.14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1800">
                          <a:effectLst/>
                          <a:latin typeface="Calibri" panose="020F0502020204030204" pitchFamily="34" charset="0"/>
                          <a:ea typeface="PMingLiU" panose="02020500000000000000"/>
                          <a:cs typeface="Arial" panose="020B0604020202020204" pitchFamily="34" charset="0"/>
                        </a:rPr>
                        <a:t>HW 12</a:t>
                      </a:r>
                    </a:p>
                    <a:p>
                      <a:pPr marL="0" marR="0" algn="ctr">
                        <a:lnSpc>
                          <a:spcPct val="115000"/>
                        </a:lnSpc>
                        <a:spcBef>
                          <a:spcPts val="0"/>
                        </a:spcBef>
                        <a:spcAft>
                          <a:spcPts val="0"/>
                        </a:spcAft>
                      </a:pPr>
                      <a:r>
                        <a:rPr lang="en-US" sz="1800">
                          <a:effectLst/>
                          <a:latin typeface="Calibri" panose="020F0502020204030204" pitchFamily="34" charset="0"/>
                          <a:ea typeface="PMingLiU" panose="02020500000000000000"/>
                          <a:cs typeface="Arial" panose="020B0604020202020204" pitchFamily="34" charset="0"/>
                        </a:rPr>
                        <a:t>8.17, 8.19, 8.20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1800" dirty="0">
                          <a:effectLst/>
                          <a:latin typeface="Calibri" panose="020F0502020204030204" pitchFamily="34" charset="0"/>
                          <a:ea typeface="PMingLiU" panose="02020500000000000000"/>
                          <a:cs typeface="Arial" panose="020B0604020202020204" pitchFamily="34" charset="0"/>
                        </a:rPr>
                        <a:t>HW 13</a:t>
                      </a:r>
                    </a:p>
                    <a:p>
                      <a:pPr marL="0" marR="0" algn="ctr">
                        <a:lnSpc>
                          <a:spcPct val="115000"/>
                        </a:lnSpc>
                        <a:spcBef>
                          <a:spcPts val="0"/>
                        </a:spcBef>
                        <a:spcAft>
                          <a:spcPts val="0"/>
                        </a:spcAft>
                      </a:pPr>
                      <a:r>
                        <a:rPr lang="en-US" sz="1800" dirty="0">
                          <a:effectLst/>
                          <a:latin typeface="Calibri" panose="020F0502020204030204" pitchFamily="34" charset="0"/>
                          <a:ea typeface="PMingLiU" panose="02020500000000000000"/>
                          <a:cs typeface="Arial" panose="020B0604020202020204" pitchFamily="34" charset="0"/>
                        </a:rPr>
                        <a:t>9.2, 9.6, 9.9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vMerge="1">
                  <a:txBody>
                    <a:bodyPr/>
                    <a:lstStyle/>
                    <a:p>
                      <a:endParaRPr lang="en-US"/>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9373954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327906" y="681081"/>
          <a:ext cx="8601490" cy="5815675"/>
        </p:xfrm>
        <a:graphic>
          <a:graphicData uri="http://schemas.openxmlformats.org/drawingml/2006/table">
            <a:tbl>
              <a:tblPr firstRow="1" firstCol="1" bandRow="1"/>
              <a:tblGrid>
                <a:gridCol w="467740">
                  <a:extLst>
                    <a:ext uri="{9D8B030D-6E8A-4147-A177-3AD203B41FA5}">
                      <a16:colId xmlns:a16="http://schemas.microsoft.com/office/drawing/2014/main" val="20000"/>
                    </a:ext>
                  </a:extLst>
                </a:gridCol>
                <a:gridCol w="890650">
                  <a:extLst>
                    <a:ext uri="{9D8B030D-6E8A-4147-A177-3AD203B41FA5}">
                      <a16:colId xmlns:a16="http://schemas.microsoft.com/office/drawing/2014/main" val="20001"/>
                    </a:ext>
                  </a:extLst>
                </a:gridCol>
                <a:gridCol w="1725771">
                  <a:extLst>
                    <a:ext uri="{9D8B030D-6E8A-4147-A177-3AD203B41FA5}">
                      <a16:colId xmlns:a16="http://schemas.microsoft.com/office/drawing/2014/main" val="20002"/>
                    </a:ext>
                  </a:extLst>
                </a:gridCol>
                <a:gridCol w="2193086">
                  <a:extLst>
                    <a:ext uri="{9D8B030D-6E8A-4147-A177-3AD203B41FA5}">
                      <a16:colId xmlns:a16="http://schemas.microsoft.com/office/drawing/2014/main" val="20003"/>
                    </a:ext>
                  </a:extLst>
                </a:gridCol>
                <a:gridCol w="2040247">
                  <a:extLst>
                    <a:ext uri="{9D8B030D-6E8A-4147-A177-3AD203B41FA5}">
                      <a16:colId xmlns:a16="http://schemas.microsoft.com/office/drawing/2014/main" val="20004"/>
                    </a:ext>
                  </a:extLst>
                </a:gridCol>
                <a:gridCol w="1283996">
                  <a:extLst>
                    <a:ext uri="{9D8B030D-6E8A-4147-A177-3AD203B41FA5}">
                      <a16:colId xmlns:a16="http://schemas.microsoft.com/office/drawing/2014/main" val="20005"/>
                    </a:ext>
                  </a:extLst>
                </a:gridCol>
              </a:tblGrid>
              <a:tr h="300279">
                <a:tc>
                  <a:txBody>
                    <a:bodyPr/>
                    <a:lstStyle/>
                    <a:p>
                      <a:pPr marL="0" marR="0" algn="ctr">
                        <a:lnSpc>
                          <a:spcPct val="115000"/>
                        </a:lnSpc>
                        <a:spcBef>
                          <a:spcPts val="0"/>
                        </a:spcBef>
                        <a:spcAft>
                          <a:spcPts val="0"/>
                        </a:spcAft>
                      </a:pPr>
                      <a:r>
                        <a:rPr lang="en-US" sz="1600" b="1" dirty="0" err="1" smtClean="0">
                          <a:effectLst/>
                          <a:latin typeface="Calibri" panose="020F0502020204030204" pitchFamily="34" charset="0"/>
                          <a:ea typeface="PMingLiU" panose="02020500000000000000" pitchFamily="18" charset="-120"/>
                          <a:cs typeface="Arial" panose="020B0604020202020204" pitchFamily="34" charset="0"/>
                        </a:rPr>
                        <a:t>Wk</a:t>
                      </a:r>
                      <a:r>
                        <a:rPr lang="en-US" sz="1600" b="1" dirty="0" smtClean="0">
                          <a:effectLst/>
                          <a:latin typeface="Calibri" panose="020F0502020204030204" pitchFamily="34" charset="0"/>
                          <a:ea typeface="PMingLiU" panose="02020500000000000000" pitchFamily="18" charset="-120"/>
                          <a:cs typeface="Arial" panose="020B0604020202020204" pitchFamily="34" charset="0"/>
                        </a:rPr>
                        <a:t> </a:t>
                      </a:r>
                      <a:endParaRPr lang="en-US" sz="1600" dirty="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err="1">
                          <a:effectLst/>
                          <a:latin typeface="Calibri" panose="020F0502020204030204" pitchFamily="34" charset="0"/>
                          <a:ea typeface="PMingLiU" panose="02020500000000000000" pitchFamily="18" charset="-120"/>
                          <a:cs typeface="Arial" panose="020B0604020202020204" pitchFamily="34" charset="0"/>
                        </a:rPr>
                        <a:t>Wk</a:t>
                      </a:r>
                      <a:r>
                        <a:rPr lang="en-US" sz="1600" b="1" dirty="0">
                          <a:effectLst/>
                          <a:latin typeface="Calibri" panose="020F0502020204030204" pitchFamily="34" charset="0"/>
                          <a:ea typeface="PMingLiU" panose="02020500000000000000" pitchFamily="18" charset="-120"/>
                          <a:cs typeface="Arial" panose="020B0604020202020204" pitchFamily="34" charset="0"/>
                        </a:rPr>
                        <a:t> </a:t>
                      </a:r>
                      <a:r>
                        <a:rPr lang="en-US" sz="1600" b="1" dirty="0" smtClean="0">
                          <a:effectLst/>
                          <a:latin typeface="Calibri" panose="020F0502020204030204" pitchFamily="34" charset="0"/>
                          <a:ea typeface="PMingLiU" panose="02020500000000000000" pitchFamily="18" charset="-120"/>
                          <a:cs typeface="Arial" panose="020B0604020202020204" pitchFamily="34" charset="0"/>
                        </a:rPr>
                        <a:t>Beg</a:t>
                      </a:r>
                      <a:endParaRPr lang="en-US" sz="1600" dirty="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effectLst/>
                          <a:latin typeface="Calibri" panose="020F0502020204030204" pitchFamily="34" charset="0"/>
                          <a:ea typeface="PMingLiU" panose="02020500000000000000" pitchFamily="18" charset="-120"/>
                          <a:cs typeface="Arial" panose="020B0604020202020204" pitchFamily="34" charset="0"/>
                        </a:rPr>
                        <a:t>Monday</a:t>
                      </a:r>
                      <a:endParaRPr lang="en-US" sz="1800" dirty="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a:effectLst/>
                          <a:latin typeface="Calibri" panose="020F0502020204030204" pitchFamily="34" charset="0"/>
                          <a:ea typeface="PMingLiU" panose="02020500000000000000" pitchFamily="18" charset="-120"/>
                          <a:cs typeface="Arial" panose="020B0604020202020204" pitchFamily="34" charset="0"/>
                        </a:rPr>
                        <a:t>Wednesday</a:t>
                      </a:r>
                      <a:endParaRPr lang="en-US" sz="18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a:effectLst/>
                          <a:latin typeface="Calibri" panose="020F0502020204030204" pitchFamily="34" charset="0"/>
                          <a:ea typeface="PMingLiU" panose="02020500000000000000" pitchFamily="18" charset="-120"/>
                          <a:cs typeface="Arial" panose="020B0604020202020204" pitchFamily="34" charset="0"/>
                        </a:rPr>
                        <a:t>Friday</a:t>
                      </a:r>
                      <a:endParaRPr lang="en-US" sz="18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smtClean="0">
                          <a:effectLst/>
                          <a:latin typeface="Calibri" panose="020F0502020204030204" pitchFamily="34" charset="0"/>
                          <a:ea typeface="PMingLiU" panose="02020500000000000000" pitchFamily="18" charset="-120"/>
                          <a:cs typeface="Arial" panose="020B0604020202020204" pitchFamily="34" charset="0"/>
                        </a:rPr>
                        <a:t>Lab</a:t>
                      </a:r>
                      <a:endParaRPr lang="en-US" sz="1600" dirty="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00558">
                <a:tc rowSpan="2">
                  <a:txBody>
                    <a:bodyPr/>
                    <a:lstStyle/>
                    <a:p>
                      <a:pPr marL="0" marR="0" algn="ctr">
                        <a:lnSpc>
                          <a:spcPct val="115000"/>
                        </a:lnSpc>
                        <a:spcBef>
                          <a:spcPts val="0"/>
                        </a:spcBef>
                        <a:spcAft>
                          <a:spcPts val="0"/>
                        </a:spcAft>
                      </a:pPr>
                      <a:r>
                        <a:rPr lang="en-US" sz="1600" dirty="0">
                          <a:effectLst/>
                          <a:latin typeface="Calibri" panose="020F0502020204030204" pitchFamily="34" charset="0"/>
                          <a:ea typeface="PMingLiU" panose="02020500000000000000" pitchFamily="18" charset="-120"/>
                          <a:cs typeface="Arial" panose="020B0604020202020204" pitchFamily="34" charset="0"/>
                        </a:rPr>
                        <a:t> </a:t>
                      </a:r>
                    </a:p>
                    <a:p>
                      <a:pPr marL="0" marR="0" algn="ctr">
                        <a:lnSpc>
                          <a:spcPct val="115000"/>
                        </a:lnSpc>
                        <a:spcBef>
                          <a:spcPts val="0"/>
                        </a:spcBef>
                        <a:spcAft>
                          <a:spcPts val="0"/>
                        </a:spcAft>
                      </a:pPr>
                      <a:r>
                        <a:rPr lang="en-US" sz="1600" dirty="0">
                          <a:effectLst/>
                          <a:latin typeface="Calibri" panose="020F0502020204030204" pitchFamily="34" charset="0"/>
                          <a:ea typeface="PMingLiU" panose="02020500000000000000" pitchFamily="18" charset="-120"/>
                          <a:cs typeface="Arial" panose="020B0604020202020204" pitchFamily="34" charset="0"/>
                        </a:rPr>
                        <a:t>6</a:t>
                      </a:r>
                    </a:p>
                    <a:p>
                      <a:pPr marL="0" marR="0" algn="ctr">
                        <a:lnSpc>
                          <a:spcPct val="115000"/>
                        </a:lnSpc>
                        <a:spcBef>
                          <a:spcPts val="0"/>
                        </a:spcBef>
                        <a:spcAft>
                          <a:spcPts val="0"/>
                        </a:spcAft>
                      </a:pPr>
                      <a:r>
                        <a:rPr lang="en-US" sz="1600" dirty="0">
                          <a:effectLst/>
                          <a:latin typeface="Calibri" panose="020F0502020204030204" pitchFamily="34" charset="0"/>
                          <a:ea typeface="PMingLiU" panose="02020500000000000000" pitchFamily="18" charset="-120"/>
                          <a:cs typeface="Arial" panose="020B0604020202020204" pitchFamily="34" charset="0"/>
                        </a:rPr>
                        <a:t> </a:t>
                      </a:r>
                    </a:p>
                  </a:txBody>
                  <a:tcPr marL="68580" marR="68580" marT="0" marB="0">
                    <a:lnT w="12700" cap="flat" cmpd="sng" algn="ctr">
                      <a:solidFill>
                        <a:srgbClr val="000000"/>
                      </a:solidFill>
                      <a:prstDash val="solid"/>
                      <a:round/>
                      <a:headEnd type="none" w="med" len="med"/>
                      <a:tailEnd type="none" w="med" len="med"/>
                    </a:lnT>
                  </a:tcPr>
                </a:tc>
                <a:tc>
                  <a:txBody>
                    <a:bodyPr/>
                    <a:lstStyle/>
                    <a:p>
                      <a:pPr marL="0" marR="0" algn="ctr">
                        <a:lnSpc>
                          <a:spcPct val="115000"/>
                        </a:lnSpc>
                        <a:spcBef>
                          <a:spcPts val="0"/>
                        </a:spcBef>
                        <a:spcAft>
                          <a:spcPts val="0"/>
                        </a:spcAft>
                      </a:pPr>
                      <a:r>
                        <a:rPr lang="en-US" sz="1600" dirty="0" smtClean="0">
                          <a:effectLst/>
                          <a:latin typeface="Calibri" panose="020F0502020204030204" pitchFamily="34" charset="0"/>
                          <a:ea typeface="PMingLiU" panose="02020500000000000000" pitchFamily="18" charset="-120"/>
                          <a:cs typeface="Arial" panose="020B0604020202020204" pitchFamily="34" charset="0"/>
                        </a:rPr>
                        <a:t>09/24</a:t>
                      </a:r>
                      <a:endParaRPr lang="en-US" sz="1600" dirty="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800">
                          <a:effectLst/>
                          <a:latin typeface="Calibri" panose="020F0502020204030204" pitchFamily="34" charset="0"/>
                          <a:ea typeface="PMingLiU" panose="02020500000000000000"/>
                          <a:cs typeface="Arial" panose="020B0604020202020204" pitchFamily="34" charset="0"/>
                        </a:rPr>
                        <a:t>Material Reinforcement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800" b="1">
                          <a:effectLst/>
                          <a:latin typeface="Calibri" panose="020F0502020204030204" pitchFamily="34" charset="0"/>
                          <a:ea typeface="PMingLiU" panose="02020500000000000000"/>
                          <a:cs typeface="Arial" panose="020B0604020202020204" pitchFamily="34" charset="0"/>
                        </a:rPr>
                        <a:t>Exam 1</a:t>
                      </a:r>
                      <a:endParaRPr lang="en-US" sz="1800">
                        <a:effectLst/>
                        <a:latin typeface="Calibri" panose="020F0502020204030204" pitchFamily="34" charset="0"/>
                        <a:ea typeface="PMingLiU" panose="0202050000000000000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800">
                          <a:effectLst/>
                          <a:latin typeface="Calibri" panose="020F0502020204030204" pitchFamily="34" charset="0"/>
                          <a:ea typeface="PMingLiU" panose="02020500000000000000"/>
                          <a:cs typeface="Arial" panose="020B0604020202020204" pitchFamily="34" charset="0"/>
                        </a:rPr>
                        <a:t>9.3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marL="0" marR="0" algn="ctr">
                        <a:lnSpc>
                          <a:spcPct val="115000"/>
                        </a:lnSpc>
                        <a:spcBef>
                          <a:spcPts val="0"/>
                        </a:spcBef>
                        <a:spcAft>
                          <a:spcPts val="0"/>
                        </a:spcAft>
                      </a:pPr>
                      <a:r>
                        <a:rPr lang="en-US" sz="1600" dirty="0">
                          <a:effectLst/>
                          <a:latin typeface="Calibri" panose="020F0502020204030204" pitchFamily="34" charset="0"/>
                          <a:ea typeface="PMingLiU" panose="02020500000000000000" pitchFamily="18" charset="-120"/>
                          <a:cs typeface="Arial" panose="020B0604020202020204" pitchFamily="34" charset="0"/>
                        </a:rPr>
                        <a:t>Lab 5: Thevenin &amp; Max </a:t>
                      </a:r>
                      <a:r>
                        <a:rPr lang="en-US" sz="1600" dirty="0" smtClean="0">
                          <a:effectLst/>
                          <a:latin typeface="Calibri" panose="020F0502020204030204" pitchFamily="34" charset="0"/>
                          <a:ea typeface="PMingLiU" panose="02020500000000000000" pitchFamily="18" charset="-120"/>
                          <a:cs typeface="Arial" panose="020B0604020202020204" pitchFamily="34" charset="0"/>
                        </a:rPr>
                        <a:t>Power</a:t>
                      </a:r>
                    </a:p>
                    <a:p>
                      <a:pPr marL="0" marR="0" algn="ctr">
                        <a:lnSpc>
                          <a:spcPct val="115000"/>
                        </a:lnSpc>
                        <a:spcBef>
                          <a:spcPts val="0"/>
                        </a:spcBef>
                        <a:spcAft>
                          <a:spcPts val="0"/>
                        </a:spcAft>
                      </a:pPr>
                      <a:r>
                        <a:rPr lang="en-US" sz="1800" kern="1200" dirty="0" smtClean="0">
                          <a:solidFill>
                            <a:srgbClr val="FF0000"/>
                          </a:solidFill>
                          <a:effectLst/>
                          <a:latin typeface="+mn-lt"/>
                          <a:ea typeface="+mn-ea"/>
                          <a:cs typeface="+mn-cs"/>
                        </a:rPr>
                        <a:t>Questions 2 Due</a:t>
                      </a:r>
                      <a:endParaRPr lang="en-US" sz="1600" dirty="0">
                        <a:solidFill>
                          <a:srgbClr val="FF0000"/>
                        </a:solidFill>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01"/>
                  </a:ext>
                </a:extLst>
              </a:tr>
              <a:tr h="300279">
                <a:tc v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effectLst/>
                          <a:latin typeface="Calibri" panose="020F0502020204030204" pitchFamily="34" charset="0"/>
                          <a:ea typeface="PMingLiU" panose="02020500000000000000" pitchFamily="18" charset="-12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latin typeface="Calibri" panose="020F0502020204030204" pitchFamily="34" charset="0"/>
                          <a:ea typeface="PMingLiU" panose="0202050000000000000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effectLst/>
                          <a:latin typeface="Calibri" panose="020F0502020204030204" pitchFamily="34" charset="0"/>
                          <a:ea typeface="PMingLiU" panose="02020500000000000000"/>
                          <a:cs typeface="Arial" panose="020B0604020202020204" pitchFamily="34" charset="0"/>
                        </a:rPr>
                        <a:t>Chapters 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latin typeface="Calibri" panose="020F0502020204030204" pitchFamily="34" charset="0"/>
                          <a:ea typeface="PMingLiU" panose="02020500000000000000"/>
                          <a:cs typeface="Arial" panose="020B0604020202020204" pitchFamily="34" charset="0"/>
                        </a:rPr>
                        <a:t>HW 14</a:t>
                      </a:r>
                    </a:p>
                    <a:p>
                      <a:pPr marL="0" marR="0" algn="ctr">
                        <a:lnSpc>
                          <a:spcPct val="115000"/>
                        </a:lnSpc>
                        <a:spcBef>
                          <a:spcPts val="0"/>
                        </a:spcBef>
                        <a:spcAft>
                          <a:spcPts val="0"/>
                        </a:spcAft>
                      </a:pPr>
                      <a:r>
                        <a:rPr lang="en-US" sz="1800">
                          <a:effectLst/>
                          <a:latin typeface="Calibri" panose="020F0502020204030204" pitchFamily="34" charset="0"/>
                          <a:ea typeface="PMingLiU" panose="02020500000000000000"/>
                          <a:cs typeface="Arial" panose="020B0604020202020204" pitchFamily="34" charset="0"/>
                        </a:rPr>
                        <a:t>9.11, 9.19, 9.20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00558">
                <a:tc rowSpan="2">
                  <a:txBody>
                    <a:bodyPr/>
                    <a:lstStyle/>
                    <a:p>
                      <a:pPr marL="0" marR="0" algn="ctr">
                        <a:lnSpc>
                          <a:spcPct val="115000"/>
                        </a:lnSpc>
                        <a:spcBef>
                          <a:spcPts val="0"/>
                        </a:spcBef>
                        <a:spcAft>
                          <a:spcPts val="0"/>
                        </a:spcAft>
                      </a:pPr>
                      <a:r>
                        <a:rPr lang="en-US" sz="1600" dirty="0">
                          <a:effectLst/>
                          <a:latin typeface="Calibri" panose="020F0502020204030204" pitchFamily="34" charset="0"/>
                          <a:ea typeface="PMingLiU" panose="02020500000000000000" pitchFamily="18" charset="-120"/>
                          <a:cs typeface="Arial" panose="020B0604020202020204" pitchFamily="34" charset="0"/>
                        </a:rPr>
                        <a:t> </a:t>
                      </a:r>
                    </a:p>
                    <a:p>
                      <a:pPr marL="0" marR="0" algn="ctr">
                        <a:lnSpc>
                          <a:spcPct val="115000"/>
                        </a:lnSpc>
                        <a:spcBef>
                          <a:spcPts val="0"/>
                        </a:spcBef>
                        <a:spcAft>
                          <a:spcPts val="0"/>
                        </a:spcAft>
                      </a:pPr>
                      <a:r>
                        <a:rPr lang="en-US" sz="1600" dirty="0">
                          <a:effectLst/>
                          <a:latin typeface="Calibri" panose="020F0502020204030204" pitchFamily="34" charset="0"/>
                          <a:ea typeface="PMingLiU" panose="02020500000000000000" pitchFamily="18" charset="-120"/>
                          <a:cs typeface="Arial" panose="020B0604020202020204" pitchFamily="34" charset="0"/>
                        </a:rPr>
                        <a:t>7</a:t>
                      </a:r>
                    </a:p>
                    <a:p>
                      <a:pPr marL="0" marR="0" algn="ctr">
                        <a:lnSpc>
                          <a:spcPct val="115000"/>
                        </a:lnSpc>
                        <a:spcBef>
                          <a:spcPts val="0"/>
                        </a:spcBef>
                        <a:spcAft>
                          <a:spcPts val="0"/>
                        </a:spcAft>
                      </a:pPr>
                      <a:r>
                        <a:rPr lang="en-US" sz="1600" dirty="0">
                          <a:effectLst/>
                          <a:latin typeface="Calibri" panose="020F0502020204030204" pitchFamily="34" charset="0"/>
                          <a:ea typeface="PMingLiU" panose="02020500000000000000" pitchFamily="18" charset="-120"/>
                          <a:cs typeface="Arial" panose="020B0604020202020204" pitchFamily="34" charset="0"/>
                        </a:rPr>
                        <a:t> </a:t>
                      </a:r>
                    </a:p>
                  </a:txBody>
                  <a:tcPr marL="68580" marR="68580" marT="0" marB="0">
                    <a:solidFill>
                      <a:srgbClr val="C6D9F1"/>
                    </a:solidFill>
                  </a:tcPr>
                </a:tc>
                <a:tc>
                  <a:txBody>
                    <a:bodyPr/>
                    <a:lstStyle/>
                    <a:p>
                      <a:pPr marL="0" marR="0" algn="ctr">
                        <a:lnSpc>
                          <a:spcPct val="115000"/>
                        </a:lnSpc>
                        <a:spcBef>
                          <a:spcPts val="0"/>
                        </a:spcBef>
                        <a:spcAft>
                          <a:spcPts val="0"/>
                        </a:spcAft>
                      </a:pPr>
                      <a:r>
                        <a:rPr lang="en-US" sz="1600" dirty="0" smtClean="0">
                          <a:effectLst/>
                          <a:latin typeface="Calibri" panose="020F0502020204030204" pitchFamily="34" charset="0"/>
                          <a:ea typeface="PMingLiU" panose="02020500000000000000" pitchFamily="18" charset="-120"/>
                          <a:cs typeface="Arial" panose="020B0604020202020204" pitchFamily="34" charset="0"/>
                        </a:rPr>
                        <a:t>10/01</a:t>
                      </a:r>
                      <a:endParaRPr lang="en-US" sz="1600" dirty="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1800">
                          <a:effectLst/>
                          <a:latin typeface="Calibri" panose="020F0502020204030204" pitchFamily="34" charset="0"/>
                          <a:ea typeface="PMingLiU" panose="02020500000000000000"/>
                          <a:cs typeface="Arial" panose="020B0604020202020204" pitchFamily="34" charset="0"/>
                        </a:rPr>
                        <a:t>10.1-10.2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1800">
                          <a:effectLst/>
                          <a:latin typeface="Calibri" panose="020F0502020204030204" pitchFamily="34" charset="0"/>
                          <a:ea typeface="PMingLiU" panose="02020500000000000000"/>
                          <a:cs typeface="Arial" panose="020B0604020202020204" pitchFamily="34" charset="0"/>
                        </a:rPr>
                        <a:t>10.3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1800">
                          <a:effectLst/>
                          <a:latin typeface="Calibri" panose="020F0502020204030204" pitchFamily="34" charset="0"/>
                          <a:ea typeface="PMingLiU" panose="02020500000000000000"/>
                          <a:cs typeface="Arial" panose="020B0604020202020204" pitchFamily="34" charset="0"/>
                        </a:rPr>
                        <a:t>11.1-11.2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rowSpan="2">
                  <a:txBody>
                    <a:bodyPr/>
                    <a:lstStyle/>
                    <a:p>
                      <a:pPr marL="0" marR="0" algn="ctr">
                        <a:lnSpc>
                          <a:spcPct val="115000"/>
                        </a:lnSpc>
                        <a:spcBef>
                          <a:spcPts val="0"/>
                        </a:spcBef>
                        <a:spcAft>
                          <a:spcPts val="0"/>
                        </a:spcAft>
                      </a:pPr>
                      <a:r>
                        <a:rPr lang="en-US" sz="1600" dirty="0">
                          <a:effectLst/>
                          <a:latin typeface="Calibri" panose="020F0502020204030204" pitchFamily="34" charset="0"/>
                          <a:ea typeface="PMingLiU" panose="02020500000000000000" pitchFamily="18" charset="-120"/>
                          <a:cs typeface="Arial" panose="020B0604020202020204" pitchFamily="34" charset="0"/>
                        </a:rPr>
                        <a:t>Lab 6: </a:t>
                      </a:r>
                    </a:p>
                    <a:p>
                      <a:pPr marL="0" marR="0" algn="ctr">
                        <a:lnSpc>
                          <a:spcPct val="115000"/>
                        </a:lnSpc>
                        <a:spcBef>
                          <a:spcPts val="0"/>
                        </a:spcBef>
                        <a:spcAft>
                          <a:spcPts val="0"/>
                        </a:spcAft>
                      </a:pPr>
                      <a:r>
                        <a:rPr lang="en-US" sz="1600" dirty="0">
                          <a:effectLst/>
                          <a:latin typeface="Calibri" panose="020F0502020204030204" pitchFamily="34" charset="0"/>
                          <a:ea typeface="PMingLiU" panose="02020500000000000000" pitchFamily="18" charset="-120"/>
                          <a:cs typeface="Arial" panose="020B0604020202020204" pitchFamily="34" charset="0"/>
                        </a:rPr>
                        <a:t>Op Amp </a:t>
                      </a:r>
                      <a:r>
                        <a:rPr lang="en-US" sz="1600" dirty="0" smtClean="0">
                          <a:effectLst/>
                          <a:latin typeface="Calibri" panose="020F0502020204030204" pitchFamily="34" charset="0"/>
                          <a:ea typeface="PMingLiU" panose="02020500000000000000" pitchFamily="18" charset="-120"/>
                          <a:cs typeface="Arial" panose="020B0604020202020204" pitchFamily="34" charset="0"/>
                        </a:rPr>
                        <a:t>Circuits</a:t>
                      </a:r>
                    </a:p>
                    <a:p>
                      <a:pPr marL="0" marR="0" algn="ctr">
                        <a:lnSpc>
                          <a:spcPct val="115000"/>
                        </a:lnSpc>
                        <a:spcBef>
                          <a:spcPts val="0"/>
                        </a:spcBef>
                        <a:spcAft>
                          <a:spcPts val="0"/>
                        </a:spcAft>
                      </a:pPr>
                      <a:r>
                        <a:rPr lang="en-US" sz="1800" kern="1200" dirty="0" smtClean="0">
                          <a:solidFill>
                            <a:srgbClr val="FF0000"/>
                          </a:solidFill>
                          <a:effectLst/>
                          <a:latin typeface="+mn-lt"/>
                          <a:ea typeface="+mn-ea"/>
                          <a:cs typeface="+mn-cs"/>
                        </a:rPr>
                        <a:t>Project Assigned</a:t>
                      </a:r>
                      <a:endParaRPr lang="en-US" sz="1600" dirty="0">
                        <a:solidFill>
                          <a:srgbClr val="FF0000"/>
                        </a:solidFill>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solidFill>
                      <a:srgbClr val="C6D9F1"/>
                    </a:solidFill>
                  </a:tcPr>
                </a:tc>
                <a:extLst>
                  <a:ext uri="{0D108BD9-81ED-4DB2-BD59-A6C34878D82A}">
                    <a16:rowId xmlns:a16="http://schemas.microsoft.com/office/drawing/2014/main" val="10003"/>
                  </a:ext>
                </a:extLst>
              </a:tr>
              <a:tr h="300279">
                <a:tc v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1600" dirty="0">
                          <a:effectLst/>
                          <a:latin typeface="Calibri" panose="020F0502020204030204" pitchFamily="34" charset="0"/>
                          <a:ea typeface="PMingLiU" panose="02020500000000000000" pitchFamily="18" charset="-12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1800">
                          <a:effectLst/>
                          <a:latin typeface="Calibri" panose="020F0502020204030204" pitchFamily="34" charset="0"/>
                          <a:ea typeface="PMingLiU" panose="02020500000000000000"/>
                          <a:cs typeface="Arial" panose="020B0604020202020204" pitchFamily="34" charset="0"/>
                        </a:rPr>
                        <a:t>HW 15</a:t>
                      </a:r>
                    </a:p>
                    <a:p>
                      <a:pPr marL="0" marR="0" algn="ctr">
                        <a:lnSpc>
                          <a:spcPct val="115000"/>
                        </a:lnSpc>
                        <a:spcBef>
                          <a:spcPts val="0"/>
                        </a:spcBef>
                        <a:spcAft>
                          <a:spcPts val="0"/>
                        </a:spcAft>
                      </a:pPr>
                      <a:r>
                        <a:rPr lang="en-US" sz="1800">
                          <a:effectLst/>
                          <a:latin typeface="Calibri" panose="020F0502020204030204" pitchFamily="34" charset="0"/>
                          <a:ea typeface="PMingLiU" panose="02020500000000000000"/>
                          <a:cs typeface="Arial" panose="020B0604020202020204" pitchFamily="34" charset="0"/>
                        </a:rPr>
                        <a:t>10.2, 10.7, 10.8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1800">
                          <a:effectLst/>
                          <a:latin typeface="Calibri" panose="020F0502020204030204" pitchFamily="34" charset="0"/>
                          <a:ea typeface="PMingLiU" panose="02020500000000000000"/>
                          <a:cs typeface="Arial" panose="020B0604020202020204" pitchFamily="34" charset="0"/>
                        </a:rPr>
                        <a:t>HW 16</a:t>
                      </a:r>
                    </a:p>
                    <a:p>
                      <a:pPr marL="0" marR="0" algn="ctr">
                        <a:lnSpc>
                          <a:spcPct val="115000"/>
                        </a:lnSpc>
                        <a:spcBef>
                          <a:spcPts val="0"/>
                        </a:spcBef>
                        <a:spcAft>
                          <a:spcPts val="0"/>
                        </a:spcAft>
                      </a:pPr>
                      <a:r>
                        <a:rPr lang="en-US" sz="1800">
                          <a:effectLst/>
                          <a:latin typeface="Calibri" panose="020F0502020204030204" pitchFamily="34" charset="0"/>
                          <a:ea typeface="PMingLiU" panose="02020500000000000000"/>
                          <a:cs typeface="Arial" panose="020B0604020202020204" pitchFamily="34" charset="0"/>
                        </a:rPr>
                        <a:t>10.14, 10.15, 10.17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1800">
                          <a:effectLst/>
                          <a:latin typeface="Calibri" panose="020F0502020204030204" pitchFamily="34" charset="0"/>
                          <a:ea typeface="PMingLiU" panose="02020500000000000000"/>
                          <a:cs typeface="Arial" panose="020B0604020202020204" pitchFamily="34" charset="0"/>
                        </a:rPr>
                        <a:t>HW 17</a:t>
                      </a:r>
                    </a:p>
                    <a:p>
                      <a:pPr marL="0" marR="0" algn="ctr">
                        <a:lnSpc>
                          <a:spcPct val="115000"/>
                        </a:lnSpc>
                        <a:spcBef>
                          <a:spcPts val="0"/>
                        </a:spcBef>
                        <a:spcAft>
                          <a:spcPts val="0"/>
                        </a:spcAft>
                      </a:pPr>
                      <a:r>
                        <a:rPr lang="en-US" sz="1800">
                          <a:effectLst/>
                          <a:latin typeface="Calibri" panose="020F0502020204030204" pitchFamily="34" charset="0"/>
                          <a:ea typeface="PMingLiU" panose="02020500000000000000"/>
                          <a:cs typeface="Arial" panose="020B0604020202020204" pitchFamily="34" charset="0"/>
                        </a:rPr>
                        <a:t>11.3, 11.4, 11.5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v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10004"/>
                  </a:ext>
                </a:extLst>
              </a:tr>
              <a:tr h="415635">
                <a:tc rowSpan="2">
                  <a:txBody>
                    <a:bodyPr/>
                    <a:lstStyle/>
                    <a:p>
                      <a:pPr marL="0" marR="0" algn="ctr">
                        <a:lnSpc>
                          <a:spcPct val="115000"/>
                        </a:lnSpc>
                        <a:spcBef>
                          <a:spcPts val="0"/>
                        </a:spcBef>
                        <a:spcAft>
                          <a:spcPts val="0"/>
                        </a:spcAft>
                      </a:pPr>
                      <a:r>
                        <a:rPr lang="en-US" sz="1600" dirty="0">
                          <a:effectLst/>
                          <a:latin typeface="Calibri" panose="020F0502020204030204" pitchFamily="34" charset="0"/>
                          <a:ea typeface="PMingLiU" panose="02020500000000000000" pitchFamily="18" charset="-120"/>
                          <a:cs typeface="Arial" panose="020B0604020202020204" pitchFamily="34" charset="0"/>
                        </a:rPr>
                        <a:t> </a:t>
                      </a:r>
                    </a:p>
                    <a:p>
                      <a:pPr marL="0" marR="0" algn="ctr">
                        <a:lnSpc>
                          <a:spcPct val="115000"/>
                        </a:lnSpc>
                        <a:spcBef>
                          <a:spcPts val="0"/>
                        </a:spcBef>
                        <a:spcAft>
                          <a:spcPts val="0"/>
                        </a:spcAft>
                      </a:pPr>
                      <a:r>
                        <a:rPr lang="en-US" sz="1600" dirty="0">
                          <a:effectLst/>
                          <a:latin typeface="Calibri" panose="020F0502020204030204" pitchFamily="34" charset="0"/>
                          <a:ea typeface="PMingLiU" panose="02020500000000000000" pitchFamily="18" charset="-120"/>
                          <a:cs typeface="Arial" panose="020B0604020202020204" pitchFamily="34" charset="0"/>
                        </a:rPr>
                        <a:t>8</a:t>
                      </a:r>
                    </a:p>
                    <a:p>
                      <a:pPr marL="0" marR="0" algn="ctr">
                        <a:lnSpc>
                          <a:spcPct val="115000"/>
                        </a:lnSpc>
                        <a:spcBef>
                          <a:spcPts val="0"/>
                        </a:spcBef>
                        <a:spcAft>
                          <a:spcPts val="0"/>
                        </a:spcAft>
                      </a:pPr>
                      <a:r>
                        <a:rPr lang="en-US" sz="1600" dirty="0">
                          <a:effectLst/>
                          <a:latin typeface="Calibri" panose="020F0502020204030204" pitchFamily="34" charset="0"/>
                          <a:ea typeface="PMingLiU" panose="02020500000000000000" pitchFamily="18" charset="-120"/>
                          <a:cs typeface="Arial" panose="020B0604020202020204" pitchFamily="34" charset="0"/>
                        </a:rPr>
                        <a:t> </a:t>
                      </a:r>
                    </a:p>
                  </a:txBody>
                  <a:tcPr marL="68580" marR="68580" marT="0" marB="0"/>
                </a:tc>
                <a:tc>
                  <a:txBody>
                    <a:bodyPr/>
                    <a:lstStyle/>
                    <a:p>
                      <a:pPr marL="0" marR="0" algn="ctr">
                        <a:lnSpc>
                          <a:spcPct val="115000"/>
                        </a:lnSpc>
                        <a:spcBef>
                          <a:spcPts val="0"/>
                        </a:spcBef>
                        <a:spcAft>
                          <a:spcPts val="0"/>
                        </a:spcAft>
                      </a:pPr>
                      <a:r>
                        <a:rPr lang="en-US" sz="1600" dirty="0" smtClean="0">
                          <a:effectLst/>
                          <a:latin typeface="Calibri" panose="020F0502020204030204" pitchFamily="34" charset="0"/>
                          <a:ea typeface="PMingLiU" panose="02020500000000000000" pitchFamily="18" charset="-120"/>
                          <a:cs typeface="Arial" panose="020B0604020202020204" pitchFamily="34" charset="0"/>
                        </a:rPr>
                        <a:t>10/08</a:t>
                      </a:r>
                      <a:endParaRPr lang="en-US" sz="1600" dirty="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800" b="1">
                          <a:effectLst/>
                          <a:latin typeface="Calibri" panose="020F0502020204030204" pitchFamily="34" charset="0"/>
                          <a:ea typeface="PMingLiU" panose="02020500000000000000"/>
                          <a:cs typeface="Arial" panose="020B0604020202020204" pitchFamily="34" charset="0"/>
                        </a:rPr>
                        <a:t>Fall Break</a:t>
                      </a:r>
                      <a:endParaRPr lang="en-US" sz="1800">
                        <a:effectLst/>
                        <a:latin typeface="Calibri" panose="020F0502020204030204" pitchFamily="34" charset="0"/>
                        <a:ea typeface="PMingLiU" panose="0202050000000000000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800">
                          <a:effectLst/>
                          <a:latin typeface="Calibri" panose="020F0502020204030204" pitchFamily="34" charset="0"/>
                          <a:ea typeface="PMingLiU" panose="02020500000000000000"/>
                          <a:cs typeface="Arial" panose="020B0604020202020204" pitchFamily="34" charset="0"/>
                        </a:rPr>
                        <a:t>11.3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800">
                          <a:effectLst/>
                          <a:latin typeface="Calibri" panose="020F0502020204030204" pitchFamily="34" charset="0"/>
                          <a:ea typeface="PMingLiU" panose="02020500000000000000"/>
                          <a:cs typeface="Arial" panose="020B0604020202020204" pitchFamily="34" charset="0"/>
                        </a:rPr>
                        <a:t>RC &amp; RL examples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marL="0" marR="0" algn="ctr">
                        <a:lnSpc>
                          <a:spcPct val="115000"/>
                        </a:lnSpc>
                        <a:spcBef>
                          <a:spcPts val="0"/>
                        </a:spcBef>
                        <a:spcAft>
                          <a:spcPts val="0"/>
                        </a:spcAft>
                      </a:pPr>
                      <a:r>
                        <a:rPr lang="en-US" sz="1600" dirty="0">
                          <a:effectLst/>
                          <a:latin typeface="Calibri" panose="020F0502020204030204" pitchFamily="34" charset="0"/>
                          <a:ea typeface="PMingLiU" panose="02020500000000000000" pitchFamily="18" charset="-120"/>
                          <a:cs typeface="Arial" panose="020B0604020202020204" pitchFamily="34" charset="0"/>
                        </a:rPr>
                        <a:t>Lab 7: </a:t>
                      </a:r>
                    </a:p>
                    <a:p>
                      <a:pPr marL="0" marR="0" algn="ctr">
                        <a:lnSpc>
                          <a:spcPct val="115000"/>
                        </a:lnSpc>
                        <a:spcBef>
                          <a:spcPts val="0"/>
                        </a:spcBef>
                        <a:spcAft>
                          <a:spcPts val="0"/>
                        </a:spcAft>
                      </a:pPr>
                      <a:r>
                        <a:rPr lang="en-US" sz="1600" dirty="0">
                          <a:effectLst/>
                          <a:latin typeface="Calibri" panose="020F0502020204030204" pitchFamily="34" charset="0"/>
                          <a:ea typeface="PMingLiU" panose="02020500000000000000" pitchFamily="18" charset="-120"/>
                          <a:cs typeface="Arial" panose="020B0604020202020204" pitchFamily="34" charset="0"/>
                        </a:rPr>
                        <a:t>Circuit Design (Take Home)</a:t>
                      </a:r>
                    </a:p>
                  </a:txBody>
                  <a:tcPr marL="68580" marR="68580" marT="0" marB="0">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10005"/>
                  </a:ext>
                </a:extLst>
              </a:tr>
              <a:tr h="300279">
                <a:tc v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Calibri" panose="020F0502020204030204" pitchFamily="34" charset="0"/>
                          <a:ea typeface="PMingLiU" panose="02020500000000000000" pitchFamily="18" charset="-12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a:effectLst/>
                          <a:latin typeface="Calibri" panose="020F0502020204030204" pitchFamily="34" charset="0"/>
                          <a:ea typeface="PMingLiU" panose="02020500000000000000"/>
                          <a:cs typeface="Arial" panose="020B0604020202020204" pitchFamily="34" charset="0"/>
                        </a:rPr>
                        <a:t>No Class</a:t>
                      </a:r>
                      <a:endParaRPr lang="en-US" sz="1800">
                        <a:effectLst/>
                        <a:latin typeface="Calibri" panose="020F0502020204030204" pitchFamily="34" charset="0"/>
                        <a:ea typeface="PMingLiU" panose="0202050000000000000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latin typeface="Calibri" panose="020F0502020204030204" pitchFamily="34" charset="0"/>
                          <a:ea typeface="PMingLiU" panose="02020500000000000000"/>
                          <a:cs typeface="Arial" panose="020B0604020202020204" pitchFamily="34" charset="0"/>
                        </a:rPr>
                        <a:t>HW 18</a:t>
                      </a:r>
                    </a:p>
                    <a:p>
                      <a:pPr marL="0" marR="0" algn="ctr">
                        <a:lnSpc>
                          <a:spcPct val="115000"/>
                        </a:lnSpc>
                        <a:spcBef>
                          <a:spcPts val="0"/>
                        </a:spcBef>
                        <a:spcAft>
                          <a:spcPts val="0"/>
                        </a:spcAft>
                      </a:pPr>
                      <a:r>
                        <a:rPr lang="en-US" sz="1800">
                          <a:effectLst/>
                          <a:latin typeface="Calibri" panose="020F0502020204030204" pitchFamily="34" charset="0"/>
                          <a:ea typeface="PMingLiU" panose="02020500000000000000"/>
                          <a:cs typeface="Arial" panose="020B0604020202020204" pitchFamily="34" charset="0"/>
                        </a:rPr>
                        <a:t>11.12, 11.13, 11.14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latin typeface="Calibri" panose="020F0502020204030204" pitchFamily="34" charset="0"/>
                          <a:ea typeface="PMingLiU" panose="02020500000000000000"/>
                          <a:cs typeface="Arial" panose="020B0604020202020204" pitchFamily="34" charset="0"/>
                        </a:rPr>
                        <a:t>HW 19</a:t>
                      </a:r>
                    </a:p>
                    <a:p>
                      <a:pPr marL="0" marR="0" algn="ctr">
                        <a:lnSpc>
                          <a:spcPct val="115000"/>
                        </a:lnSpc>
                        <a:spcBef>
                          <a:spcPts val="0"/>
                        </a:spcBef>
                        <a:spcAft>
                          <a:spcPts val="0"/>
                        </a:spcAft>
                      </a:pPr>
                      <a:r>
                        <a:rPr lang="en-US" sz="1800">
                          <a:effectLst/>
                          <a:latin typeface="Calibri" panose="020F0502020204030204" pitchFamily="34" charset="0"/>
                          <a:ea typeface="PMingLiU" panose="02020500000000000000"/>
                          <a:cs typeface="Arial" panose="020B0604020202020204" pitchFamily="34" charset="0"/>
                        </a:rPr>
                        <a:t>11.11, 11.16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562864">
                <a:tc rowSpan="2">
                  <a:txBody>
                    <a:bodyPr/>
                    <a:lstStyle/>
                    <a:p>
                      <a:pPr marL="0" marR="0" algn="ctr">
                        <a:lnSpc>
                          <a:spcPct val="115000"/>
                        </a:lnSpc>
                        <a:spcBef>
                          <a:spcPts val="0"/>
                        </a:spcBef>
                        <a:spcAft>
                          <a:spcPts val="0"/>
                        </a:spcAft>
                      </a:pPr>
                      <a:r>
                        <a:rPr lang="en-US" sz="1600" dirty="0">
                          <a:effectLst/>
                          <a:latin typeface="Calibri" panose="020F0502020204030204" pitchFamily="34" charset="0"/>
                          <a:ea typeface="PMingLiU" panose="02020500000000000000" pitchFamily="18" charset="-120"/>
                          <a:cs typeface="Arial" panose="020B0604020202020204" pitchFamily="34" charset="0"/>
                        </a:rPr>
                        <a:t> </a:t>
                      </a:r>
                    </a:p>
                    <a:p>
                      <a:pPr marL="0" marR="0" algn="ctr">
                        <a:lnSpc>
                          <a:spcPct val="115000"/>
                        </a:lnSpc>
                        <a:spcBef>
                          <a:spcPts val="0"/>
                        </a:spcBef>
                        <a:spcAft>
                          <a:spcPts val="0"/>
                        </a:spcAft>
                      </a:pPr>
                      <a:r>
                        <a:rPr lang="en-US" sz="1600" dirty="0">
                          <a:effectLst/>
                          <a:latin typeface="Calibri" panose="020F0502020204030204" pitchFamily="34" charset="0"/>
                          <a:ea typeface="PMingLiU" panose="02020500000000000000" pitchFamily="18" charset="-120"/>
                          <a:cs typeface="Arial" panose="020B0604020202020204" pitchFamily="34" charset="0"/>
                        </a:rPr>
                        <a:t>9</a:t>
                      </a:r>
                    </a:p>
                    <a:p>
                      <a:pPr marL="0" marR="0" algn="ctr">
                        <a:lnSpc>
                          <a:spcPct val="115000"/>
                        </a:lnSpc>
                        <a:spcBef>
                          <a:spcPts val="0"/>
                        </a:spcBef>
                        <a:spcAft>
                          <a:spcPts val="0"/>
                        </a:spcAft>
                      </a:pPr>
                      <a:r>
                        <a:rPr lang="en-US" sz="1600" dirty="0">
                          <a:effectLst/>
                          <a:latin typeface="Calibri" panose="020F0502020204030204" pitchFamily="34" charset="0"/>
                          <a:ea typeface="PMingLiU" panose="02020500000000000000" pitchFamily="18" charset="-120"/>
                          <a:cs typeface="Arial" panose="020B0604020202020204" pitchFamily="34" charset="0"/>
                        </a:rPr>
                        <a:t> </a:t>
                      </a:r>
                    </a:p>
                  </a:txBody>
                  <a:tcPr marL="68580" marR="68580" marT="0" marB="0">
                    <a:solidFill>
                      <a:srgbClr val="C6D9F1"/>
                    </a:solidFill>
                  </a:tcPr>
                </a:tc>
                <a:tc>
                  <a:txBody>
                    <a:bodyPr/>
                    <a:lstStyle/>
                    <a:p>
                      <a:pPr marL="0" marR="0" algn="ctr">
                        <a:lnSpc>
                          <a:spcPct val="115000"/>
                        </a:lnSpc>
                        <a:spcBef>
                          <a:spcPts val="0"/>
                        </a:spcBef>
                        <a:spcAft>
                          <a:spcPts val="0"/>
                        </a:spcAft>
                      </a:pPr>
                      <a:r>
                        <a:rPr lang="en-US" sz="1600" dirty="0" smtClean="0">
                          <a:effectLst/>
                          <a:latin typeface="Calibri" panose="020F0502020204030204" pitchFamily="34" charset="0"/>
                          <a:ea typeface="PMingLiU" panose="02020500000000000000" pitchFamily="18" charset="-120"/>
                          <a:cs typeface="Arial" panose="020B0604020202020204" pitchFamily="34" charset="0"/>
                        </a:rPr>
                        <a:t>10/15</a:t>
                      </a:r>
                      <a:endParaRPr lang="en-US" sz="1600" dirty="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1800">
                          <a:effectLst/>
                          <a:latin typeface="Calibri" panose="020F0502020204030204" pitchFamily="34" charset="0"/>
                          <a:ea typeface="PMingLiU" panose="02020500000000000000"/>
                          <a:cs typeface="Arial" panose="020B0604020202020204" pitchFamily="34" charset="0"/>
                        </a:rPr>
                        <a:t>12.1-12.4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1800">
                          <a:effectLst/>
                          <a:latin typeface="Calibri" panose="020F0502020204030204" pitchFamily="34" charset="0"/>
                          <a:ea typeface="PMingLiU" panose="02020500000000000000"/>
                          <a:cs typeface="Arial" panose="020B0604020202020204" pitchFamily="34" charset="0"/>
                        </a:rPr>
                        <a:t>12.4.1-12.5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1800">
                          <a:effectLst/>
                          <a:latin typeface="Calibri" panose="020F0502020204030204" pitchFamily="34" charset="0"/>
                          <a:ea typeface="PMingLiU" panose="02020500000000000000"/>
                          <a:cs typeface="Arial" panose="020B0604020202020204" pitchFamily="34" charset="0"/>
                        </a:rPr>
                        <a:t>12.6-12.8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rowSpan="2">
                  <a:txBody>
                    <a:bodyPr/>
                    <a:lstStyle/>
                    <a:p>
                      <a:pPr marL="0" marR="0" algn="ctr">
                        <a:lnSpc>
                          <a:spcPct val="115000"/>
                        </a:lnSpc>
                        <a:spcBef>
                          <a:spcPts val="0"/>
                        </a:spcBef>
                        <a:spcAft>
                          <a:spcPts val="0"/>
                        </a:spcAft>
                      </a:pPr>
                      <a:r>
                        <a:rPr lang="en-US" sz="1600" dirty="0">
                          <a:effectLst/>
                          <a:latin typeface="Calibri" panose="020F0502020204030204" pitchFamily="34" charset="0"/>
                          <a:ea typeface="PMingLiU" panose="02020500000000000000" pitchFamily="18" charset="-120"/>
                          <a:cs typeface="Arial" panose="020B0604020202020204" pitchFamily="34" charset="0"/>
                        </a:rPr>
                        <a:t>Lab 8: </a:t>
                      </a:r>
                    </a:p>
                    <a:p>
                      <a:pPr marL="0" marR="0" algn="ctr">
                        <a:lnSpc>
                          <a:spcPct val="115000"/>
                        </a:lnSpc>
                        <a:spcBef>
                          <a:spcPts val="0"/>
                        </a:spcBef>
                        <a:spcAft>
                          <a:spcPts val="0"/>
                        </a:spcAft>
                      </a:pPr>
                      <a:r>
                        <a:rPr lang="en-US" sz="1600" dirty="0">
                          <a:effectLst/>
                          <a:latin typeface="Calibri" panose="020F0502020204030204" pitchFamily="34" charset="0"/>
                          <a:ea typeface="PMingLiU" panose="02020500000000000000" pitchFamily="18" charset="-120"/>
                          <a:cs typeface="Arial" panose="020B0604020202020204" pitchFamily="34" charset="0"/>
                        </a:rPr>
                        <a:t>1</a:t>
                      </a:r>
                      <a:r>
                        <a:rPr lang="en-US" sz="1600" baseline="30000" dirty="0">
                          <a:effectLst/>
                          <a:latin typeface="Calibri" panose="020F0502020204030204" pitchFamily="34" charset="0"/>
                          <a:ea typeface="PMingLiU" panose="02020500000000000000" pitchFamily="18" charset="-120"/>
                          <a:cs typeface="Arial" panose="020B0604020202020204" pitchFamily="34" charset="0"/>
                        </a:rPr>
                        <a:t>st</a:t>
                      </a:r>
                      <a:r>
                        <a:rPr lang="en-US" sz="1600" dirty="0">
                          <a:effectLst/>
                          <a:latin typeface="Calibri" panose="020F0502020204030204" pitchFamily="34" charset="0"/>
                          <a:ea typeface="PMingLiU" panose="02020500000000000000" pitchFamily="18" charset="-120"/>
                          <a:cs typeface="Arial" panose="020B0604020202020204" pitchFamily="34" charset="0"/>
                        </a:rPr>
                        <a:t> Order </a:t>
                      </a:r>
                      <a:r>
                        <a:rPr lang="en-US" sz="1600" dirty="0" smtClean="0">
                          <a:effectLst/>
                          <a:latin typeface="Calibri" panose="020F0502020204030204" pitchFamily="34" charset="0"/>
                          <a:ea typeface="PMingLiU" panose="02020500000000000000" pitchFamily="18" charset="-120"/>
                          <a:cs typeface="Arial" panose="020B0604020202020204" pitchFamily="34" charset="0"/>
                        </a:rPr>
                        <a:t>Circuit</a:t>
                      </a:r>
                    </a:p>
                    <a:p>
                      <a:pPr marL="0" marR="0" algn="ctr">
                        <a:lnSpc>
                          <a:spcPct val="115000"/>
                        </a:lnSpc>
                        <a:spcBef>
                          <a:spcPts val="0"/>
                        </a:spcBef>
                        <a:spcAft>
                          <a:spcPts val="0"/>
                        </a:spcAft>
                      </a:pPr>
                      <a:r>
                        <a:rPr lang="en-US" sz="1800" kern="1200" dirty="0" smtClean="0">
                          <a:solidFill>
                            <a:srgbClr val="FF0000"/>
                          </a:solidFill>
                          <a:effectLst/>
                          <a:latin typeface="+mn-lt"/>
                          <a:ea typeface="+mn-ea"/>
                          <a:cs typeface="+mn-cs"/>
                        </a:rPr>
                        <a:t>Exploration Due</a:t>
                      </a:r>
                      <a:endParaRPr lang="en-US" sz="1600" dirty="0">
                        <a:solidFill>
                          <a:srgbClr val="FF0000"/>
                        </a:solidFill>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solidFill>
                      <a:srgbClr val="C6D9F1"/>
                    </a:solidFill>
                  </a:tcPr>
                </a:tc>
                <a:extLst>
                  <a:ext uri="{0D108BD9-81ED-4DB2-BD59-A6C34878D82A}">
                    <a16:rowId xmlns:a16="http://schemas.microsoft.com/office/drawing/2014/main" val="10007"/>
                  </a:ext>
                </a:extLst>
              </a:tr>
              <a:tr h="300279">
                <a:tc v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1600" dirty="0">
                          <a:effectLst/>
                          <a:latin typeface="Calibri" panose="020F0502020204030204" pitchFamily="34" charset="0"/>
                          <a:ea typeface="PMingLiU" panose="02020500000000000000" pitchFamily="18" charset="-12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1800">
                          <a:effectLst/>
                          <a:latin typeface="Calibri" panose="020F0502020204030204" pitchFamily="34" charset="0"/>
                          <a:ea typeface="PMingLiU" panose="02020500000000000000"/>
                          <a:cs typeface="Arial" panose="020B0604020202020204" pitchFamily="34" charset="0"/>
                        </a:rPr>
                        <a:t>HW 20</a:t>
                      </a:r>
                    </a:p>
                    <a:p>
                      <a:pPr marL="0" marR="0" algn="ctr">
                        <a:lnSpc>
                          <a:spcPct val="115000"/>
                        </a:lnSpc>
                        <a:spcBef>
                          <a:spcPts val="0"/>
                        </a:spcBef>
                        <a:spcAft>
                          <a:spcPts val="0"/>
                        </a:spcAft>
                      </a:pPr>
                      <a:r>
                        <a:rPr lang="en-US" sz="1800">
                          <a:effectLst/>
                          <a:latin typeface="Calibri" panose="020F0502020204030204" pitchFamily="34" charset="0"/>
                          <a:ea typeface="PMingLiU" panose="02020500000000000000"/>
                          <a:cs typeface="Arial" panose="020B0604020202020204" pitchFamily="34" charset="0"/>
                        </a:rPr>
                        <a:t>12.1, 12.2, 12.3, 12.5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1800">
                          <a:effectLst/>
                          <a:latin typeface="Calibri" panose="020F0502020204030204" pitchFamily="34" charset="0"/>
                          <a:ea typeface="PMingLiU" panose="02020500000000000000"/>
                          <a:cs typeface="Arial" panose="020B0604020202020204" pitchFamily="34" charset="0"/>
                        </a:rPr>
                        <a:t>HW 21</a:t>
                      </a:r>
                    </a:p>
                    <a:p>
                      <a:pPr marL="0" marR="0" algn="ctr">
                        <a:lnSpc>
                          <a:spcPct val="115000"/>
                        </a:lnSpc>
                        <a:spcBef>
                          <a:spcPts val="0"/>
                        </a:spcBef>
                        <a:spcAft>
                          <a:spcPts val="0"/>
                        </a:spcAft>
                      </a:pPr>
                      <a:r>
                        <a:rPr lang="en-US" sz="1800">
                          <a:effectLst/>
                          <a:latin typeface="Calibri" panose="020F0502020204030204" pitchFamily="34" charset="0"/>
                          <a:ea typeface="PMingLiU" panose="02020500000000000000"/>
                          <a:cs typeface="Arial" panose="020B0604020202020204" pitchFamily="34" charset="0"/>
                        </a:rPr>
                        <a:t>12.6, 12.7, 12.8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1800" dirty="0">
                          <a:effectLst/>
                          <a:latin typeface="Calibri" panose="020F0502020204030204" pitchFamily="34" charset="0"/>
                          <a:ea typeface="PMingLiU" panose="02020500000000000000"/>
                          <a:cs typeface="Arial" panose="020B0604020202020204" pitchFamily="34" charset="0"/>
                        </a:rPr>
                        <a:t>HW 22</a:t>
                      </a:r>
                    </a:p>
                    <a:p>
                      <a:pPr marL="0" marR="0" algn="ctr">
                        <a:lnSpc>
                          <a:spcPct val="115000"/>
                        </a:lnSpc>
                        <a:spcBef>
                          <a:spcPts val="0"/>
                        </a:spcBef>
                        <a:spcAft>
                          <a:spcPts val="0"/>
                        </a:spcAft>
                      </a:pPr>
                      <a:r>
                        <a:rPr lang="en-US" sz="1800" dirty="0">
                          <a:effectLst/>
                          <a:latin typeface="Calibri" panose="020F0502020204030204" pitchFamily="34" charset="0"/>
                          <a:ea typeface="PMingLiU" panose="02020500000000000000"/>
                          <a:cs typeface="Arial" panose="020B0604020202020204" pitchFamily="34" charset="0"/>
                        </a:rPr>
                        <a:t>12.10, 12.11, 12.13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v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10008"/>
                  </a:ext>
                </a:extLst>
              </a:tr>
            </a:tbl>
          </a:graphicData>
        </a:graphic>
      </p:graphicFrame>
      <p:sp>
        <p:nvSpPr>
          <p:cNvPr id="6" name="Title 1"/>
          <p:cNvSpPr>
            <a:spLocks noGrp="1"/>
          </p:cNvSpPr>
          <p:nvPr>
            <p:ph type="title"/>
          </p:nvPr>
        </p:nvSpPr>
        <p:spPr>
          <a:xfrm>
            <a:off x="457200" y="257054"/>
            <a:ext cx="8229600" cy="504946"/>
          </a:xfrm>
        </p:spPr>
        <p:txBody>
          <a:bodyPr>
            <a:noAutofit/>
          </a:bodyPr>
          <a:lstStyle/>
          <a:p>
            <a:r>
              <a:rPr lang="en-US" sz="3200" dirty="0" smtClean="0"/>
              <a:t>Course Schedule</a:t>
            </a:r>
            <a:endParaRPr lang="en-US" sz="3200" dirty="0"/>
          </a:p>
        </p:txBody>
      </p:sp>
    </p:spTree>
    <p:extLst>
      <p:ext uri="{BB962C8B-B14F-4D97-AF65-F5344CB8AC3E}">
        <p14:creationId xmlns:p14="http://schemas.microsoft.com/office/powerpoint/2010/main" val="39141453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327906" y="746398"/>
          <a:ext cx="8495459" cy="5618807"/>
        </p:xfrm>
        <a:graphic>
          <a:graphicData uri="http://schemas.openxmlformats.org/drawingml/2006/table">
            <a:tbl>
              <a:tblPr firstRow="1" firstCol="1" bandRow="1"/>
              <a:tblGrid>
                <a:gridCol w="467740">
                  <a:extLst>
                    <a:ext uri="{9D8B030D-6E8A-4147-A177-3AD203B41FA5}">
                      <a16:colId xmlns:a16="http://schemas.microsoft.com/office/drawing/2014/main" val="20000"/>
                    </a:ext>
                  </a:extLst>
                </a:gridCol>
                <a:gridCol w="890650">
                  <a:extLst>
                    <a:ext uri="{9D8B030D-6E8A-4147-A177-3AD203B41FA5}">
                      <a16:colId xmlns:a16="http://schemas.microsoft.com/office/drawing/2014/main" val="20001"/>
                    </a:ext>
                  </a:extLst>
                </a:gridCol>
                <a:gridCol w="2054431">
                  <a:extLst>
                    <a:ext uri="{9D8B030D-6E8A-4147-A177-3AD203B41FA5}">
                      <a16:colId xmlns:a16="http://schemas.microsoft.com/office/drawing/2014/main" val="20002"/>
                    </a:ext>
                  </a:extLst>
                </a:gridCol>
                <a:gridCol w="1983179">
                  <a:extLst>
                    <a:ext uri="{9D8B030D-6E8A-4147-A177-3AD203B41FA5}">
                      <a16:colId xmlns:a16="http://schemas.microsoft.com/office/drawing/2014/main" val="20003"/>
                    </a:ext>
                  </a:extLst>
                </a:gridCol>
                <a:gridCol w="1793175">
                  <a:extLst>
                    <a:ext uri="{9D8B030D-6E8A-4147-A177-3AD203B41FA5}">
                      <a16:colId xmlns:a16="http://schemas.microsoft.com/office/drawing/2014/main" val="20004"/>
                    </a:ext>
                  </a:extLst>
                </a:gridCol>
                <a:gridCol w="1306284">
                  <a:extLst>
                    <a:ext uri="{9D8B030D-6E8A-4147-A177-3AD203B41FA5}">
                      <a16:colId xmlns:a16="http://schemas.microsoft.com/office/drawing/2014/main" val="20005"/>
                    </a:ext>
                  </a:extLst>
                </a:gridCol>
              </a:tblGrid>
              <a:tr h="300279">
                <a:tc>
                  <a:txBody>
                    <a:bodyPr/>
                    <a:lstStyle/>
                    <a:p>
                      <a:pPr marL="0" marR="0" algn="ctr">
                        <a:lnSpc>
                          <a:spcPct val="115000"/>
                        </a:lnSpc>
                        <a:spcBef>
                          <a:spcPts val="0"/>
                        </a:spcBef>
                        <a:spcAft>
                          <a:spcPts val="0"/>
                        </a:spcAft>
                      </a:pPr>
                      <a:r>
                        <a:rPr lang="en-US" sz="1600" b="1" dirty="0" err="1" smtClean="0">
                          <a:effectLst/>
                          <a:latin typeface="Calibri" panose="020F0502020204030204" pitchFamily="34" charset="0"/>
                          <a:ea typeface="PMingLiU" panose="02020500000000000000" pitchFamily="18" charset="-120"/>
                          <a:cs typeface="Arial" panose="020B0604020202020204" pitchFamily="34" charset="0"/>
                        </a:rPr>
                        <a:t>Wk</a:t>
                      </a:r>
                      <a:r>
                        <a:rPr lang="en-US" sz="1600" b="1" dirty="0" smtClean="0">
                          <a:effectLst/>
                          <a:latin typeface="Calibri" panose="020F0502020204030204" pitchFamily="34" charset="0"/>
                          <a:ea typeface="PMingLiU" panose="02020500000000000000" pitchFamily="18" charset="-120"/>
                          <a:cs typeface="Arial" panose="020B0604020202020204" pitchFamily="34" charset="0"/>
                        </a:rPr>
                        <a:t> </a:t>
                      </a:r>
                      <a:endParaRPr lang="en-US" sz="1600" dirty="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err="1">
                          <a:effectLst/>
                          <a:latin typeface="Calibri" panose="020F0502020204030204" pitchFamily="34" charset="0"/>
                          <a:ea typeface="PMingLiU" panose="02020500000000000000" pitchFamily="18" charset="-120"/>
                          <a:cs typeface="Arial" panose="020B0604020202020204" pitchFamily="34" charset="0"/>
                        </a:rPr>
                        <a:t>Wk</a:t>
                      </a:r>
                      <a:r>
                        <a:rPr lang="en-US" sz="1600" b="1" dirty="0">
                          <a:effectLst/>
                          <a:latin typeface="Calibri" panose="020F0502020204030204" pitchFamily="34" charset="0"/>
                          <a:ea typeface="PMingLiU" panose="02020500000000000000" pitchFamily="18" charset="-120"/>
                          <a:cs typeface="Arial" panose="020B0604020202020204" pitchFamily="34" charset="0"/>
                        </a:rPr>
                        <a:t> </a:t>
                      </a:r>
                      <a:r>
                        <a:rPr lang="en-US" sz="1600" b="1" dirty="0" smtClean="0">
                          <a:effectLst/>
                          <a:latin typeface="Calibri" panose="020F0502020204030204" pitchFamily="34" charset="0"/>
                          <a:ea typeface="PMingLiU" panose="02020500000000000000" pitchFamily="18" charset="-120"/>
                          <a:cs typeface="Arial" panose="020B0604020202020204" pitchFamily="34" charset="0"/>
                        </a:rPr>
                        <a:t>Beg</a:t>
                      </a:r>
                      <a:endParaRPr lang="en-US" sz="1600" dirty="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effectLst/>
                          <a:latin typeface="Calibri" panose="020F0502020204030204" pitchFamily="34" charset="0"/>
                          <a:ea typeface="PMingLiU" panose="02020500000000000000" pitchFamily="18" charset="-120"/>
                          <a:cs typeface="Arial" panose="020B0604020202020204" pitchFamily="34" charset="0"/>
                        </a:rPr>
                        <a:t>Monday</a:t>
                      </a:r>
                      <a:endParaRPr lang="en-US" sz="1800" dirty="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a:effectLst/>
                          <a:latin typeface="Calibri" panose="020F0502020204030204" pitchFamily="34" charset="0"/>
                          <a:ea typeface="PMingLiU" panose="02020500000000000000" pitchFamily="18" charset="-120"/>
                          <a:cs typeface="Arial" panose="020B0604020202020204" pitchFamily="34" charset="0"/>
                        </a:rPr>
                        <a:t>Wednesday</a:t>
                      </a:r>
                      <a:endParaRPr lang="en-US" sz="18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a:effectLst/>
                          <a:latin typeface="Calibri" panose="020F0502020204030204" pitchFamily="34" charset="0"/>
                          <a:ea typeface="PMingLiU" panose="02020500000000000000" pitchFamily="18" charset="-120"/>
                          <a:cs typeface="Arial" panose="020B0604020202020204" pitchFamily="34" charset="0"/>
                        </a:rPr>
                        <a:t>Friday</a:t>
                      </a:r>
                      <a:endParaRPr lang="en-US" sz="18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smtClean="0">
                          <a:effectLst/>
                          <a:latin typeface="Calibri" panose="020F0502020204030204" pitchFamily="34" charset="0"/>
                          <a:ea typeface="PMingLiU" panose="02020500000000000000" pitchFamily="18" charset="-120"/>
                          <a:cs typeface="Arial" panose="020B0604020202020204" pitchFamily="34" charset="0"/>
                        </a:rPr>
                        <a:t>Lab</a:t>
                      </a:r>
                      <a:endParaRPr lang="en-US" sz="1600" dirty="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00558">
                <a:tc rowSpan="2">
                  <a:txBody>
                    <a:bodyPr/>
                    <a:lstStyle/>
                    <a:p>
                      <a:pPr marL="0" marR="0" algn="ctr">
                        <a:lnSpc>
                          <a:spcPct val="115000"/>
                        </a:lnSpc>
                        <a:spcBef>
                          <a:spcPts val="0"/>
                        </a:spcBef>
                        <a:spcAft>
                          <a:spcPts val="0"/>
                        </a:spcAft>
                      </a:pPr>
                      <a:r>
                        <a:rPr lang="en-US" sz="1600" dirty="0">
                          <a:effectLst/>
                          <a:latin typeface="Calibri" panose="020F0502020204030204" pitchFamily="34" charset="0"/>
                          <a:ea typeface="PMingLiU" panose="02020500000000000000" pitchFamily="18" charset="-120"/>
                          <a:cs typeface="Arial" panose="020B0604020202020204" pitchFamily="34" charset="0"/>
                        </a:rPr>
                        <a:t> </a:t>
                      </a:r>
                    </a:p>
                    <a:p>
                      <a:pPr marL="0" marR="0" algn="ctr">
                        <a:lnSpc>
                          <a:spcPct val="115000"/>
                        </a:lnSpc>
                        <a:spcBef>
                          <a:spcPts val="0"/>
                        </a:spcBef>
                        <a:spcAft>
                          <a:spcPts val="0"/>
                        </a:spcAft>
                      </a:pPr>
                      <a:r>
                        <a:rPr lang="en-US" sz="1600" dirty="0">
                          <a:effectLst/>
                          <a:latin typeface="Calibri" panose="020F0502020204030204" pitchFamily="34" charset="0"/>
                          <a:ea typeface="PMingLiU" panose="02020500000000000000" pitchFamily="18" charset="-120"/>
                          <a:cs typeface="Arial" panose="020B0604020202020204" pitchFamily="34" charset="0"/>
                        </a:rPr>
                        <a:t>10</a:t>
                      </a:r>
                    </a:p>
                    <a:p>
                      <a:pPr marL="0" marR="0" algn="ctr">
                        <a:lnSpc>
                          <a:spcPct val="115000"/>
                        </a:lnSpc>
                        <a:spcBef>
                          <a:spcPts val="0"/>
                        </a:spcBef>
                        <a:spcAft>
                          <a:spcPts val="0"/>
                        </a:spcAft>
                      </a:pPr>
                      <a:r>
                        <a:rPr lang="en-US" sz="1600" dirty="0">
                          <a:effectLst/>
                          <a:latin typeface="Calibri" panose="020F0502020204030204" pitchFamily="34" charset="0"/>
                          <a:ea typeface="PMingLiU" panose="02020500000000000000" pitchFamily="18" charset="-120"/>
                          <a:cs typeface="Arial" panose="020B0604020202020204" pitchFamily="34" charset="0"/>
                        </a:rPr>
                        <a:t> </a:t>
                      </a:r>
                    </a:p>
                  </a:txBody>
                  <a:tcPr marL="68580" marR="68580" marT="0" marB="0">
                    <a:lnT w="12700" cap="flat" cmpd="sng" algn="ctr">
                      <a:solidFill>
                        <a:srgbClr val="000000"/>
                      </a:solidFill>
                      <a:prstDash val="solid"/>
                      <a:round/>
                      <a:headEnd type="none" w="med" len="med"/>
                      <a:tailEnd type="none" w="med" len="med"/>
                    </a:lnT>
                  </a:tcPr>
                </a:tc>
                <a:tc>
                  <a:txBody>
                    <a:bodyPr/>
                    <a:lstStyle/>
                    <a:p>
                      <a:pPr marL="0" marR="0" algn="ctr">
                        <a:lnSpc>
                          <a:spcPct val="115000"/>
                        </a:lnSpc>
                        <a:spcBef>
                          <a:spcPts val="0"/>
                        </a:spcBef>
                        <a:spcAft>
                          <a:spcPts val="0"/>
                        </a:spcAft>
                      </a:pPr>
                      <a:r>
                        <a:rPr lang="en-US" sz="1600" dirty="0" smtClean="0">
                          <a:effectLst/>
                          <a:latin typeface="Calibri" panose="020F0502020204030204" pitchFamily="34" charset="0"/>
                          <a:ea typeface="PMingLiU" panose="02020500000000000000" pitchFamily="18" charset="-120"/>
                          <a:cs typeface="Arial" panose="020B0604020202020204" pitchFamily="34" charset="0"/>
                        </a:rPr>
                        <a:t>10/22</a:t>
                      </a:r>
                      <a:endParaRPr lang="en-US" sz="1600" dirty="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800">
                          <a:effectLst/>
                          <a:latin typeface="Calibri" panose="020F0502020204030204" pitchFamily="34" charset="0"/>
                          <a:ea typeface="PMingLiU" panose="02020500000000000000"/>
                          <a:cs typeface="Arial" panose="020B0604020202020204" pitchFamily="34" charset="0"/>
                        </a:rPr>
                        <a:t>12.9-12.11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800">
                          <a:effectLst/>
                          <a:latin typeface="Calibri" panose="020F0502020204030204" pitchFamily="34" charset="0"/>
                          <a:ea typeface="PMingLiU" panose="02020500000000000000"/>
                          <a:cs typeface="Arial" panose="020B0604020202020204" pitchFamily="34" charset="0"/>
                        </a:rPr>
                        <a:t>Material Reinforcement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800" b="1">
                          <a:effectLst/>
                          <a:latin typeface="Calibri" panose="020F0502020204030204" pitchFamily="34" charset="0"/>
                          <a:ea typeface="PMingLiU" panose="02020500000000000000"/>
                          <a:cs typeface="Arial" panose="020B0604020202020204" pitchFamily="34" charset="0"/>
                        </a:rPr>
                        <a:t>Exam 2</a:t>
                      </a:r>
                      <a:endParaRPr lang="en-US" sz="1800">
                        <a:effectLst/>
                        <a:latin typeface="Calibri" panose="020F0502020204030204" pitchFamily="34" charset="0"/>
                        <a:ea typeface="PMingLiU" panose="0202050000000000000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marL="0" marR="0" algn="ctr">
                        <a:lnSpc>
                          <a:spcPct val="115000"/>
                        </a:lnSpc>
                        <a:spcBef>
                          <a:spcPts val="0"/>
                        </a:spcBef>
                        <a:spcAft>
                          <a:spcPts val="0"/>
                        </a:spcAft>
                      </a:pPr>
                      <a:r>
                        <a:rPr lang="en-US" sz="1600" dirty="0">
                          <a:effectLst/>
                          <a:latin typeface="Calibri" panose="020F0502020204030204" pitchFamily="34" charset="0"/>
                          <a:ea typeface="PMingLiU" panose="02020500000000000000" pitchFamily="18" charset="-120"/>
                          <a:cs typeface="Arial" panose="020B0604020202020204" pitchFamily="34" charset="0"/>
                        </a:rPr>
                        <a:t>Lab 9: </a:t>
                      </a:r>
                    </a:p>
                    <a:p>
                      <a:pPr marL="0" marR="0" algn="ctr">
                        <a:lnSpc>
                          <a:spcPct val="115000"/>
                        </a:lnSpc>
                        <a:spcBef>
                          <a:spcPts val="0"/>
                        </a:spcBef>
                        <a:spcAft>
                          <a:spcPts val="0"/>
                        </a:spcAft>
                      </a:pPr>
                      <a:r>
                        <a:rPr lang="en-US" sz="1600" dirty="0">
                          <a:effectLst/>
                          <a:latin typeface="Calibri" panose="020F0502020204030204" pitchFamily="34" charset="0"/>
                          <a:ea typeface="PMingLiU" panose="02020500000000000000" pitchFamily="18" charset="-120"/>
                          <a:cs typeface="Arial" panose="020B0604020202020204" pitchFamily="34" charset="0"/>
                        </a:rPr>
                        <a:t>AC RC </a:t>
                      </a:r>
                      <a:r>
                        <a:rPr lang="en-US" sz="1600" dirty="0" smtClean="0">
                          <a:effectLst/>
                          <a:latin typeface="Calibri" panose="020F0502020204030204" pitchFamily="34" charset="0"/>
                          <a:ea typeface="PMingLiU" panose="02020500000000000000" pitchFamily="18" charset="-120"/>
                          <a:cs typeface="Arial" panose="020B0604020202020204" pitchFamily="34" charset="0"/>
                        </a:rPr>
                        <a:t>Circuit</a:t>
                      </a:r>
                    </a:p>
                    <a:p>
                      <a:pPr marL="0" marR="0" algn="ctr">
                        <a:lnSpc>
                          <a:spcPct val="115000"/>
                        </a:lnSpc>
                        <a:spcBef>
                          <a:spcPts val="0"/>
                        </a:spcBef>
                        <a:spcAft>
                          <a:spcPts val="0"/>
                        </a:spcAft>
                      </a:pPr>
                      <a:r>
                        <a:rPr lang="en-US" sz="1800" kern="1200" dirty="0" smtClean="0">
                          <a:solidFill>
                            <a:srgbClr val="FF0000"/>
                          </a:solidFill>
                          <a:effectLst/>
                          <a:latin typeface="+mn-lt"/>
                          <a:ea typeface="+mn-ea"/>
                          <a:cs typeface="+mn-cs"/>
                        </a:rPr>
                        <a:t>Questions 3 Due</a:t>
                      </a:r>
                      <a:endParaRPr lang="en-US" sz="1600" dirty="0">
                        <a:solidFill>
                          <a:srgbClr val="FF0000"/>
                        </a:solidFill>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01"/>
                  </a:ext>
                </a:extLst>
              </a:tr>
              <a:tr h="300279">
                <a:tc v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effectLst/>
                          <a:latin typeface="Calibri" panose="020F0502020204030204" pitchFamily="34" charset="0"/>
                          <a:ea typeface="PMingLiU" panose="02020500000000000000" pitchFamily="18" charset="-12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latin typeface="Calibri" panose="020F0502020204030204" pitchFamily="34" charset="0"/>
                          <a:ea typeface="PMingLiU" panose="02020500000000000000"/>
                          <a:cs typeface="Arial" panose="020B0604020202020204" pitchFamily="34" charset="0"/>
                        </a:rPr>
                        <a:t>HW 23</a:t>
                      </a:r>
                    </a:p>
                    <a:p>
                      <a:pPr marL="0" marR="0" algn="ctr">
                        <a:lnSpc>
                          <a:spcPct val="115000"/>
                        </a:lnSpc>
                        <a:spcBef>
                          <a:spcPts val="0"/>
                        </a:spcBef>
                        <a:spcAft>
                          <a:spcPts val="0"/>
                        </a:spcAft>
                      </a:pPr>
                      <a:r>
                        <a:rPr lang="en-US" sz="1800">
                          <a:effectLst/>
                          <a:latin typeface="Calibri" panose="020F0502020204030204" pitchFamily="34" charset="0"/>
                          <a:ea typeface="PMingLiU" panose="02020500000000000000"/>
                          <a:cs typeface="Arial" panose="020B0604020202020204" pitchFamily="34" charset="0"/>
                        </a:rPr>
                        <a:t>12.15, 12.19, 12.20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latin typeface="Calibri" panose="020F0502020204030204" pitchFamily="34" charset="0"/>
                          <a:ea typeface="PMingLiU" panose="0202050000000000000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latin typeface="Calibri" panose="020F0502020204030204" pitchFamily="34" charset="0"/>
                          <a:ea typeface="PMingLiU" panose="02020500000000000000"/>
                          <a:cs typeface="Arial" panose="020B0604020202020204" pitchFamily="34" charset="0"/>
                        </a:rPr>
                        <a:t>Chapters 9-12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00558">
                <a:tc rowSpan="2">
                  <a:txBody>
                    <a:bodyPr/>
                    <a:lstStyle/>
                    <a:p>
                      <a:pPr marL="0" marR="0" algn="ctr">
                        <a:lnSpc>
                          <a:spcPct val="115000"/>
                        </a:lnSpc>
                        <a:spcBef>
                          <a:spcPts val="0"/>
                        </a:spcBef>
                        <a:spcAft>
                          <a:spcPts val="0"/>
                        </a:spcAft>
                      </a:pPr>
                      <a:r>
                        <a:rPr lang="en-US" sz="1600" dirty="0">
                          <a:effectLst/>
                          <a:latin typeface="Calibri" panose="020F0502020204030204" pitchFamily="34" charset="0"/>
                          <a:ea typeface="PMingLiU" panose="02020500000000000000" pitchFamily="18" charset="-120"/>
                          <a:cs typeface="Arial" panose="020B0604020202020204" pitchFamily="34" charset="0"/>
                        </a:rPr>
                        <a:t> </a:t>
                      </a:r>
                    </a:p>
                    <a:p>
                      <a:pPr marL="0" marR="0" algn="ctr">
                        <a:lnSpc>
                          <a:spcPct val="115000"/>
                        </a:lnSpc>
                        <a:spcBef>
                          <a:spcPts val="0"/>
                        </a:spcBef>
                        <a:spcAft>
                          <a:spcPts val="0"/>
                        </a:spcAft>
                      </a:pPr>
                      <a:r>
                        <a:rPr lang="en-US" sz="1600" dirty="0">
                          <a:effectLst/>
                          <a:latin typeface="Calibri" panose="020F0502020204030204" pitchFamily="34" charset="0"/>
                          <a:ea typeface="PMingLiU" panose="02020500000000000000" pitchFamily="18" charset="-120"/>
                          <a:cs typeface="Arial" panose="020B0604020202020204" pitchFamily="34" charset="0"/>
                        </a:rPr>
                        <a:t>11</a:t>
                      </a:r>
                    </a:p>
                    <a:p>
                      <a:pPr marL="0" marR="0" algn="ctr">
                        <a:lnSpc>
                          <a:spcPct val="115000"/>
                        </a:lnSpc>
                        <a:spcBef>
                          <a:spcPts val="0"/>
                        </a:spcBef>
                        <a:spcAft>
                          <a:spcPts val="0"/>
                        </a:spcAft>
                      </a:pPr>
                      <a:r>
                        <a:rPr lang="en-US" sz="1600" dirty="0">
                          <a:effectLst/>
                          <a:latin typeface="Calibri" panose="020F0502020204030204" pitchFamily="34" charset="0"/>
                          <a:ea typeface="PMingLiU" panose="02020500000000000000" pitchFamily="18" charset="-120"/>
                          <a:cs typeface="Arial" panose="020B0604020202020204" pitchFamily="34" charset="0"/>
                        </a:rPr>
                        <a:t> </a:t>
                      </a:r>
                    </a:p>
                  </a:txBody>
                  <a:tcPr marL="68580" marR="68580" marT="0" marB="0">
                    <a:solidFill>
                      <a:schemeClr val="tx2">
                        <a:lumMod val="20000"/>
                        <a:lumOff val="80000"/>
                      </a:schemeClr>
                    </a:solidFill>
                  </a:tcPr>
                </a:tc>
                <a:tc>
                  <a:txBody>
                    <a:bodyPr/>
                    <a:lstStyle/>
                    <a:p>
                      <a:pPr marL="0" marR="0" algn="ctr">
                        <a:lnSpc>
                          <a:spcPct val="115000"/>
                        </a:lnSpc>
                        <a:spcBef>
                          <a:spcPts val="0"/>
                        </a:spcBef>
                        <a:spcAft>
                          <a:spcPts val="0"/>
                        </a:spcAft>
                      </a:pPr>
                      <a:r>
                        <a:rPr lang="en-US" sz="1600" dirty="0" smtClean="0">
                          <a:effectLst/>
                          <a:latin typeface="Calibri" panose="020F0502020204030204" pitchFamily="34" charset="0"/>
                          <a:ea typeface="PMingLiU" panose="02020500000000000000" pitchFamily="18" charset="-120"/>
                          <a:cs typeface="Arial" panose="020B0604020202020204" pitchFamily="34" charset="0"/>
                        </a:rPr>
                        <a:t>10/29</a:t>
                      </a:r>
                      <a:endParaRPr lang="en-US" sz="1600" dirty="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1800">
                          <a:effectLst/>
                          <a:latin typeface="Calibri" panose="020F0502020204030204" pitchFamily="34" charset="0"/>
                          <a:ea typeface="PMingLiU" panose="02020500000000000000"/>
                          <a:cs typeface="Arial" panose="020B0604020202020204" pitchFamily="34" charset="0"/>
                        </a:rPr>
                        <a:t>13.1-13.4</a:t>
                      </a:r>
                    </a:p>
                    <a:p>
                      <a:pPr marL="0" marR="0" algn="ctr">
                        <a:lnSpc>
                          <a:spcPct val="115000"/>
                        </a:lnSpc>
                        <a:spcBef>
                          <a:spcPts val="0"/>
                        </a:spcBef>
                        <a:spcAft>
                          <a:spcPts val="0"/>
                        </a:spcAft>
                      </a:pPr>
                      <a:r>
                        <a:rPr lang="en-US" sz="1800">
                          <a:effectLst/>
                          <a:latin typeface="Calibri" panose="020F0502020204030204" pitchFamily="34" charset="0"/>
                          <a:ea typeface="PMingLiU" panose="0202050000000000000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1800">
                          <a:effectLst/>
                          <a:latin typeface="Calibri" panose="020F0502020204030204" pitchFamily="34" charset="0"/>
                          <a:ea typeface="PMingLiU" panose="02020500000000000000"/>
                          <a:cs typeface="Arial" panose="020B0604020202020204" pitchFamily="34" charset="0"/>
                        </a:rPr>
                        <a:t>13.5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1800">
                          <a:effectLst/>
                          <a:latin typeface="Calibri" panose="020F0502020204030204" pitchFamily="34" charset="0"/>
                          <a:ea typeface="PMingLiU" panose="02020500000000000000"/>
                          <a:cs typeface="Arial" panose="020B0604020202020204" pitchFamily="34" charset="0"/>
                        </a:rPr>
                        <a:t>14.1-14.3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rowSpan="2">
                  <a:txBody>
                    <a:bodyPr/>
                    <a:lstStyle/>
                    <a:p>
                      <a:pPr marL="0" marR="0" algn="ctr">
                        <a:lnSpc>
                          <a:spcPct val="115000"/>
                        </a:lnSpc>
                        <a:spcBef>
                          <a:spcPts val="0"/>
                        </a:spcBef>
                        <a:spcAft>
                          <a:spcPts val="0"/>
                        </a:spcAft>
                      </a:pPr>
                      <a:r>
                        <a:rPr lang="en-US" sz="1600" dirty="0">
                          <a:effectLst/>
                          <a:latin typeface="Calibri" panose="020F0502020204030204" pitchFamily="34" charset="0"/>
                          <a:ea typeface="PMingLiU" panose="02020500000000000000" pitchFamily="18" charset="-120"/>
                          <a:cs typeface="Arial" panose="020B0604020202020204" pitchFamily="34" charset="0"/>
                        </a:rPr>
                        <a:t>Lab 11: RLC </a:t>
                      </a:r>
                      <a:r>
                        <a:rPr lang="en-US" sz="1600" dirty="0" smtClean="0">
                          <a:effectLst/>
                          <a:latin typeface="Calibri" panose="020F0502020204030204" pitchFamily="34" charset="0"/>
                          <a:ea typeface="PMingLiU" panose="02020500000000000000" pitchFamily="18" charset="-120"/>
                          <a:cs typeface="Arial" panose="020B0604020202020204" pitchFamily="34" charset="0"/>
                        </a:rPr>
                        <a:t>Circuit</a:t>
                      </a:r>
                    </a:p>
                    <a:p>
                      <a:pPr marL="0" marR="0" algn="ctr">
                        <a:lnSpc>
                          <a:spcPct val="115000"/>
                        </a:lnSpc>
                        <a:spcBef>
                          <a:spcPts val="0"/>
                        </a:spcBef>
                        <a:spcAft>
                          <a:spcPts val="0"/>
                        </a:spcAft>
                      </a:pPr>
                      <a:r>
                        <a:rPr lang="en-US" sz="1800" kern="1200" dirty="0" smtClean="0">
                          <a:solidFill>
                            <a:srgbClr val="FF0000"/>
                          </a:solidFill>
                          <a:effectLst/>
                          <a:latin typeface="+mn-lt"/>
                          <a:ea typeface="+mn-ea"/>
                          <a:cs typeface="+mn-cs"/>
                        </a:rPr>
                        <a:t>Design Alts Due</a:t>
                      </a:r>
                      <a:endParaRPr lang="en-US" sz="1600" dirty="0">
                        <a:solidFill>
                          <a:srgbClr val="FF0000"/>
                        </a:solidFill>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solidFill>
                      <a:schemeClr val="tx2">
                        <a:lumMod val="20000"/>
                        <a:lumOff val="80000"/>
                      </a:schemeClr>
                    </a:solidFill>
                  </a:tcPr>
                </a:tc>
                <a:extLst>
                  <a:ext uri="{0D108BD9-81ED-4DB2-BD59-A6C34878D82A}">
                    <a16:rowId xmlns:a16="http://schemas.microsoft.com/office/drawing/2014/main" val="10003"/>
                  </a:ext>
                </a:extLst>
              </a:tr>
              <a:tr h="300279">
                <a:tc v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1600" dirty="0">
                          <a:effectLst/>
                          <a:latin typeface="Calibri" panose="020F0502020204030204" pitchFamily="34" charset="0"/>
                          <a:ea typeface="PMingLiU" panose="02020500000000000000" pitchFamily="18" charset="-12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1800" dirty="0">
                          <a:effectLst/>
                          <a:latin typeface="Calibri" panose="020F0502020204030204" pitchFamily="34" charset="0"/>
                          <a:ea typeface="PMingLiU" panose="02020500000000000000"/>
                          <a:cs typeface="Arial" panose="020B0604020202020204" pitchFamily="34" charset="0"/>
                        </a:rPr>
                        <a:t>HW 24</a:t>
                      </a:r>
                    </a:p>
                    <a:p>
                      <a:pPr marL="0" marR="0" algn="ctr">
                        <a:lnSpc>
                          <a:spcPct val="115000"/>
                        </a:lnSpc>
                        <a:spcBef>
                          <a:spcPts val="0"/>
                        </a:spcBef>
                        <a:spcAft>
                          <a:spcPts val="0"/>
                        </a:spcAft>
                      </a:pPr>
                      <a:r>
                        <a:rPr lang="en-US" sz="1800" dirty="0">
                          <a:effectLst/>
                          <a:latin typeface="Calibri" panose="020F0502020204030204" pitchFamily="34" charset="0"/>
                          <a:ea typeface="PMingLiU" panose="02020500000000000000"/>
                          <a:cs typeface="Arial" panose="020B0604020202020204" pitchFamily="34" charset="0"/>
                        </a:rPr>
                        <a:t>13.4, 13.10, 13.11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1800">
                          <a:effectLst/>
                          <a:latin typeface="Calibri" panose="020F0502020204030204" pitchFamily="34" charset="0"/>
                          <a:ea typeface="PMingLiU" panose="02020500000000000000"/>
                          <a:cs typeface="Arial" panose="020B0604020202020204" pitchFamily="34" charset="0"/>
                        </a:rPr>
                        <a:t>HW 25</a:t>
                      </a:r>
                    </a:p>
                    <a:p>
                      <a:pPr marL="0" marR="0" algn="ctr">
                        <a:lnSpc>
                          <a:spcPct val="115000"/>
                        </a:lnSpc>
                        <a:spcBef>
                          <a:spcPts val="0"/>
                        </a:spcBef>
                        <a:spcAft>
                          <a:spcPts val="0"/>
                        </a:spcAft>
                      </a:pPr>
                      <a:r>
                        <a:rPr lang="en-US" sz="1800">
                          <a:effectLst/>
                          <a:latin typeface="Calibri" panose="020F0502020204030204" pitchFamily="34" charset="0"/>
                          <a:ea typeface="PMingLiU" panose="02020500000000000000"/>
                          <a:cs typeface="Arial" panose="020B0604020202020204" pitchFamily="34" charset="0"/>
                        </a:rPr>
                        <a:t>13.14, 13.15, 13.17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1800">
                          <a:effectLst/>
                          <a:latin typeface="Calibri" panose="020F0502020204030204" pitchFamily="34" charset="0"/>
                          <a:ea typeface="PMingLiU" panose="02020500000000000000"/>
                          <a:cs typeface="Arial" panose="020B0604020202020204" pitchFamily="34" charset="0"/>
                        </a:rPr>
                        <a:t>HW 26</a:t>
                      </a:r>
                    </a:p>
                    <a:p>
                      <a:pPr marL="0" marR="0" algn="ctr">
                        <a:lnSpc>
                          <a:spcPct val="115000"/>
                        </a:lnSpc>
                        <a:spcBef>
                          <a:spcPts val="0"/>
                        </a:spcBef>
                        <a:spcAft>
                          <a:spcPts val="0"/>
                        </a:spcAft>
                      </a:pPr>
                      <a:r>
                        <a:rPr lang="en-US" sz="1800">
                          <a:effectLst/>
                          <a:latin typeface="Calibri" panose="020F0502020204030204" pitchFamily="34" charset="0"/>
                          <a:ea typeface="PMingLiU" panose="02020500000000000000"/>
                          <a:cs typeface="Arial" panose="020B0604020202020204" pitchFamily="34" charset="0"/>
                        </a:rPr>
                        <a:t>14.1, 14.2, 14.4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v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10004"/>
                  </a:ext>
                </a:extLst>
              </a:tr>
              <a:tr h="594687">
                <a:tc rowSpan="2">
                  <a:txBody>
                    <a:bodyPr/>
                    <a:lstStyle/>
                    <a:p>
                      <a:pPr marL="0" marR="0" algn="ctr">
                        <a:lnSpc>
                          <a:spcPct val="115000"/>
                        </a:lnSpc>
                        <a:spcBef>
                          <a:spcPts val="0"/>
                        </a:spcBef>
                        <a:spcAft>
                          <a:spcPts val="0"/>
                        </a:spcAft>
                      </a:pPr>
                      <a:r>
                        <a:rPr lang="en-US" sz="1600" dirty="0">
                          <a:effectLst/>
                          <a:latin typeface="Calibri" panose="020F0502020204030204" pitchFamily="34" charset="0"/>
                          <a:ea typeface="PMingLiU" panose="02020500000000000000" pitchFamily="18" charset="-120"/>
                          <a:cs typeface="Arial" panose="020B0604020202020204" pitchFamily="34" charset="0"/>
                        </a:rPr>
                        <a:t> </a:t>
                      </a:r>
                    </a:p>
                    <a:p>
                      <a:pPr marL="0" marR="0" algn="ctr">
                        <a:lnSpc>
                          <a:spcPct val="115000"/>
                        </a:lnSpc>
                        <a:spcBef>
                          <a:spcPts val="0"/>
                        </a:spcBef>
                        <a:spcAft>
                          <a:spcPts val="0"/>
                        </a:spcAft>
                      </a:pPr>
                      <a:r>
                        <a:rPr lang="en-US" sz="1600" dirty="0">
                          <a:effectLst/>
                          <a:latin typeface="Calibri" panose="020F0502020204030204" pitchFamily="34" charset="0"/>
                          <a:ea typeface="PMingLiU" panose="02020500000000000000" pitchFamily="18" charset="-120"/>
                          <a:cs typeface="Arial" panose="020B0604020202020204" pitchFamily="34" charset="0"/>
                        </a:rPr>
                        <a:t>12</a:t>
                      </a:r>
                    </a:p>
                    <a:p>
                      <a:pPr marL="0" marR="0" algn="ctr">
                        <a:lnSpc>
                          <a:spcPct val="115000"/>
                        </a:lnSpc>
                        <a:spcBef>
                          <a:spcPts val="0"/>
                        </a:spcBef>
                        <a:spcAft>
                          <a:spcPts val="0"/>
                        </a:spcAft>
                      </a:pPr>
                      <a:r>
                        <a:rPr lang="en-US" sz="1600" dirty="0">
                          <a:effectLst/>
                          <a:latin typeface="Calibri" panose="020F0502020204030204" pitchFamily="34" charset="0"/>
                          <a:ea typeface="PMingLiU" panose="02020500000000000000" pitchFamily="18" charset="-120"/>
                          <a:cs typeface="Arial" panose="020B0604020202020204" pitchFamily="34" charset="0"/>
                        </a:rPr>
                        <a:t> </a:t>
                      </a:r>
                    </a:p>
                  </a:txBody>
                  <a:tcPr marL="68580" marR="68580" marT="0" marB="0"/>
                </a:tc>
                <a:tc>
                  <a:txBody>
                    <a:bodyPr/>
                    <a:lstStyle/>
                    <a:p>
                      <a:pPr marL="0" marR="0" algn="ctr">
                        <a:lnSpc>
                          <a:spcPct val="115000"/>
                        </a:lnSpc>
                        <a:spcBef>
                          <a:spcPts val="0"/>
                        </a:spcBef>
                        <a:spcAft>
                          <a:spcPts val="0"/>
                        </a:spcAft>
                      </a:pPr>
                      <a:r>
                        <a:rPr lang="en-US" sz="1600" dirty="0" smtClean="0">
                          <a:effectLst/>
                          <a:latin typeface="Calibri" panose="020F0502020204030204" pitchFamily="34" charset="0"/>
                          <a:ea typeface="PMingLiU" panose="02020500000000000000" pitchFamily="18" charset="-120"/>
                          <a:cs typeface="Arial" panose="020B0604020202020204" pitchFamily="34" charset="0"/>
                        </a:rPr>
                        <a:t>11/05</a:t>
                      </a:r>
                      <a:endParaRPr lang="en-US" sz="1600" dirty="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800">
                          <a:effectLst/>
                          <a:latin typeface="Calibri" panose="020F0502020204030204" pitchFamily="34" charset="0"/>
                          <a:ea typeface="PMingLiU" panose="02020500000000000000"/>
                          <a:cs typeface="Arial" panose="020B0604020202020204" pitchFamily="34" charset="0"/>
                        </a:rPr>
                        <a:t>14.3-14.5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800">
                          <a:effectLst/>
                          <a:latin typeface="Calibri" panose="020F0502020204030204" pitchFamily="34" charset="0"/>
                          <a:ea typeface="PMingLiU" panose="02020500000000000000"/>
                          <a:cs typeface="Arial" panose="020B0604020202020204" pitchFamily="34" charset="0"/>
                        </a:rPr>
                        <a:t>14.6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800">
                          <a:effectLst/>
                          <a:latin typeface="Calibri" panose="020F0502020204030204" pitchFamily="34" charset="0"/>
                          <a:ea typeface="PMingLiU" panose="02020500000000000000"/>
                          <a:cs typeface="Arial" panose="020B0604020202020204" pitchFamily="34" charset="0"/>
                        </a:rPr>
                        <a:t>14.7-14.9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marL="0" marR="0" algn="ctr">
                        <a:lnSpc>
                          <a:spcPct val="115000"/>
                        </a:lnSpc>
                        <a:spcBef>
                          <a:spcPts val="0"/>
                        </a:spcBef>
                        <a:spcAft>
                          <a:spcPts val="0"/>
                        </a:spcAft>
                      </a:pPr>
                      <a:r>
                        <a:rPr lang="en-US" sz="1600" dirty="0">
                          <a:effectLst/>
                          <a:latin typeface="Calibri" panose="020F0502020204030204" pitchFamily="34" charset="0"/>
                          <a:ea typeface="PMingLiU" panose="02020500000000000000" pitchFamily="18" charset="-120"/>
                          <a:cs typeface="Arial" panose="020B0604020202020204" pitchFamily="34" charset="0"/>
                        </a:rPr>
                        <a:t>Lab 10: AC Circuit </a:t>
                      </a:r>
                      <a:r>
                        <a:rPr lang="en-US" sz="1600" dirty="0" smtClean="0">
                          <a:effectLst/>
                          <a:latin typeface="Calibri" panose="020F0502020204030204" pitchFamily="34" charset="0"/>
                          <a:ea typeface="PMingLiU" panose="02020500000000000000" pitchFamily="18" charset="-120"/>
                          <a:cs typeface="Arial" panose="020B0604020202020204" pitchFamily="34" charset="0"/>
                        </a:rPr>
                        <a:t>Analysis</a:t>
                      </a:r>
                    </a:p>
                    <a:p>
                      <a:pPr marL="0" marR="0" algn="ctr">
                        <a:lnSpc>
                          <a:spcPct val="115000"/>
                        </a:lnSpc>
                        <a:spcBef>
                          <a:spcPts val="0"/>
                        </a:spcBef>
                        <a:spcAft>
                          <a:spcPts val="0"/>
                        </a:spcAft>
                      </a:pPr>
                      <a:r>
                        <a:rPr lang="en-US" sz="1800" kern="1200" dirty="0" smtClean="0">
                          <a:solidFill>
                            <a:srgbClr val="FF0000"/>
                          </a:solidFill>
                          <a:effectLst/>
                          <a:latin typeface="+mn-lt"/>
                          <a:ea typeface="+mn-ea"/>
                          <a:cs typeface="+mn-cs"/>
                        </a:rPr>
                        <a:t>Analogy Reflection</a:t>
                      </a:r>
                      <a:endParaRPr lang="en-US" sz="1600" dirty="0">
                        <a:solidFill>
                          <a:srgbClr val="FF0000"/>
                        </a:solidFill>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10005"/>
                  </a:ext>
                </a:extLst>
              </a:tr>
              <a:tr h="300279">
                <a:tc v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Calibri" panose="020F0502020204030204" pitchFamily="34" charset="0"/>
                          <a:ea typeface="PMingLiU" panose="02020500000000000000" pitchFamily="18" charset="-12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latin typeface="Calibri" panose="020F0502020204030204" pitchFamily="34" charset="0"/>
                          <a:ea typeface="PMingLiU" panose="02020500000000000000"/>
                          <a:cs typeface="Arial" panose="020B0604020202020204" pitchFamily="34" charset="0"/>
                        </a:rPr>
                        <a:t>HW 27</a:t>
                      </a:r>
                    </a:p>
                    <a:p>
                      <a:pPr marL="0" marR="0" algn="ctr">
                        <a:lnSpc>
                          <a:spcPct val="115000"/>
                        </a:lnSpc>
                        <a:spcBef>
                          <a:spcPts val="0"/>
                        </a:spcBef>
                        <a:spcAft>
                          <a:spcPts val="0"/>
                        </a:spcAft>
                      </a:pPr>
                      <a:r>
                        <a:rPr lang="en-US" sz="1800">
                          <a:effectLst/>
                          <a:latin typeface="Calibri" panose="020F0502020204030204" pitchFamily="34" charset="0"/>
                          <a:ea typeface="PMingLiU" panose="02020500000000000000"/>
                          <a:cs typeface="Arial" panose="020B0604020202020204" pitchFamily="34" charset="0"/>
                        </a:rPr>
                        <a:t>14.6, 14.8, 14.9, 14.11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effectLst/>
                          <a:latin typeface="Calibri" panose="020F0502020204030204" pitchFamily="34" charset="0"/>
                          <a:ea typeface="PMingLiU" panose="02020500000000000000"/>
                          <a:cs typeface="Arial" panose="020B0604020202020204" pitchFamily="34" charset="0"/>
                        </a:rPr>
                        <a:t>HW 28</a:t>
                      </a:r>
                    </a:p>
                    <a:p>
                      <a:pPr marL="0" marR="0" algn="ctr">
                        <a:lnSpc>
                          <a:spcPct val="115000"/>
                        </a:lnSpc>
                        <a:spcBef>
                          <a:spcPts val="0"/>
                        </a:spcBef>
                        <a:spcAft>
                          <a:spcPts val="0"/>
                        </a:spcAft>
                      </a:pPr>
                      <a:r>
                        <a:rPr lang="en-US" sz="1800" dirty="0">
                          <a:effectLst/>
                          <a:latin typeface="Calibri" panose="020F0502020204030204" pitchFamily="34" charset="0"/>
                          <a:ea typeface="PMingLiU" panose="02020500000000000000"/>
                          <a:cs typeface="Arial" panose="020B0604020202020204" pitchFamily="34" charset="0"/>
                        </a:rPr>
                        <a:t>14.13, 14.15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latin typeface="Calibri" panose="020F0502020204030204" pitchFamily="34" charset="0"/>
                          <a:ea typeface="PMingLiU" panose="02020500000000000000"/>
                          <a:cs typeface="Arial" panose="020B0604020202020204" pitchFamily="34" charset="0"/>
                        </a:rPr>
                        <a:t>HW 29</a:t>
                      </a:r>
                    </a:p>
                    <a:p>
                      <a:pPr marL="0" marR="0" algn="ctr">
                        <a:lnSpc>
                          <a:spcPct val="115000"/>
                        </a:lnSpc>
                        <a:spcBef>
                          <a:spcPts val="0"/>
                        </a:spcBef>
                        <a:spcAft>
                          <a:spcPts val="0"/>
                        </a:spcAft>
                      </a:pPr>
                      <a:r>
                        <a:rPr lang="en-US" sz="1800">
                          <a:effectLst/>
                          <a:latin typeface="Calibri" panose="020F0502020204030204" pitchFamily="34" charset="0"/>
                          <a:ea typeface="PMingLiU" panose="02020500000000000000"/>
                          <a:cs typeface="Arial" panose="020B0604020202020204" pitchFamily="34" charset="0"/>
                        </a:rPr>
                        <a:t>14.17, 14.18, 14.20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607568">
                <a:tc rowSpan="2">
                  <a:txBody>
                    <a:bodyPr/>
                    <a:lstStyle/>
                    <a:p>
                      <a:pPr marL="0" marR="0" algn="ctr">
                        <a:lnSpc>
                          <a:spcPct val="115000"/>
                        </a:lnSpc>
                        <a:spcBef>
                          <a:spcPts val="0"/>
                        </a:spcBef>
                        <a:spcAft>
                          <a:spcPts val="0"/>
                        </a:spcAft>
                      </a:pPr>
                      <a:r>
                        <a:rPr lang="en-US" sz="1600" dirty="0">
                          <a:effectLst/>
                          <a:latin typeface="Calibri" panose="020F0502020204030204" pitchFamily="34" charset="0"/>
                          <a:ea typeface="PMingLiU" panose="02020500000000000000" pitchFamily="18" charset="-120"/>
                          <a:cs typeface="Arial" panose="020B0604020202020204" pitchFamily="34" charset="0"/>
                        </a:rPr>
                        <a:t> </a:t>
                      </a:r>
                    </a:p>
                    <a:p>
                      <a:pPr marL="0" marR="0" algn="ctr">
                        <a:lnSpc>
                          <a:spcPct val="115000"/>
                        </a:lnSpc>
                        <a:spcBef>
                          <a:spcPts val="0"/>
                        </a:spcBef>
                        <a:spcAft>
                          <a:spcPts val="0"/>
                        </a:spcAft>
                      </a:pPr>
                      <a:r>
                        <a:rPr lang="en-US" sz="1600" dirty="0">
                          <a:effectLst/>
                          <a:latin typeface="Calibri" panose="020F0502020204030204" pitchFamily="34" charset="0"/>
                          <a:ea typeface="PMingLiU" panose="02020500000000000000" pitchFamily="18" charset="-120"/>
                          <a:cs typeface="Arial" panose="020B0604020202020204" pitchFamily="34" charset="0"/>
                        </a:rPr>
                        <a:t>13</a:t>
                      </a:r>
                    </a:p>
                    <a:p>
                      <a:pPr marL="0" marR="0" algn="ctr">
                        <a:lnSpc>
                          <a:spcPct val="115000"/>
                        </a:lnSpc>
                        <a:spcBef>
                          <a:spcPts val="0"/>
                        </a:spcBef>
                        <a:spcAft>
                          <a:spcPts val="0"/>
                        </a:spcAft>
                      </a:pPr>
                      <a:r>
                        <a:rPr lang="en-US" sz="1600" dirty="0">
                          <a:effectLst/>
                          <a:latin typeface="Calibri" panose="020F0502020204030204" pitchFamily="34" charset="0"/>
                          <a:ea typeface="PMingLiU" panose="02020500000000000000" pitchFamily="18" charset="-120"/>
                          <a:cs typeface="Arial" panose="020B0604020202020204" pitchFamily="34" charset="0"/>
                        </a:rPr>
                        <a:t> </a:t>
                      </a:r>
                    </a:p>
                  </a:txBody>
                  <a:tcPr marL="68580" marR="68580" marT="0" marB="0">
                    <a:solidFill>
                      <a:schemeClr val="tx2">
                        <a:lumMod val="20000"/>
                        <a:lumOff val="80000"/>
                      </a:schemeClr>
                    </a:solidFill>
                  </a:tcPr>
                </a:tc>
                <a:tc>
                  <a:txBody>
                    <a:bodyPr/>
                    <a:lstStyle/>
                    <a:p>
                      <a:pPr marL="0" marR="0" algn="ctr">
                        <a:lnSpc>
                          <a:spcPct val="115000"/>
                        </a:lnSpc>
                        <a:spcBef>
                          <a:spcPts val="0"/>
                        </a:spcBef>
                        <a:spcAft>
                          <a:spcPts val="0"/>
                        </a:spcAft>
                      </a:pPr>
                      <a:r>
                        <a:rPr lang="en-US" sz="1600" dirty="0" smtClean="0">
                          <a:effectLst/>
                          <a:latin typeface="Calibri" panose="020F0502020204030204" pitchFamily="34" charset="0"/>
                          <a:ea typeface="PMingLiU" panose="02020500000000000000" pitchFamily="18" charset="-120"/>
                          <a:cs typeface="Arial" panose="020B0604020202020204" pitchFamily="34" charset="0"/>
                        </a:rPr>
                        <a:t>11/12</a:t>
                      </a:r>
                      <a:endParaRPr lang="en-US" sz="1600" dirty="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1800">
                          <a:effectLst/>
                          <a:latin typeface="Calibri" panose="020F0502020204030204" pitchFamily="34" charset="0"/>
                          <a:ea typeface="PMingLiU" panose="02020500000000000000"/>
                          <a:cs typeface="Arial" panose="020B0604020202020204" pitchFamily="34" charset="0"/>
                        </a:rPr>
                        <a:t>14.9-14.11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1800">
                          <a:effectLst/>
                          <a:latin typeface="Calibri" panose="020F0502020204030204" pitchFamily="34" charset="0"/>
                          <a:ea typeface="PMingLiU" panose="02020500000000000000"/>
                          <a:cs typeface="Arial" panose="020B0604020202020204" pitchFamily="34" charset="0"/>
                        </a:rPr>
                        <a:t>15.1-15.3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1800">
                          <a:effectLst/>
                          <a:latin typeface="Calibri" panose="020F0502020204030204" pitchFamily="34" charset="0"/>
                          <a:ea typeface="PMingLiU" panose="02020500000000000000"/>
                          <a:cs typeface="Arial" panose="020B0604020202020204" pitchFamily="34" charset="0"/>
                        </a:rPr>
                        <a:t>15.4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rowSpan="2">
                  <a:txBody>
                    <a:bodyPr/>
                    <a:lstStyle/>
                    <a:p>
                      <a:pPr marL="0" marR="0" algn="ctr">
                        <a:lnSpc>
                          <a:spcPct val="115000"/>
                        </a:lnSpc>
                        <a:spcBef>
                          <a:spcPts val="0"/>
                        </a:spcBef>
                        <a:spcAft>
                          <a:spcPts val="0"/>
                        </a:spcAft>
                      </a:pPr>
                      <a:r>
                        <a:rPr lang="en-US" sz="1600" dirty="0">
                          <a:solidFill>
                            <a:srgbClr val="FF0000"/>
                          </a:solidFill>
                          <a:effectLst/>
                          <a:latin typeface="Calibri" panose="020F0502020204030204" pitchFamily="34" charset="0"/>
                          <a:ea typeface="PMingLiU" panose="02020500000000000000" pitchFamily="18" charset="-120"/>
                          <a:cs typeface="Arial" panose="020B0604020202020204" pitchFamily="34" charset="0"/>
                        </a:rPr>
                        <a:t>Design Project </a:t>
                      </a:r>
                      <a:r>
                        <a:rPr lang="en-US" sz="1600" dirty="0" err="1" smtClean="0">
                          <a:solidFill>
                            <a:srgbClr val="FF0000"/>
                          </a:solidFill>
                          <a:effectLst/>
                          <a:latin typeface="Calibri" panose="020F0502020204030204" pitchFamily="34" charset="0"/>
                          <a:ea typeface="PMingLiU" panose="02020500000000000000" pitchFamily="18" charset="-120"/>
                          <a:cs typeface="Arial" panose="020B0604020202020204" pitchFamily="34" charset="0"/>
                        </a:rPr>
                        <a:t>Implemen-tation</a:t>
                      </a:r>
                      <a:endParaRPr lang="en-US" sz="1600" dirty="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solidFill>
                      <a:schemeClr val="tx2">
                        <a:lumMod val="20000"/>
                        <a:lumOff val="80000"/>
                      </a:schemeClr>
                    </a:solidFill>
                  </a:tcPr>
                </a:tc>
                <a:extLst>
                  <a:ext uri="{0D108BD9-81ED-4DB2-BD59-A6C34878D82A}">
                    <a16:rowId xmlns:a16="http://schemas.microsoft.com/office/drawing/2014/main" val="10007"/>
                  </a:ext>
                </a:extLst>
              </a:tr>
              <a:tr h="300279">
                <a:tc v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1600" dirty="0">
                          <a:effectLst/>
                          <a:latin typeface="Calibri" panose="020F0502020204030204" pitchFamily="34" charset="0"/>
                          <a:ea typeface="PMingLiU" panose="02020500000000000000" pitchFamily="18" charset="-12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1800">
                          <a:effectLst/>
                          <a:latin typeface="Calibri" panose="020F0502020204030204" pitchFamily="34" charset="0"/>
                          <a:ea typeface="PMingLiU" panose="02020500000000000000"/>
                          <a:cs typeface="Arial" panose="020B0604020202020204" pitchFamily="34" charset="0"/>
                        </a:rPr>
                        <a:t>HW 30</a:t>
                      </a:r>
                    </a:p>
                    <a:p>
                      <a:pPr marL="0" marR="0" algn="ctr">
                        <a:lnSpc>
                          <a:spcPct val="115000"/>
                        </a:lnSpc>
                        <a:spcBef>
                          <a:spcPts val="0"/>
                        </a:spcBef>
                        <a:spcAft>
                          <a:spcPts val="0"/>
                        </a:spcAft>
                      </a:pPr>
                      <a:r>
                        <a:rPr lang="en-US" sz="1800">
                          <a:effectLst/>
                          <a:latin typeface="Calibri" panose="020F0502020204030204" pitchFamily="34" charset="0"/>
                          <a:ea typeface="PMingLiU" panose="02020500000000000000"/>
                          <a:cs typeface="Arial" panose="020B0604020202020204" pitchFamily="34" charset="0"/>
                        </a:rPr>
                        <a:t>14.21, 14.24, 14.27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1800">
                          <a:effectLst/>
                          <a:latin typeface="Calibri" panose="020F0502020204030204" pitchFamily="34" charset="0"/>
                          <a:ea typeface="PMingLiU" panose="02020500000000000000"/>
                          <a:cs typeface="Arial" panose="020B0604020202020204" pitchFamily="34" charset="0"/>
                        </a:rPr>
                        <a:t>HW 31</a:t>
                      </a:r>
                    </a:p>
                    <a:p>
                      <a:pPr marL="0" marR="0" algn="ctr">
                        <a:lnSpc>
                          <a:spcPct val="115000"/>
                        </a:lnSpc>
                        <a:spcBef>
                          <a:spcPts val="0"/>
                        </a:spcBef>
                        <a:spcAft>
                          <a:spcPts val="0"/>
                        </a:spcAft>
                      </a:pPr>
                      <a:r>
                        <a:rPr lang="en-US" sz="1800">
                          <a:effectLst/>
                          <a:latin typeface="Calibri" panose="020F0502020204030204" pitchFamily="34" charset="0"/>
                          <a:ea typeface="PMingLiU" panose="02020500000000000000"/>
                          <a:cs typeface="Arial" panose="020B0604020202020204" pitchFamily="34" charset="0"/>
                        </a:rPr>
                        <a:t>15.1, 15.2, 15.3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1800" dirty="0">
                          <a:effectLst/>
                          <a:latin typeface="Calibri" panose="020F0502020204030204" pitchFamily="34" charset="0"/>
                          <a:ea typeface="PMingLiU" panose="02020500000000000000"/>
                          <a:cs typeface="Arial" panose="020B0604020202020204" pitchFamily="34" charset="0"/>
                        </a:rPr>
                        <a:t>HW 32</a:t>
                      </a:r>
                    </a:p>
                    <a:p>
                      <a:pPr marL="0" marR="0" algn="ctr">
                        <a:lnSpc>
                          <a:spcPct val="115000"/>
                        </a:lnSpc>
                        <a:spcBef>
                          <a:spcPts val="0"/>
                        </a:spcBef>
                        <a:spcAft>
                          <a:spcPts val="0"/>
                        </a:spcAft>
                      </a:pPr>
                      <a:r>
                        <a:rPr lang="en-US" sz="1800" dirty="0">
                          <a:effectLst/>
                          <a:latin typeface="Calibri" panose="020F0502020204030204" pitchFamily="34" charset="0"/>
                          <a:ea typeface="PMingLiU" panose="02020500000000000000"/>
                          <a:cs typeface="Arial" panose="020B0604020202020204" pitchFamily="34" charset="0"/>
                        </a:rPr>
                        <a:t>15.4, 15.5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v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10008"/>
                  </a:ext>
                </a:extLst>
              </a:tr>
            </a:tbl>
          </a:graphicData>
        </a:graphic>
      </p:graphicFrame>
      <p:sp>
        <p:nvSpPr>
          <p:cNvPr id="4" name="Title 1"/>
          <p:cNvSpPr txBox="1">
            <a:spLocks/>
          </p:cNvSpPr>
          <p:nvPr/>
        </p:nvSpPr>
        <p:spPr>
          <a:xfrm>
            <a:off x="457200" y="257054"/>
            <a:ext cx="8229600" cy="504946"/>
          </a:xfrm>
          <a:prstGeom prst="rect">
            <a:avLst/>
          </a:prstGeom>
        </p:spPr>
        <p:txBody>
          <a:bodyPr bIns="91440" anchor="b" anchorCtr="0">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sz="3200" smtClean="0"/>
              <a:t>Course Schedule</a:t>
            </a:r>
            <a:endParaRPr lang="en-US" sz="3200" dirty="0"/>
          </a:p>
        </p:txBody>
      </p:sp>
    </p:spTree>
    <p:extLst>
      <p:ext uri="{BB962C8B-B14F-4D97-AF65-F5344CB8AC3E}">
        <p14:creationId xmlns:p14="http://schemas.microsoft.com/office/powerpoint/2010/main" val="20889015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327906" y="1363917"/>
          <a:ext cx="8495459" cy="4215588"/>
        </p:xfrm>
        <a:graphic>
          <a:graphicData uri="http://schemas.openxmlformats.org/drawingml/2006/table">
            <a:tbl>
              <a:tblPr firstRow="1" firstCol="1" bandRow="1"/>
              <a:tblGrid>
                <a:gridCol w="467740">
                  <a:extLst>
                    <a:ext uri="{9D8B030D-6E8A-4147-A177-3AD203B41FA5}">
                      <a16:colId xmlns:a16="http://schemas.microsoft.com/office/drawing/2014/main" val="20000"/>
                    </a:ext>
                  </a:extLst>
                </a:gridCol>
                <a:gridCol w="890650">
                  <a:extLst>
                    <a:ext uri="{9D8B030D-6E8A-4147-A177-3AD203B41FA5}">
                      <a16:colId xmlns:a16="http://schemas.microsoft.com/office/drawing/2014/main" val="20001"/>
                    </a:ext>
                  </a:extLst>
                </a:gridCol>
                <a:gridCol w="2054431">
                  <a:extLst>
                    <a:ext uri="{9D8B030D-6E8A-4147-A177-3AD203B41FA5}">
                      <a16:colId xmlns:a16="http://schemas.microsoft.com/office/drawing/2014/main" val="20002"/>
                    </a:ext>
                  </a:extLst>
                </a:gridCol>
                <a:gridCol w="1983179">
                  <a:extLst>
                    <a:ext uri="{9D8B030D-6E8A-4147-A177-3AD203B41FA5}">
                      <a16:colId xmlns:a16="http://schemas.microsoft.com/office/drawing/2014/main" val="20003"/>
                    </a:ext>
                  </a:extLst>
                </a:gridCol>
                <a:gridCol w="1793175">
                  <a:extLst>
                    <a:ext uri="{9D8B030D-6E8A-4147-A177-3AD203B41FA5}">
                      <a16:colId xmlns:a16="http://schemas.microsoft.com/office/drawing/2014/main" val="20004"/>
                    </a:ext>
                  </a:extLst>
                </a:gridCol>
                <a:gridCol w="1306284">
                  <a:extLst>
                    <a:ext uri="{9D8B030D-6E8A-4147-A177-3AD203B41FA5}">
                      <a16:colId xmlns:a16="http://schemas.microsoft.com/office/drawing/2014/main" val="20005"/>
                    </a:ext>
                  </a:extLst>
                </a:gridCol>
              </a:tblGrid>
              <a:tr h="263002">
                <a:tc>
                  <a:txBody>
                    <a:bodyPr/>
                    <a:lstStyle/>
                    <a:p>
                      <a:pPr marL="0" marR="0" algn="ctr">
                        <a:lnSpc>
                          <a:spcPct val="115000"/>
                        </a:lnSpc>
                        <a:spcBef>
                          <a:spcPts val="0"/>
                        </a:spcBef>
                        <a:spcAft>
                          <a:spcPts val="0"/>
                        </a:spcAft>
                      </a:pPr>
                      <a:r>
                        <a:rPr lang="en-US" sz="1600" b="1" dirty="0" err="1" smtClean="0">
                          <a:effectLst/>
                          <a:latin typeface="Calibri" panose="020F0502020204030204" pitchFamily="34" charset="0"/>
                          <a:ea typeface="PMingLiU" panose="02020500000000000000" pitchFamily="18" charset="-120"/>
                          <a:cs typeface="Arial" panose="020B0604020202020204" pitchFamily="34" charset="0"/>
                        </a:rPr>
                        <a:t>Wk</a:t>
                      </a:r>
                      <a:r>
                        <a:rPr lang="en-US" sz="1600" b="1" dirty="0" smtClean="0">
                          <a:effectLst/>
                          <a:latin typeface="Calibri" panose="020F0502020204030204" pitchFamily="34" charset="0"/>
                          <a:ea typeface="PMingLiU" panose="02020500000000000000" pitchFamily="18" charset="-120"/>
                          <a:cs typeface="Arial" panose="020B0604020202020204" pitchFamily="34" charset="0"/>
                        </a:rPr>
                        <a:t> </a:t>
                      </a:r>
                      <a:endParaRPr lang="en-US" sz="1600" dirty="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err="1">
                          <a:effectLst/>
                          <a:latin typeface="Calibri" panose="020F0502020204030204" pitchFamily="34" charset="0"/>
                          <a:ea typeface="PMingLiU" panose="02020500000000000000" pitchFamily="18" charset="-120"/>
                          <a:cs typeface="Arial" panose="020B0604020202020204" pitchFamily="34" charset="0"/>
                        </a:rPr>
                        <a:t>Wk</a:t>
                      </a:r>
                      <a:r>
                        <a:rPr lang="en-US" sz="1600" b="1" dirty="0">
                          <a:effectLst/>
                          <a:latin typeface="Calibri" panose="020F0502020204030204" pitchFamily="34" charset="0"/>
                          <a:ea typeface="PMingLiU" panose="02020500000000000000" pitchFamily="18" charset="-120"/>
                          <a:cs typeface="Arial" panose="020B0604020202020204" pitchFamily="34" charset="0"/>
                        </a:rPr>
                        <a:t> </a:t>
                      </a:r>
                      <a:r>
                        <a:rPr lang="en-US" sz="1600" b="1" dirty="0" smtClean="0">
                          <a:effectLst/>
                          <a:latin typeface="Calibri" panose="020F0502020204030204" pitchFamily="34" charset="0"/>
                          <a:ea typeface="PMingLiU" panose="02020500000000000000" pitchFamily="18" charset="-120"/>
                          <a:cs typeface="Arial" panose="020B0604020202020204" pitchFamily="34" charset="0"/>
                        </a:rPr>
                        <a:t>Beg</a:t>
                      </a:r>
                      <a:endParaRPr lang="en-US" sz="1600" dirty="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effectLst/>
                          <a:latin typeface="Calibri" panose="020F0502020204030204" pitchFamily="34" charset="0"/>
                          <a:ea typeface="PMingLiU" panose="02020500000000000000" pitchFamily="18" charset="-120"/>
                          <a:cs typeface="Arial" panose="020B0604020202020204" pitchFamily="34" charset="0"/>
                        </a:rPr>
                        <a:t>Monday</a:t>
                      </a:r>
                      <a:endParaRPr lang="en-US" sz="1800" dirty="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a:effectLst/>
                          <a:latin typeface="Calibri" panose="020F0502020204030204" pitchFamily="34" charset="0"/>
                          <a:ea typeface="PMingLiU" panose="02020500000000000000" pitchFamily="18" charset="-120"/>
                          <a:cs typeface="Arial" panose="020B0604020202020204" pitchFamily="34" charset="0"/>
                        </a:rPr>
                        <a:t>Wednesday</a:t>
                      </a:r>
                      <a:endParaRPr lang="en-US" sz="18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a:effectLst/>
                          <a:latin typeface="Calibri" panose="020F0502020204030204" pitchFamily="34" charset="0"/>
                          <a:ea typeface="PMingLiU" panose="02020500000000000000" pitchFamily="18" charset="-120"/>
                          <a:cs typeface="Arial" panose="020B0604020202020204" pitchFamily="34" charset="0"/>
                        </a:rPr>
                        <a:t>Friday</a:t>
                      </a:r>
                      <a:endParaRPr lang="en-US" sz="18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smtClean="0">
                          <a:effectLst/>
                          <a:latin typeface="Calibri" panose="020F0502020204030204" pitchFamily="34" charset="0"/>
                          <a:ea typeface="PMingLiU" panose="02020500000000000000" pitchFamily="18" charset="-120"/>
                          <a:cs typeface="Arial" panose="020B0604020202020204" pitchFamily="34" charset="0"/>
                        </a:rPr>
                        <a:t>Lab</a:t>
                      </a:r>
                      <a:endParaRPr lang="en-US" sz="1600" dirty="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00558">
                <a:tc rowSpan="2">
                  <a:txBody>
                    <a:bodyPr/>
                    <a:lstStyle/>
                    <a:p>
                      <a:pPr marL="0" marR="0" algn="ctr">
                        <a:lnSpc>
                          <a:spcPct val="115000"/>
                        </a:lnSpc>
                        <a:spcBef>
                          <a:spcPts val="0"/>
                        </a:spcBef>
                        <a:spcAft>
                          <a:spcPts val="0"/>
                        </a:spcAft>
                      </a:pPr>
                      <a:r>
                        <a:rPr lang="en-US" sz="1600" dirty="0">
                          <a:effectLst/>
                          <a:latin typeface="Calibri" panose="020F0502020204030204" pitchFamily="34" charset="0"/>
                          <a:ea typeface="PMingLiU" panose="02020500000000000000" pitchFamily="18" charset="-120"/>
                          <a:cs typeface="Arial" panose="020B0604020202020204" pitchFamily="34" charset="0"/>
                        </a:rPr>
                        <a:t>14</a:t>
                      </a:r>
                    </a:p>
                  </a:txBody>
                  <a:tcPr marL="68580" marR="68580" marT="0" marB="0" anchor="ctr">
                    <a:lnT w="12700" cap="flat" cmpd="sng" algn="ctr">
                      <a:solidFill>
                        <a:srgbClr val="000000"/>
                      </a:solidFill>
                      <a:prstDash val="solid"/>
                      <a:round/>
                      <a:headEnd type="none" w="med" len="med"/>
                      <a:tailEnd type="none" w="med" len="med"/>
                    </a:lnT>
                  </a:tcPr>
                </a:tc>
                <a:tc>
                  <a:txBody>
                    <a:bodyPr/>
                    <a:lstStyle/>
                    <a:p>
                      <a:pPr marL="0" marR="0" algn="ctr">
                        <a:lnSpc>
                          <a:spcPct val="115000"/>
                        </a:lnSpc>
                        <a:spcBef>
                          <a:spcPts val="0"/>
                        </a:spcBef>
                        <a:spcAft>
                          <a:spcPts val="0"/>
                        </a:spcAft>
                      </a:pPr>
                      <a:r>
                        <a:rPr lang="en-US" sz="1600" dirty="0">
                          <a:effectLst/>
                          <a:latin typeface="Calibri" panose="020F0502020204030204" pitchFamily="34" charset="0"/>
                          <a:ea typeface="PMingLiU" panose="02020500000000000000" pitchFamily="18" charset="-120"/>
                          <a:cs typeface="Arial" panose="020B0604020202020204" pitchFamily="34" charset="0"/>
                        </a:rPr>
                        <a:t>11/20</a:t>
                      </a: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800" b="1" dirty="0">
                          <a:effectLst/>
                          <a:latin typeface="Calibri" panose="020F0502020204030204" pitchFamily="34" charset="0"/>
                          <a:ea typeface="PMingLiU" panose="02020500000000000000" pitchFamily="18" charset="-120"/>
                          <a:cs typeface="Arial" panose="020B0604020202020204" pitchFamily="34" charset="0"/>
                        </a:rPr>
                        <a:t>Thanksgiving</a:t>
                      </a:r>
                      <a:endParaRPr lang="en-US" sz="1800" dirty="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800" b="1" dirty="0">
                          <a:effectLst/>
                          <a:latin typeface="Calibri" panose="020F0502020204030204" pitchFamily="34" charset="0"/>
                          <a:ea typeface="PMingLiU" panose="02020500000000000000" pitchFamily="18" charset="-120"/>
                          <a:cs typeface="Arial" panose="020B0604020202020204" pitchFamily="34" charset="0"/>
                        </a:rPr>
                        <a:t>Thanksgiving</a:t>
                      </a:r>
                      <a:endParaRPr lang="en-US" sz="1800" dirty="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800" b="1" dirty="0">
                          <a:effectLst/>
                          <a:latin typeface="Calibri" panose="020F0502020204030204" pitchFamily="34" charset="0"/>
                          <a:ea typeface="PMingLiU" panose="02020500000000000000" pitchFamily="18" charset="-120"/>
                          <a:cs typeface="Arial" panose="020B0604020202020204" pitchFamily="34" charset="0"/>
                        </a:rPr>
                        <a:t>Thanksgiving</a:t>
                      </a:r>
                      <a:endParaRPr lang="en-US" sz="1800" dirty="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marL="0" marR="0" algn="ctr">
                        <a:lnSpc>
                          <a:spcPct val="115000"/>
                        </a:lnSpc>
                        <a:spcBef>
                          <a:spcPts val="0"/>
                        </a:spcBef>
                        <a:spcAft>
                          <a:spcPts val="0"/>
                        </a:spcAft>
                      </a:pPr>
                      <a:r>
                        <a:rPr lang="en-US" sz="1600">
                          <a:effectLst/>
                          <a:latin typeface="Calibri" panose="020F0502020204030204" pitchFamily="34" charset="0"/>
                          <a:ea typeface="PMingLiU" panose="02020500000000000000" pitchFamily="18" charset="-120"/>
                          <a:cs typeface="Arial" panose="020B0604020202020204" pitchFamily="34" charset="0"/>
                        </a:rPr>
                        <a:t>Lab 12: Take-Home</a:t>
                      </a: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01"/>
                  </a:ext>
                </a:extLst>
              </a:tr>
              <a:tr h="300279">
                <a:tc v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effectLst/>
                          <a:latin typeface="Calibri" panose="020F0502020204030204" pitchFamily="34" charset="0"/>
                          <a:ea typeface="PMingLiU" panose="02020500000000000000" pitchFamily="18" charset="-12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effectLst/>
                          <a:latin typeface="Calibri" panose="020F0502020204030204" pitchFamily="34" charset="0"/>
                          <a:ea typeface="PMingLiU" panose="02020500000000000000" pitchFamily="18" charset="-120"/>
                          <a:cs typeface="Arial" panose="020B0604020202020204" pitchFamily="34" charset="0"/>
                        </a:rPr>
                        <a:t>No Class</a:t>
                      </a:r>
                      <a:endParaRPr lang="en-US" sz="1800" dirty="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a:effectLst/>
                          <a:latin typeface="Calibri" panose="020F0502020204030204" pitchFamily="34" charset="0"/>
                          <a:ea typeface="PMingLiU" panose="02020500000000000000" pitchFamily="18" charset="-120"/>
                          <a:cs typeface="Arial" panose="020B0604020202020204" pitchFamily="34" charset="0"/>
                        </a:rPr>
                        <a:t>No Class</a:t>
                      </a:r>
                      <a:endParaRPr lang="en-US" sz="18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effectLst/>
                          <a:latin typeface="Calibri" panose="020F0502020204030204" pitchFamily="34" charset="0"/>
                          <a:ea typeface="PMingLiU" panose="02020500000000000000" pitchFamily="18" charset="-120"/>
                          <a:cs typeface="Arial" panose="020B0604020202020204" pitchFamily="34" charset="0"/>
                        </a:rPr>
                        <a:t>No Class</a:t>
                      </a:r>
                      <a:endParaRPr lang="en-US" sz="1800" dirty="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00558">
                <a:tc rowSpan="2">
                  <a:txBody>
                    <a:bodyPr/>
                    <a:lstStyle/>
                    <a:p>
                      <a:pPr marL="0" marR="0" algn="ctr">
                        <a:lnSpc>
                          <a:spcPct val="115000"/>
                        </a:lnSpc>
                        <a:spcBef>
                          <a:spcPts val="0"/>
                        </a:spcBef>
                        <a:spcAft>
                          <a:spcPts val="0"/>
                        </a:spcAft>
                      </a:pPr>
                      <a:r>
                        <a:rPr lang="en-US" sz="1600" dirty="0">
                          <a:effectLst/>
                          <a:latin typeface="Calibri" panose="020F0502020204030204" pitchFamily="34" charset="0"/>
                          <a:ea typeface="PMingLiU" panose="02020500000000000000" pitchFamily="18" charset="-120"/>
                          <a:cs typeface="Arial" panose="020B0604020202020204" pitchFamily="34" charset="0"/>
                        </a:rPr>
                        <a:t> </a:t>
                      </a:r>
                    </a:p>
                    <a:p>
                      <a:pPr marL="0" marR="0" algn="ctr">
                        <a:lnSpc>
                          <a:spcPct val="115000"/>
                        </a:lnSpc>
                        <a:spcBef>
                          <a:spcPts val="0"/>
                        </a:spcBef>
                        <a:spcAft>
                          <a:spcPts val="0"/>
                        </a:spcAft>
                      </a:pPr>
                      <a:r>
                        <a:rPr lang="en-US" sz="1600" dirty="0">
                          <a:effectLst/>
                          <a:latin typeface="Calibri" panose="020F0502020204030204" pitchFamily="34" charset="0"/>
                          <a:ea typeface="PMingLiU" panose="02020500000000000000" pitchFamily="18" charset="-120"/>
                          <a:cs typeface="Arial" panose="020B0604020202020204" pitchFamily="34" charset="0"/>
                        </a:rPr>
                        <a:t>15</a:t>
                      </a:r>
                    </a:p>
                    <a:p>
                      <a:pPr marL="0" marR="0" algn="ctr">
                        <a:lnSpc>
                          <a:spcPct val="115000"/>
                        </a:lnSpc>
                        <a:spcBef>
                          <a:spcPts val="0"/>
                        </a:spcBef>
                        <a:spcAft>
                          <a:spcPts val="0"/>
                        </a:spcAft>
                      </a:pPr>
                      <a:r>
                        <a:rPr lang="en-US" sz="1600" dirty="0">
                          <a:effectLst/>
                          <a:latin typeface="Calibri" panose="020F0502020204030204" pitchFamily="34" charset="0"/>
                          <a:ea typeface="PMingLiU" panose="02020500000000000000" pitchFamily="18" charset="-120"/>
                          <a:cs typeface="Arial" panose="020B0604020202020204" pitchFamily="34" charset="0"/>
                        </a:rPr>
                        <a:t> </a:t>
                      </a:r>
                    </a:p>
                  </a:txBody>
                  <a:tcPr marL="68580" marR="68580" marT="0" marB="0">
                    <a:solidFill>
                      <a:schemeClr val="tx2">
                        <a:lumMod val="20000"/>
                        <a:lumOff val="80000"/>
                      </a:schemeClr>
                    </a:solidFill>
                  </a:tcPr>
                </a:tc>
                <a:tc>
                  <a:txBody>
                    <a:bodyPr/>
                    <a:lstStyle/>
                    <a:p>
                      <a:pPr marL="0" marR="0" algn="ctr">
                        <a:lnSpc>
                          <a:spcPct val="115000"/>
                        </a:lnSpc>
                        <a:spcBef>
                          <a:spcPts val="0"/>
                        </a:spcBef>
                        <a:spcAft>
                          <a:spcPts val="0"/>
                        </a:spcAft>
                      </a:pPr>
                      <a:r>
                        <a:rPr lang="en-US" sz="1600" dirty="0" smtClean="0">
                          <a:effectLst/>
                          <a:latin typeface="Calibri" panose="020F0502020204030204" pitchFamily="34" charset="0"/>
                          <a:ea typeface="PMingLiU" panose="02020500000000000000" pitchFamily="18" charset="-120"/>
                          <a:cs typeface="Arial" panose="020B0604020202020204" pitchFamily="34" charset="0"/>
                        </a:rPr>
                        <a:t>11/26</a:t>
                      </a:r>
                      <a:endParaRPr lang="en-US" sz="1600" dirty="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1800">
                          <a:effectLst/>
                          <a:latin typeface="Calibri" panose="020F0502020204030204" pitchFamily="34" charset="0"/>
                          <a:ea typeface="PMingLiU" panose="02020500000000000000"/>
                          <a:cs typeface="Arial" panose="020B0604020202020204" pitchFamily="34" charset="0"/>
                        </a:rPr>
                        <a:t>15.4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1800">
                          <a:effectLst/>
                          <a:latin typeface="Calibri" panose="020F0502020204030204" pitchFamily="34" charset="0"/>
                          <a:ea typeface="PMingLiU" panose="02020500000000000000"/>
                          <a:cs typeface="Arial" panose="020B0604020202020204" pitchFamily="34" charset="0"/>
                        </a:rPr>
                        <a:t>15.4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1800">
                          <a:effectLst/>
                          <a:latin typeface="Calibri" panose="020F0502020204030204" pitchFamily="34" charset="0"/>
                          <a:ea typeface="PMingLiU" panose="02020500000000000000"/>
                          <a:cs typeface="Arial" panose="020B0604020202020204" pitchFamily="34" charset="0"/>
                        </a:rPr>
                        <a:t>15.5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rowSpan="2">
                  <a:txBody>
                    <a:bodyPr/>
                    <a:lstStyle/>
                    <a:p>
                      <a:pPr marL="0" marR="0" algn="ctr">
                        <a:lnSpc>
                          <a:spcPct val="115000"/>
                        </a:lnSpc>
                        <a:spcBef>
                          <a:spcPts val="0"/>
                        </a:spcBef>
                        <a:spcAft>
                          <a:spcPts val="0"/>
                        </a:spcAft>
                      </a:pPr>
                      <a:r>
                        <a:rPr lang="en-US" sz="1600" dirty="0">
                          <a:effectLst/>
                          <a:latin typeface="Calibri" panose="020F0502020204030204" pitchFamily="34" charset="0"/>
                          <a:ea typeface="PMingLiU" panose="02020500000000000000" pitchFamily="18" charset="-120"/>
                          <a:cs typeface="Arial" panose="020B0604020202020204" pitchFamily="34" charset="0"/>
                        </a:rPr>
                        <a:t>Lab 13: PF </a:t>
                      </a:r>
                      <a:r>
                        <a:rPr lang="en-US" sz="1600" dirty="0" smtClean="0">
                          <a:effectLst/>
                          <a:latin typeface="Calibri" panose="020F0502020204030204" pitchFamily="34" charset="0"/>
                          <a:ea typeface="PMingLiU" panose="02020500000000000000" pitchFamily="18" charset="-120"/>
                          <a:cs typeface="Arial" panose="020B0604020202020204" pitchFamily="34" charset="0"/>
                        </a:rPr>
                        <a:t>Correction</a:t>
                      </a:r>
                    </a:p>
                    <a:p>
                      <a:pPr marL="0" marR="0" algn="ctr">
                        <a:lnSpc>
                          <a:spcPct val="115000"/>
                        </a:lnSpc>
                        <a:spcBef>
                          <a:spcPts val="0"/>
                        </a:spcBef>
                        <a:spcAft>
                          <a:spcPts val="0"/>
                        </a:spcAft>
                      </a:pPr>
                      <a:r>
                        <a:rPr lang="en-US" sz="1800" kern="1200" dirty="0" smtClean="0">
                          <a:solidFill>
                            <a:srgbClr val="FF0000"/>
                          </a:solidFill>
                          <a:effectLst/>
                          <a:latin typeface="+mn-lt"/>
                          <a:ea typeface="+mn-ea"/>
                          <a:cs typeface="+mn-cs"/>
                        </a:rPr>
                        <a:t>Final Proposals Due</a:t>
                      </a:r>
                      <a:endParaRPr lang="en-US" sz="1600" dirty="0">
                        <a:solidFill>
                          <a:srgbClr val="FF0000"/>
                        </a:solidFill>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solidFill>
                      <a:schemeClr val="tx2">
                        <a:lumMod val="20000"/>
                        <a:lumOff val="80000"/>
                      </a:schemeClr>
                    </a:solidFill>
                  </a:tcPr>
                </a:tc>
                <a:extLst>
                  <a:ext uri="{0D108BD9-81ED-4DB2-BD59-A6C34878D82A}">
                    <a16:rowId xmlns:a16="http://schemas.microsoft.com/office/drawing/2014/main" val="10003"/>
                  </a:ext>
                </a:extLst>
              </a:tr>
              <a:tr h="300279">
                <a:tc v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1600">
                          <a:effectLst/>
                          <a:latin typeface="Calibri" panose="020F0502020204030204" pitchFamily="34" charset="0"/>
                          <a:ea typeface="PMingLiU" panose="02020500000000000000" pitchFamily="18" charset="-12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1800">
                          <a:effectLst/>
                          <a:latin typeface="Calibri" panose="020F0502020204030204" pitchFamily="34" charset="0"/>
                          <a:ea typeface="PMingLiU" panose="02020500000000000000"/>
                          <a:cs typeface="Arial" panose="020B0604020202020204" pitchFamily="34" charset="0"/>
                        </a:rPr>
                        <a:t>HW 33</a:t>
                      </a:r>
                    </a:p>
                    <a:p>
                      <a:pPr marL="0" marR="0" algn="ctr">
                        <a:lnSpc>
                          <a:spcPct val="115000"/>
                        </a:lnSpc>
                        <a:spcBef>
                          <a:spcPts val="0"/>
                        </a:spcBef>
                        <a:spcAft>
                          <a:spcPts val="0"/>
                        </a:spcAft>
                      </a:pPr>
                      <a:r>
                        <a:rPr lang="en-US" sz="1800">
                          <a:effectLst/>
                          <a:latin typeface="Calibri" panose="020F0502020204030204" pitchFamily="34" charset="0"/>
                          <a:ea typeface="PMingLiU" panose="02020500000000000000"/>
                          <a:cs typeface="Arial" panose="020B0604020202020204" pitchFamily="34" charset="0"/>
                        </a:rPr>
                        <a:t>15.8, 15.9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1800" dirty="0">
                          <a:effectLst/>
                          <a:latin typeface="Calibri" panose="020F0502020204030204" pitchFamily="34" charset="0"/>
                          <a:ea typeface="PMingLiU" panose="02020500000000000000"/>
                          <a:cs typeface="Arial" panose="020B0604020202020204" pitchFamily="34" charset="0"/>
                        </a:rPr>
                        <a:t>HW 34</a:t>
                      </a:r>
                    </a:p>
                    <a:p>
                      <a:pPr marL="0" marR="0" algn="ctr">
                        <a:lnSpc>
                          <a:spcPct val="115000"/>
                        </a:lnSpc>
                        <a:spcBef>
                          <a:spcPts val="0"/>
                        </a:spcBef>
                        <a:spcAft>
                          <a:spcPts val="0"/>
                        </a:spcAft>
                      </a:pPr>
                      <a:r>
                        <a:rPr lang="en-US" sz="1800" dirty="0">
                          <a:effectLst/>
                          <a:latin typeface="Calibri" panose="020F0502020204030204" pitchFamily="34" charset="0"/>
                          <a:ea typeface="PMingLiU" panose="02020500000000000000"/>
                          <a:cs typeface="Arial" panose="020B0604020202020204" pitchFamily="34" charset="0"/>
                        </a:rPr>
                        <a:t>15.10, 15.11, 15-15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1800" dirty="0">
                          <a:effectLst/>
                          <a:latin typeface="Calibri" panose="020F0502020204030204" pitchFamily="34" charset="0"/>
                          <a:ea typeface="PMingLiU" panose="02020500000000000000"/>
                          <a:cs typeface="Arial" panose="020B0604020202020204" pitchFamily="34" charset="0"/>
                        </a:rPr>
                        <a:t>HW 35</a:t>
                      </a:r>
                    </a:p>
                    <a:p>
                      <a:pPr marL="0" marR="0" algn="ctr">
                        <a:lnSpc>
                          <a:spcPct val="115000"/>
                        </a:lnSpc>
                        <a:spcBef>
                          <a:spcPts val="0"/>
                        </a:spcBef>
                        <a:spcAft>
                          <a:spcPts val="0"/>
                        </a:spcAft>
                      </a:pPr>
                      <a:r>
                        <a:rPr lang="en-US" sz="1800" dirty="0">
                          <a:effectLst/>
                          <a:latin typeface="Calibri" panose="020F0502020204030204" pitchFamily="34" charset="0"/>
                          <a:ea typeface="PMingLiU" panose="02020500000000000000"/>
                          <a:cs typeface="Arial" panose="020B0604020202020204" pitchFamily="34" charset="0"/>
                        </a:rPr>
                        <a:t>15.17, 15.18, 15.19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v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10004"/>
                  </a:ext>
                </a:extLst>
              </a:tr>
              <a:tr h="769581">
                <a:tc rowSpan="2">
                  <a:txBody>
                    <a:bodyPr/>
                    <a:lstStyle/>
                    <a:p>
                      <a:pPr marL="0" marR="0" algn="ctr">
                        <a:lnSpc>
                          <a:spcPct val="115000"/>
                        </a:lnSpc>
                        <a:spcBef>
                          <a:spcPts val="0"/>
                        </a:spcBef>
                        <a:spcAft>
                          <a:spcPts val="0"/>
                        </a:spcAft>
                      </a:pPr>
                      <a:r>
                        <a:rPr lang="en-US" sz="1600" dirty="0">
                          <a:effectLst/>
                          <a:latin typeface="Calibri" panose="020F0502020204030204" pitchFamily="34" charset="0"/>
                          <a:ea typeface="PMingLiU" panose="02020500000000000000" pitchFamily="18" charset="-120"/>
                          <a:cs typeface="Arial" panose="020B0604020202020204" pitchFamily="34" charset="0"/>
                        </a:rPr>
                        <a:t> </a:t>
                      </a:r>
                    </a:p>
                    <a:p>
                      <a:pPr marL="0" marR="0" algn="ctr">
                        <a:lnSpc>
                          <a:spcPct val="115000"/>
                        </a:lnSpc>
                        <a:spcBef>
                          <a:spcPts val="0"/>
                        </a:spcBef>
                        <a:spcAft>
                          <a:spcPts val="0"/>
                        </a:spcAft>
                      </a:pPr>
                      <a:r>
                        <a:rPr lang="en-US" sz="1600" dirty="0">
                          <a:effectLst/>
                          <a:latin typeface="Calibri" panose="020F0502020204030204" pitchFamily="34" charset="0"/>
                          <a:ea typeface="PMingLiU" panose="02020500000000000000" pitchFamily="18" charset="-120"/>
                          <a:cs typeface="Arial" panose="020B0604020202020204" pitchFamily="34" charset="0"/>
                        </a:rPr>
                        <a:t>16</a:t>
                      </a:r>
                    </a:p>
                    <a:p>
                      <a:pPr marL="0" marR="0" algn="ctr">
                        <a:lnSpc>
                          <a:spcPct val="115000"/>
                        </a:lnSpc>
                        <a:spcBef>
                          <a:spcPts val="0"/>
                        </a:spcBef>
                        <a:spcAft>
                          <a:spcPts val="0"/>
                        </a:spcAft>
                      </a:pPr>
                      <a:r>
                        <a:rPr lang="en-US" sz="1600" dirty="0">
                          <a:effectLst/>
                          <a:latin typeface="Calibri" panose="020F0502020204030204" pitchFamily="34" charset="0"/>
                          <a:ea typeface="PMingLiU" panose="02020500000000000000" pitchFamily="18" charset="-120"/>
                          <a:cs typeface="Arial" panose="020B0604020202020204" pitchFamily="34" charset="0"/>
                        </a:rPr>
                        <a:t> </a:t>
                      </a:r>
                    </a:p>
                  </a:txBody>
                  <a:tcPr marL="68580" marR="68580" marT="0" marB="0"/>
                </a:tc>
                <a:tc>
                  <a:txBody>
                    <a:bodyPr/>
                    <a:lstStyle/>
                    <a:p>
                      <a:pPr marL="0" marR="0" algn="ctr">
                        <a:lnSpc>
                          <a:spcPct val="115000"/>
                        </a:lnSpc>
                        <a:spcBef>
                          <a:spcPts val="0"/>
                        </a:spcBef>
                        <a:spcAft>
                          <a:spcPts val="0"/>
                        </a:spcAft>
                      </a:pPr>
                      <a:r>
                        <a:rPr lang="en-US" sz="1600" dirty="0" smtClean="0">
                          <a:effectLst/>
                          <a:latin typeface="Calibri" panose="020F0502020204030204" pitchFamily="34" charset="0"/>
                          <a:ea typeface="PMingLiU" panose="02020500000000000000" pitchFamily="18" charset="-120"/>
                          <a:cs typeface="Arial" panose="020B0604020202020204" pitchFamily="34" charset="0"/>
                        </a:rPr>
                        <a:t>12/03</a:t>
                      </a:r>
                      <a:endParaRPr lang="en-US" sz="1600" dirty="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800">
                          <a:effectLst/>
                          <a:latin typeface="Calibri" panose="020F0502020204030204" pitchFamily="34" charset="0"/>
                          <a:ea typeface="PMingLiU" panose="02020500000000000000"/>
                          <a:cs typeface="Arial" panose="020B0604020202020204" pitchFamily="34" charset="0"/>
                        </a:rPr>
                        <a:t>16.1-16.6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800">
                          <a:effectLst/>
                          <a:latin typeface="Calibri" panose="020F0502020204030204" pitchFamily="34" charset="0"/>
                          <a:ea typeface="PMingLiU" panose="02020500000000000000"/>
                          <a:cs typeface="Arial" panose="020B0604020202020204" pitchFamily="34" charset="0"/>
                        </a:rPr>
                        <a:t>16.6-16.7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800">
                          <a:effectLst/>
                          <a:latin typeface="Calibri" panose="020F0502020204030204" pitchFamily="34" charset="0"/>
                          <a:ea typeface="PMingLiU" panose="02020500000000000000"/>
                          <a:cs typeface="Arial" panose="020B0604020202020204" pitchFamily="34" charset="0"/>
                        </a:rPr>
                        <a:t>Review</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marL="0" marR="0" algn="ctr">
                        <a:lnSpc>
                          <a:spcPct val="115000"/>
                        </a:lnSpc>
                        <a:spcBef>
                          <a:spcPts val="0"/>
                        </a:spcBef>
                        <a:spcAft>
                          <a:spcPts val="0"/>
                        </a:spcAft>
                      </a:pPr>
                      <a:r>
                        <a:rPr lang="en-US" sz="1600" dirty="0">
                          <a:effectLst/>
                          <a:latin typeface="Calibri" panose="020F0502020204030204" pitchFamily="34" charset="0"/>
                          <a:ea typeface="PMingLiU" panose="02020500000000000000" pitchFamily="18" charset="-120"/>
                          <a:cs typeface="Arial" panose="020B0604020202020204" pitchFamily="34" charset="0"/>
                        </a:rPr>
                        <a:t>Lab 14: 3 Phase Circuits</a:t>
                      </a:r>
                    </a:p>
                    <a:p>
                      <a:pPr marL="0" marR="0" algn="ctr">
                        <a:lnSpc>
                          <a:spcPct val="115000"/>
                        </a:lnSpc>
                        <a:spcBef>
                          <a:spcPts val="0"/>
                        </a:spcBef>
                        <a:spcAft>
                          <a:spcPts val="0"/>
                        </a:spcAft>
                      </a:pPr>
                      <a:r>
                        <a:rPr lang="en-US" sz="1600" dirty="0">
                          <a:solidFill>
                            <a:srgbClr val="FF0000"/>
                          </a:solidFill>
                          <a:effectLst/>
                          <a:latin typeface="Calibri" panose="020F0502020204030204" pitchFamily="34" charset="0"/>
                          <a:ea typeface="PMingLiU" panose="02020500000000000000" pitchFamily="18" charset="-120"/>
                          <a:cs typeface="Arial" panose="020B0604020202020204" pitchFamily="34" charset="0"/>
                        </a:rPr>
                        <a:t>Project </a:t>
                      </a:r>
                      <a:r>
                        <a:rPr lang="en-US" sz="1600" dirty="0" smtClean="0">
                          <a:solidFill>
                            <a:srgbClr val="FF0000"/>
                          </a:solidFill>
                          <a:effectLst/>
                          <a:latin typeface="Calibri" panose="020F0502020204030204" pitchFamily="34" charset="0"/>
                          <a:ea typeface="PMingLiU" panose="02020500000000000000" pitchFamily="18" charset="-120"/>
                          <a:cs typeface="Arial" panose="020B0604020202020204" pitchFamily="34" charset="0"/>
                        </a:rPr>
                        <a:t>Demos</a:t>
                      </a:r>
                    </a:p>
                    <a:p>
                      <a:pPr marL="0" marR="0" algn="ctr">
                        <a:lnSpc>
                          <a:spcPct val="115000"/>
                        </a:lnSpc>
                        <a:spcBef>
                          <a:spcPts val="0"/>
                        </a:spcBef>
                        <a:spcAft>
                          <a:spcPts val="0"/>
                        </a:spcAft>
                      </a:pPr>
                      <a:r>
                        <a:rPr lang="en-US" sz="1800" kern="1200" dirty="0" smtClean="0">
                          <a:solidFill>
                            <a:srgbClr val="FF0000"/>
                          </a:solidFill>
                          <a:effectLst/>
                          <a:latin typeface="+mn-lt"/>
                          <a:ea typeface="+mn-ea"/>
                          <a:cs typeface="+mn-cs"/>
                        </a:rPr>
                        <a:t>Lab Final</a:t>
                      </a:r>
                      <a:endParaRPr lang="en-US" sz="1600" dirty="0">
                        <a:solidFill>
                          <a:srgbClr val="FF0000"/>
                        </a:solidFill>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10005"/>
                  </a:ext>
                </a:extLst>
              </a:tr>
              <a:tr h="300279">
                <a:tc v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Calibri" panose="020F0502020204030204" pitchFamily="34" charset="0"/>
                          <a:ea typeface="PMingLiU" panose="02020500000000000000" pitchFamily="18" charset="-12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latin typeface="Calibri" panose="020F0502020204030204" pitchFamily="34" charset="0"/>
                          <a:ea typeface="PMingLiU" panose="02020500000000000000"/>
                          <a:cs typeface="Arial" panose="020B0604020202020204" pitchFamily="34" charset="0"/>
                        </a:rPr>
                        <a:t>HW 36</a:t>
                      </a:r>
                    </a:p>
                    <a:p>
                      <a:pPr marL="0" marR="0" algn="ctr">
                        <a:lnSpc>
                          <a:spcPct val="115000"/>
                        </a:lnSpc>
                        <a:spcBef>
                          <a:spcPts val="0"/>
                        </a:spcBef>
                        <a:spcAft>
                          <a:spcPts val="0"/>
                        </a:spcAft>
                      </a:pPr>
                      <a:r>
                        <a:rPr lang="en-US" sz="1800">
                          <a:effectLst/>
                          <a:latin typeface="Calibri" panose="020F0502020204030204" pitchFamily="34" charset="0"/>
                          <a:ea typeface="PMingLiU" panose="02020500000000000000"/>
                          <a:cs typeface="Arial" panose="020B0604020202020204" pitchFamily="34" charset="0"/>
                        </a:rPr>
                        <a:t>16.3, 16.5, 16.6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latin typeface="Calibri" panose="020F0502020204030204" pitchFamily="34" charset="0"/>
                          <a:ea typeface="PMingLiU" panose="02020500000000000000"/>
                          <a:cs typeface="Arial" panose="020B0604020202020204" pitchFamily="34" charset="0"/>
                        </a:rPr>
                        <a:t>HW 37 </a:t>
                      </a:r>
                    </a:p>
                    <a:p>
                      <a:pPr marL="0" marR="0" algn="ctr">
                        <a:lnSpc>
                          <a:spcPct val="115000"/>
                        </a:lnSpc>
                        <a:spcBef>
                          <a:spcPts val="0"/>
                        </a:spcBef>
                        <a:spcAft>
                          <a:spcPts val="0"/>
                        </a:spcAft>
                      </a:pPr>
                      <a:r>
                        <a:rPr lang="en-US" sz="1800">
                          <a:effectLst/>
                          <a:latin typeface="Calibri" panose="020F0502020204030204" pitchFamily="34" charset="0"/>
                          <a:ea typeface="PMingLiU" panose="02020500000000000000"/>
                          <a:cs typeface="Arial" panose="020B0604020202020204" pitchFamily="34" charset="0"/>
                        </a:rPr>
                        <a:t>16.10, 16.11, 16.14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effectLst/>
                          <a:latin typeface="Calibri" panose="020F0502020204030204" pitchFamily="34" charset="0"/>
                          <a:ea typeface="PMingLiU" panose="0202050000000000000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6" name="Title 1"/>
          <p:cNvSpPr>
            <a:spLocks noGrp="1"/>
          </p:cNvSpPr>
          <p:nvPr>
            <p:ph type="title"/>
          </p:nvPr>
        </p:nvSpPr>
        <p:spPr>
          <a:xfrm>
            <a:off x="457200" y="257054"/>
            <a:ext cx="8229600" cy="504946"/>
          </a:xfrm>
        </p:spPr>
        <p:txBody>
          <a:bodyPr>
            <a:noAutofit/>
          </a:bodyPr>
          <a:lstStyle/>
          <a:p>
            <a:r>
              <a:rPr lang="en-US" sz="3200" dirty="0" smtClean="0"/>
              <a:t>Course Schedule</a:t>
            </a:r>
            <a:endParaRPr lang="en-US" sz="3200" dirty="0"/>
          </a:p>
        </p:txBody>
      </p:sp>
    </p:spTree>
    <p:extLst>
      <p:ext uri="{BB962C8B-B14F-4D97-AF65-F5344CB8AC3E}">
        <p14:creationId xmlns:p14="http://schemas.microsoft.com/office/powerpoint/2010/main" val="276340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3932" y="466070"/>
            <a:ext cx="6039239" cy="857250"/>
          </a:xfrm>
        </p:spPr>
        <p:txBody>
          <a:bodyPr>
            <a:noAutofit/>
          </a:bodyPr>
          <a:lstStyle/>
          <a:p>
            <a:r>
              <a:rPr lang="en-US" sz="3600" dirty="0">
                <a:solidFill>
                  <a:srgbClr val="676B6D"/>
                </a:solidFill>
              </a:rPr>
              <a:t>Analogies: A Tool for Creating Connections</a:t>
            </a:r>
          </a:p>
        </p:txBody>
      </p:sp>
      <p:sp>
        <p:nvSpPr>
          <p:cNvPr id="3" name="Content Placeholder 2"/>
          <p:cNvSpPr>
            <a:spLocks noGrp="1"/>
          </p:cNvSpPr>
          <p:nvPr>
            <p:ph idx="1"/>
          </p:nvPr>
        </p:nvSpPr>
        <p:spPr/>
        <p:txBody>
          <a:bodyPr/>
          <a:lstStyle/>
          <a:p>
            <a:r>
              <a:rPr lang="en-US" dirty="0" smtClean="0"/>
              <a:t>Analogical reasoning questions</a:t>
            </a:r>
          </a:p>
          <a:p>
            <a:r>
              <a:rPr lang="en-US" dirty="0" smtClean="0">
                <a:solidFill>
                  <a:schemeClr val="tx2"/>
                </a:solidFill>
              </a:rPr>
              <a:t>Deluge is to Droplet as:</a:t>
            </a:r>
          </a:p>
          <a:p>
            <a:pPr marL="685800" lvl="1" indent="-385763">
              <a:buFont typeface="+mj-lt"/>
              <a:buAutoNum type="alphaLcParenR"/>
            </a:pPr>
            <a:r>
              <a:rPr lang="en-US" dirty="0" smtClean="0"/>
              <a:t>Beach is to Wave</a:t>
            </a:r>
          </a:p>
          <a:p>
            <a:pPr marL="685800" lvl="1" indent="-385763">
              <a:buFont typeface="+mj-lt"/>
              <a:buAutoNum type="alphaLcParenR"/>
            </a:pPr>
            <a:r>
              <a:rPr lang="en-US" dirty="0" smtClean="0"/>
              <a:t>Desert is to Oasis</a:t>
            </a:r>
          </a:p>
          <a:p>
            <a:pPr marL="685800" lvl="1" indent="-385763">
              <a:buFont typeface="+mj-lt"/>
              <a:buAutoNum type="alphaLcParenR"/>
            </a:pPr>
            <a:r>
              <a:rPr lang="en-US" dirty="0" smtClean="0"/>
              <a:t>Blizzard is to Icicle</a:t>
            </a:r>
          </a:p>
          <a:p>
            <a:pPr marL="685800" lvl="1" indent="-385763">
              <a:buFont typeface="+mj-lt"/>
              <a:buAutoNum type="alphaLcParenR"/>
            </a:pPr>
            <a:r>
              <a:rPr lang="en-US" dirty="0" smtClean="0"/>
              <a:t>Landslide is to Pebble</a:t>
            </a:r>
          </a:p>
          <a:p>
            <a:pPr marL="685800" lvl="1" indent="-385763">
              <a:buFont typeface="+mj-lt"/>
              <a:buAutoNum type="alphaLcParenR"/>
            </a:pPr>
            <a:r>
              <a:rPr lang="en-US" dirty="0" smtClean="0"/>
              <a:t>Cloudburst is to Puddle</a:t>
            </a:r>
            <a:endParaRPr lang="en-US" dirty="0"/>
          </a:p>
        </p:txBody>
      </p:sp>
      <p:sp>
        <p:nvSpPr>
          <p:cNvPr id="4" name="TextBox 3"/>
          <p:cNvSpPr txBox="1"/>
          <p:nvPr/>
        </p:nvSpPr>
        <p:spPr>
          <a:xfrm>
            <a:off x="1228861" y="5687843"/>
            <a:ext cx="5875326" cy="253916"/>
          </a:xfrm>
          <a:prstGeom prst="rect">
            <a:avLst/>
          </a:prstGeom>
          <a:noFill/>
        </p:spPr>
        <p:txBody>
          <a:bodyPr wrap="none" rtlCol="0">
            <a:spAutoFit/>
          </a:bodyPr>
          <a:lstStyle/>
          <a:p>
            <a:pPr fontAlgn="base">
              <a:spcBef>
                <a:spcPct val="0"/>
              </a:spcBef>
              <a:spcAft>
                <a:spcPct val="0"/>
              </a:spcAft>
            </a:pPr>
            <a:r>
              <a:rPr lang="en-US" sz="1050" dirty="0">
                <a:solidFill>
                  <a:prstClr val="black"/>
                </a:solidFill>
                <a:latin typeface="Times New Roman" pitchFamily="18" charset="0"/>
              </a:rPr>
              <a:t>Schwartz, Tsang, and Blair, “The ABCs of How We Learn,” </a:t>
            </a:r>
            <a:r>
              <a:rPr lang="en-US" sz="1050" i="1" dirty="0">
                <a:solidFill>
                  <a:prstClr val="black"/>
                </a:solidFill>
                <a:latin typeface="Times New Roman" pitchFamily="18" charset="0"/>
              </a:rPr>
              <a:t>W.W. Norton &amp; Company</a:t>
            </a:r>
            <a:r>
              <a:rPr lang="en-US" sz="1050" dirty="0">
                <a:solidFill>
                  <a:prstClr val="black"/>
                </a:solidFill>
                <a:latin typeface="Times New Roman" pitchFamily="18" charset="0"/>
              </a:rPr>
              <a:t>, New York, 2016.</a:t>
            </a:r>
          </a:p>
        </p:txBody>
      </p:sp>
    </p:spTree>
    <p:extLst>
      <p:ext uri="{BB962C8B-B14F-4D97-AF65-F5344CB8AC3E}">
        <p14:creationId xmlns:p14="http://schemas.microsoft.com/office/powerpoint/2010/main" val="2255634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3836"/>
            <a:ext cx="7772400" cy="910695"/>
          </a:xfrm>
        </p:spPr>
        <p:txBody>
          <a:bodyPr>
            <a:normAutofit/>
          </a:bodyPr>
          <a:lstStyle/>
          <a:p>
            <a:r>
              <a:rPr lang="en-US" sz="3600" dirty="0" smtClean="0">
                <a:solidFill>
                  <a:srgbClr val="676B6D"/>
                </a:solidFill>
              </a:rPr>
              <a:t>Circuits Course Activities &amp; Assignments</a:t>
            </a:r>
            <a:endParaRPr lang="en-US" sz="3600" dirty="0">
              <a:solidFill>
                <a:srgbClr val="676B6D"/>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094444"/>
                <a:ext cx="8229600" cy="5079999"/>
              </a:xfrm>
            </p:spPr>
            <p:txBody>
              <a:bodyPr>
                <a:normAutofit/>
              </a:bodyPr>
              <a:lstStyle/>
              <a:p>
                <a:pPr marL="514350" indent="-514350">
                  <a:buFont typeface="+mj-lt"/>
                  <a:buAutoNum type="arabicPeriod"/>
                </a:pPr>
                <a:r>
                  <a:rPr lang="en-US" b="1" dirty="0" smtClean="0"/>
                  <a:t>In-Class </a:t>
                </a:r>
                <a:r>
                  <a:rPr lang="en-US" b="1" dirty="0"/>
                  <a:t>Group </a:t>
                </a:r>
                <a:r>
                  <a:rPr lang="en-US" b="1" dirty="0" smtClean="0"/>
                  <a:t>Problems</a:t>
                </a:r>
              </a:p>
              <a:p>
                <a:pPr marL="514350" indent="-514350">
                  <a:buFont typeface="+mj-lt"/>
                  <a:buAutoNum type="arabicPeriod"/>
                </a:pPr>
                <a:r>
                  <a:rPr lang="en-US" b="1" dirty="0" smtClean="0"/>
                  <a:t>Quizzes</a:t>
                </a:r>
              </a:p>
              <a:p>
                <a:pPr marL="514350" indent="-514350">
                  <a:buFont typeface="+mj-lt"/>
                  <a:buAutoNum type="arabicPeriod"/>
                </a:pPr>
                <a:r>
                  <a:rPr lang="en-US" b="1" dirty="0" smtClean="0"/>
                  <a:t>Two Midterm Exams &amp; Final Exam</a:t>
                </a:r>
              </a:p>
              <a:p>
                <a:pPr marL="514350" indent="-514350">
                  <a:buFont typeface="+mj-lt"/>
                  <a:buAutoNum type="arabicPeriod"/>
                </a:pPr>
                <a:r>
                  <a:rPr lang="en-US" b="1" dirty="0"/>
                  <a:t>Laboratory </a:t>
                </a:r>
                <a:r>
                  <a:rPr lang="en-US" b="1" dirty="0" smtClean="0"/>
                  <a:t>Experiments &amp; Lab Final</a:t>
                </a:r>
              </a:p>
              <a:p>
                <a:pPr marL="514350" indent="-514350">
                  <a:buFont typeface="+mj-lt"/>
                  <a:buAutoNum type="arabicPeriod"/>
                </a:pPr>
                <a:r>
                  <a:rPr lang="en-US" b="1" dirty="0" smtClean="0"/>
                  <a:t>Question Submissions: </a:t>
                </a:r>
                <a:r>
                  <a:rPr lang="en-US" sz="2600" dirty="0" smtClean="0"/>
                  <a:t>3 sets each with </a:t>
                </a:r>
                <a14:m>
                  <m:oMath xmlns:m="http://schemas.openxmlformats.org/officeDocument/2006/math">
                    <m:r>
                      <a:rPr lang="en-US" sz="2600" b="0" i="1" smtClean="0">
                        <a:latin typeface="Cambria Math" panose="02040503050406030204" pitchFamily="18" charset="0"/>
                      </a:rPr>
                      <m:t>≥</m:t>
                    </m:r>
                  </m:oMath>
                </a14:m>
                <a:r>
                  <a:rPr lang="en-US" sz="2600" dirty="0" smtClean="0"/>
                  <a:t>3 questions</a:t>
                </a:r>
              </a:p>
              <a:p>
                <a:pPr marL="514350" indent="-514350">
                  <a:buFont typeface="+mj-lt"/>
                  <a:buAutoNum type="arabicPeriod"/>
                </a:pPr>
                <a:r>
                  <a:rPr lang="en-US" b="1" dirty="0" smtClean="0"/>
                  <a:t>Circuit Research Question Exploration</a:t>
                </a:r>
              </a:p>
              <a:p>
                <a:pPr marL="514350" indent="-514350">
                  <a:buFont typeface="+mj-lt"/>
                  <a:buAutoNum type="arabicPeriod"/>
                </a:pPr>
                <a:r>
                  <a:rPr lang="en-US" b="1" dirty="0"/>
                  <a:t>Circuit Analogy </a:t>
                </a:r>
                <a:r>
                  <a:rPr lang="en-US" b="1" dirty="0" smtClean="0"/>
                  <a:t>Reflection</a:t>
                </a:r>
              </a:p>
              <a:p>
                <a:pPr marL="514350" indent="-514350">
                  <a:buFont typeface="+mj-lt"/>
                  <a:buAutoNum type="arabicPeriod"/>
                </a:pPr>
                <a:r>
                  <a:rPr lang="en-US" b="1" dirty="0" smtClean="0"/>
                  <a:t>Circuit Design </a:t>
                </a:r>
                <a:r>
                  <a:rPr lang="en-US" b="1" dirty="0"/>
                  <a:t>Project</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094444"/>
                <a:ext cx="8229600" cy="5079999"/>
              </a:xfrm>
              <a:blipFill rotWithShape="0">
                <a:blip r:embed="rId3"/>
                <a:stretch>
                  <a:fillRect l="-1926" t="-1921" b="-3962"/>
                </a:stretch>
              </a:blipFill>
            </p:spPr>
            <p:txBody>
              <a:bodyPr/>
              <a:lstStyle/>
              <a:p>
                <a:r>
                  <a:rPr lang="en-US">
                    <a:noFill/>
                  </a:rPr>
                  <a:t> </a:t>
                </a:r>
              </a:p>
            </p:txBody>
          </p:sp>
        </mc:Fallback>
      </mc:AlternateContent>
    </p:spTree>
    <p:extLst>
      <p:ext uri="{BB962C8B-B14F-4D97-AF65-F5344CB8AC3E}">
        <p14:creationId xmlns:p14="http://schemas.microsoft.com/office/powerpoint/2010/main" val="42531482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Analogical reasoning questions</a:t>
            </a:r>
          </a:p>
          <a:p>
            <a:r>
              <a:rPr lang="en-US" dirty="0" smtClean="0">
                <a:solidFill>
                  <a:schemeClr val="tx2"/>
                </a:solidFill>
              </a:rPr>
              <a:t>Deluge is to Droplet as:</a:t>
            </a:r>
          </a:p>
          <a:p>
            <a:pPr marL="685800" lvl="1" indent="-385763">
              <a:buFont typeface="+mj-lt"/>
              <a:buAutoNum type="alphaLcParenR"/>
            </a:pPr>
            <a:r>
              <a:rPr lang="en-US" dirty="0" smtClean="0"/>
              <a:t>Beach is to Wave</a:t>
            </a:r>
          </a:p>
          <a:p>
            <a:pPr marL="685800" lvl="1" indent="-385763">
              <a:buFont typeface="+mj-lt"/>
              <a:buAutoNum type="alphaLcParenR"/>
            </a:pPr>
            <a:r>
              <a:rPr lang="en-US" dirty="0" smtClean="0"/>
              <a:t>Desert is to Oasis</a:t>
            </a:r>
          </a:p>
          <a:p>
            <a:pPr marL="685800" lvl="1" indent="-385763">
              <a:buFont typeface="+mj-lt"/>
              <a:buAutoNum type="alphaLcParenR"/>
            </a:pPr>
            <a:r>
              <a:rPr lang="en-US" dirty="0" smtClean="0"/>
              <a:t>Blizzard is to Icicle</a:t>
            </a:r>
          </a:p>
          <a:p>
            <a:pPr marL="685800" lvl="1" indent="-385763">
              <a:buFont typeface="+mj-lt"/>
              <a:buAutoNum type="alphaLcParenR"/>
            </a:pPr>
            <a:r>
              <a:rPr lang="en-US" dirty="0" smtClean="0"/>
              <a:t>Landslide is to Pebble</a:t>
            </a:r>
          </a:p>
          <a:p>
            <a:pPr marL="685800" lvl="1" indent="-385763">
              <a:buFont typeface="+mj-lt"/>
              <a:buAutoNum type="alphaLcParenR"/>
            </a:pPr>
            <a:r>
              <a:rPr lang="en-US" dirty="0" smtClean="0"/>
              <a:t>Cloudburst is to Puddle</a:t>
            </a:r>
            <a:endParaRPr lang="en-US" dirty="0"/>
          </a:p>
        </p:txBody>
      </p:sp>
      <p:cxnSp>
        <p:nvCxnSpPr>
          <p:cNvPr id="5" name="Straight Arrow Connector 4"/>
          <p:cNvCxnSpPr/>
          <p:nvPr/>
        </p:nvCxnSpPr>
        <p:spPr>
          <a:xfrm flipH="1">
            <a:off x="3717385" y="2671950"/>
            <a:ext cx="1380712" cy="328460"/>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038832" y="2296299"/>
            <a:ext cx="2232926" cy="646331"/>
          </a:xfrm>
          <a:prstGeom prst="rect">
            <a:avLst/>
          </a:prstGeom>
          <a:noFill/>
        </p:spPr>
        <p:txBody>
          <a:bodyPr wrap="square" rtlCol="0">
            <a:spAutoFit/>
          </a:bodyPr>
          <a:lstStyle/>
          <a:p>
            <a:pPr algn="ctr" fontAlgn="base">
              <a:spcBef>
                <a:spcPct val="0"/>
              </a:spcBef>
              <a:spcAft>
                <a:spcPct val="0"/>
              </a:spcAft>
            </a:pPr>
            <a:r>
              <a:rPr lang="en-US" dirty="0">
                <a:solidFill>
                  <a:prstClr val="black"/>
                </a:solidFill>
                <a:latin typeface="Times New Roman" pitchFamily="18" charset="0"/>
              </a:rPr>
              <a:t>Same </a:t>
            </a:r>
            <a:r>
              <a:rPr lang="en-US" i="1" dirty="0">
                <a:solidFill>
                  <a:srgbClr val="FF0000"/>
                </a:solidFill>
                <a:latin typeface="Times New Roman" pitchFamily="18" charset="0"/>
              </a:rPr>
              <a:t>surface features</a:t>
            </a:r>
          </a:p>
          <a:p>
            <a:pPr algn="ctr" fontAlgn="base">
              <a:spcBef>
                <a:spcPct val="0"/>
              </a:spcBef>
              <a:spcAft>
                <a:spcPct val="0"/>
              </a:spcAft>
            </a:pPr>
            <a:r>
              <a:rPr lang="en-US" dirty="0">
                <a:solidFill>
                  <a:prstClr val="black"/>
                </a:solidFill>
                <a:latin typeface="Times New Roman" pitchFamily="18" charset="0"/>
              </a:rPr>
              <a:t>(both water)</a:t>
            </a:r>
          </a:p>
        </p:txBody>
      </p:sp>
      <p:cxnSp>
        <p:nvCxnSpPr>
          <p:cNvPr id="8" name="Straight Arrow Connector 7"/>
          <p:cNvCxnSpPr/>
          <p:nvPr/>
        </p:nvCxnSpPr>
        <p:spPr>
          <a:xfrm flipH="1" flipV="1">
            <a:off x="4617352" y="5097600"/>
            <a:ext cx="444878" cy="413757"/>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098097" y="5397239"/>
            <a:ext cx="2232926" cy="646331"/>
          </a:xfrm>
          <a:prstGeom prst="rect">
            <a:avLst/>
          </a:prstGeom>
          <a:noFill/>
        </p:spPr>
        <p:txBody>
          <a:bodyPr wrap="square" rtlCol="0">
            <a:spAutoFit/>
          </a:bodyPr>
          <a:lstStyle/>
          <a:p>
            <a:pPr algn="ctr" fontAlgn="base">
              <a:spcBef>
                <a:spcPct val="0"/>
              </a:spcBef>
              <a:spcAft>
                <a:spcPct val="0"/>
              </a:spcAft>
            </a:pPr>
            <a:r>
              <a:rPr lang="en-US" dirty="0">
                <a:solidFill>
                  <a:prstClr val="black"/>
                </a:solidFill>
                <a:latin typeface="Times New Roman" pitchFamily="18" charset="0"/>
              </a:rPr>
              <a:t>Same </a:t>
            </a:r>
            <a:r>
              <a:rPr lang="en-US" i="1" dirty="0">
                <a:solidFill>
                  <a:srgbClr val="FF0000"/>
                </a:solidFill>
                <a:latin typeface="Times New Roman" pitchFamily="18" charset="0"/>
              </a:rPr>
              <a:t>surface features</a:t>
            </a:r>
          </a:p>
          <a:p>
            <a:pPr algn="ctr" fontAlgn="base">
              <a:spcBef>
                <a:spcPct val="0"/>
              </a:spcBef>
              <a:spcAft>
                <a:spcPct val="0"/>
              </a:spcAft>
            </a:pPr>
            <a:r>
              <a:rPr lang="en-US" dirty="0">
                <a:solidFill>
                  <a:prstClr val="black"/>
                </a:solidFill>
                <a:latin typeface="Times New Roman" pitchFamily="18" charset="0"/>
              </a:rPr>
              <a:t>(both water)</a:t>
            </a:r>
          </a:p>
        </p:txBody>
      </p:sp>
      <p:cxnSp>
        <p:nvCxnSpPr>
          <p:cNvPr id="11" name="Straight Arrow Connector 10"/>
          <p:cNvCxnSpPr/>
          <p:nvPr/>
        </p:nvCxnSpPr>
        <p:spPr>
          <a:xfrm flipH="1">
            <a:off x="4412018" y="4293596"/>
            <a:ext cx="1547427" cy="149591"/>
          </a:xfrm>
          <a:prstGeom prst="straightConnector1">
            <a:avLst/>
          </a:prstGeom>
          <a:ln w="28575">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886034" y="3744130"/>
            <a:ext cx="2492288" cy="1477328"/>
          </a:xfrm>
          <a:prstGeom prst="rect">
            <a:avLst/>
          </a:prstGeom>
          <a:noFill/>
        </p:spPr>
        <p:txBody>
          <a:bodyPr wrap="square" rtlCol="0">
            <a:spAutoFit/>
          </a:bodyPr>
          <a:lstStyle/>
          <a:p>
            <a:pPr algn="ctr" fontAlgn="base">
              <a:spcBef>
                <a:spcPct val="0"/>
              </a:spcBef>
              <a:spcAft>
                <a:spcPct val="0"/>
              </a:spcAft>
            </a:pPr>
            <a:r>
              <a:rPr lang="en-US" dirty="0">
                <a:solidFill>
                  <a:prstClr val="black"/>
                </a:solidFill>
                <a:latin typeface="Times New Roman" pitchFamily="18" charset="0"/>
              </a:rPr>
              <a:t>Same </a:t>
            </a:r>
            <a:r>
              <a:rPr lang="en-US" i="1" dirty="0">
                <a:solidFill>
                  <a:srgbClr val="00B050"/>
                </a:solidFill>
                <a:latin typeface="Times New Roman" pitchFamily="18" charset="0"/>
              </a:rPr>
              <a:t>deep structure</a:t>
            </a:r>
          </a:p>
          <a:p>
            <a:pPr algn="ctr" fontAlgn="base">
              <a:spcBef>
                <a:spcPct val="0"/>
              </a:spcBef>
              <a:spcAft>
                <a:spcPct val="0"/>
              </a:spcAft>
            </a:pPr>
            <a:r>
              <a:rPr lang="en-US" dirty="0">
                <a:solidFill>
                  <a:prstClr val="black"/>
                </a:solidFill>
                <a:latin typeface="Times New Roman" pitchFamily="18" charset="0"/>
              </a:rPr>
              <a:t>(both catastrophic events caused by an overabundance of benign components)</a:t>
            </a:r>
          </a:p>
        </p:txBody>
      </p:sp>
      <p:sp>
        <p:nvSpPr>
          <p:cNvPr id="13" name="TextBox 12"/>
          <p:cNvSpPr txBox="1"/>
          <p:nvPr/>
        </p:nvSpPr>
        <p:spPr>
          <a:xfrm>
            <a:off x="1256852" y="6271538"/>
            <a:ext cx="5875326" cy="253916"/>
          </a:xfrm>
          <a:prstGeom prst="rect">
            <a:avLst/>
          </a:prstGeom>
          <a:noFill/>
        </p:spPr>
        <p:txBody>
          <a:bodyPr wrap="none" rtlCol="0">
            <a:spAutoFit/>
          </a:bodyPr>
          <a:lstStyle/>
          <a:p>
            <a:pPr fontAlgn="base">
              <a:spcBef>
                <a:spcPct val="0"/>
              </a:spcBef>
              <a:spcAft>
                <a:spcPct val="0"/>
              </a:spcAft>
            </a:pPr>
            <a:r>
              <a:rPr lang="en-US" sz="1050" dirty="0">
                <a:solidFill>
                  <a:prstClr val="black"/>
                </a:solidFill>
                <a:latin typeface="Times New Roman" pitchFamily="18" charset="0"/>
              </a:rPr>
              <a:t>Schwartz, Tsang, and Blair, “The ABCs of How We Learn,” </a:t>
            </a:r>
            <a:r>
              <a:rPr lang="en-US" sz="1050" i="1" dirty="0">
                <a:solidFill>
                  <a:prstClr val="black"/>
                </a:solidFill>
                <a:latin typeface="Times New Roman" pitchFamily="18" charset="0"/>
              </a:rPr>
              <a:t>W.W. Norton &amp; Company</a:t>
            </a:r>
            <a:r>
              <a:rPr lang="en-US" sz="1050" dirty="0">
                <a:solidFill>
                  <a:prstClr val="black"/>
                </a:solidFill>
                <a:latin typeface="Times New Roman" pitchFamily="18" charset="0"/>
              </a:rPr>
              <a:t>, New York, 2016.</a:t>
            </a:r>
          </a:p>
        </p:txBody>
      </p:sp>
      <p:sp>
        <p:nvSpPr>
          <p:cNvPr id="14" name="Title 1"/>
          <p:cNvSpPr txBox="1">
            <a:spLocks/>
          </p:cNvSpPr>
          <p:nvPr/>
        </p:nvSpPr>
        <p:spPr>
          <a:xfrm>
            <a:off x="1373932" y="466070"/>
            <a:ext cx="6039239"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solidFill>
                  <a:srgbClr val="676B6D"/>
                </a:solidFill>
              </a:rPr>
              <a:t>Analogies: A Tool for Creating Connections</a:t>
            </a:r>
            <a:endParaRPr lang="en-US" sz="3600" dirty="0">
              <a:solidFill>
                <a:srgbClr val="676B6D"/>
              </a:solidFill>
            </a:endParaRPr>
          </a:p>
        </p:txBody>
      </p:sp>
    </p:spTree>
    <p:extLst>
      <p:ext uri="{BB962C8B-B14F-4D97-AF65-F5344CB8AC3E}">
        <p14:creationId xmlns:p14="http://schemas.microsoft.com/office/powerpoint/2010/main" val="2070205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0678"/>
            <a:ext cx="8229600" cy="692514"/>
          </a:xfrm>
        </p:spPr>
        <p:txBody>
          <a:bodyPr>
            <a:normAutofit/>
          </a:bodyPr>
          <a:lstStyle/>
          <a:p>
            <a:r>
              <a:rPr lang="en-US" sz="3600" dirty="0" smtClean="0"/>
              <a:t>AC vs. DC current</a:t>
            </a:r>
            <a:endParaRPr lang="en-US" sz="3600" dirty="0"/>
          </a:p>
        </p:txBody>
      </p:sp>
      <p:sp>
        <p:nvSpPr>
          <p:cNvPr id="3" name="Content Placeholder 2"/>
          <p:cNvSpPr>
            <a:spLocks noGrp="1"/>
          </p:cNvSpPr>
          <p:nvPr>
            <p:ph idx="1"/>
          </p:nvPr>
        </p:nvSpPr>
        <p:spPr>
          <a:xfrm>
            <a:off x="457200" y="940778"/>
            <a:ext cx="8229600" cy="4921626"/>
          </a:xfrm>
        </p:spPr>
        <p:txBody>
          <a:bodyPr>
            <a:normAutofit/>
          </a:bodyPr>
          <a:lstStyle/>
          <a:p>
            <a:r>
              <a:rPr lang="en-US" sz="3200" dirty="0" smtClean="0"/>
              <a:t>Shuffle exercise</a:t>
            </a:r>
          </a:p>
          <a:p>
            <a:r>
              <a:rPr lang="en-US" sz="3200" dirty="0" smtClean="0"/>
              <a:t>Jogging</a:t>
            </a:r>
            <a:endParaRPr lang="en-US" sz="3200" dirty="0"/>
          </a:p>
        </p:txBody>
      </p:sp>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1070" y="2233246"/>
            <a:ext cx="1512282" cy="1705741"/>
          </a:xfrm>
          <a:prstGeom prst="rect">
            <a:avLst/>
          </a:prstGeom>
          <a:noFill/>
          <a:ln>
            <a:noFill/>
          </a:ln>
        </p:spPr>
      </p:pic>
      <p:pic>
        <p:nvPicPr>
          <p:cNvPr id="5" name="Picture 4"/>
          <p:cNvPicPr/>
          <p:nvPr/>
        </p:nvPicPr>
        <p:blipFill>
          <a:blip r:embed="rId4">
            <a:extLst>
              <a:ext uri="{28A0092B-C50C-407E-A947-70E740481C1C}">
                <a14:useLocalDpi xmlns:a14="http://schemas.microsoft.com/office/drawing/2010/main" val="0"/>
              </a:ext>
            </a:extLst>
          </a:blip>
          <a:srcRect/>
          <a:stretch>
            <a:fillRect/>
          </a:stretch>
        </p:blipFill>
        <p:spPr bwMode="auto">
          <a:xfrm>
            <a:off x="3851030" y="1582615"/>
            <a:ext cx="1784841" cy="1652960"/>
          </a:xfrm>
          <a:prstGeom prst="rect">
            <a:avLst/>
          </a:prstGeom>
          <a:noFill/>
          <a:ln>
            <a:noFill/>
          </a:ln>
        </p:spPr>
      </p:pic>
      <p:pic>
        <p:nvPicPr>
          <p:cNvPr id="15362" name="Picture 2" descr="http://www.themeparkreview.com/parks/pimages/Seabreeze_Amusement_Park/Sea_Dragon/seabreeze_8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4901" y="3385038"/>
            <a:ext cx="4797392" cy="320919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51608" y="1179635"/>
            <a:ext cx="3333750" cy="2019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1794" y="3991716"/>
            <a:ext cx="3890583" cy="25937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537625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238398" cy="1307976"/>
          </a:xfrm>
        </p:spPr>
        <p:txBody>
          <a:bodyPr>
            <a:noAutofit/>
          </a:bodyPr>
          <a:lstStyle/>
          <a:p>
            <a:pPr algn="ctr"/>
            <a:r>
              <a:rPr lang="en-US" sz="3200" b="1" u="sng" dirty="0" smtClean="0"/>
              <a:t>Power</a:t>
            </a:r>
            <a:r>
              <a:rPr lang="en-US" sz="3200" dirty="0" smtClean="0"/>
              <a:t> is the </a:t>
            </a:r>
            <a:r>
              <a:rPr lang="en-US" sz="3200" i="1" dirty="0" smtClean="0"/>
              <a:t>time rate </a:t>
            </a:r>
            <a:r>
              <a:rPr lang="en-US" sz="3200" dirty="0" smtClean="0"/>
              <a:t>at which energy is supplied or absorbed</a:t>
            </a:r>
            <a:endParaRPr lang="en-US" sz="3200" dirty="0"/>
          </a:p>
        </p:txBody>
      </p:sp>
      <mc:AlternateContent xmlns:mc="http://schemas.openxmlformats.org/markup-compatibility/2006" xmlns:a14="http://schemas.microsoft.com/office/drawing/2010/main">
        <mc:Choice Requires="a14">
          <p:sp>
            <p:nvSpPr>
              <p:cNvPr id="6" name="Content Placeholder 2"/>
              <p:cNvSpPr>
                <a:spLocks noGrp="1"/>
              </p:cNvSpPr>
              <p:nvPr>
                <p:ph idx="1"/>
              </p:nvPr>
            </p:nvSpPr>
            <p:spPr>
              <a:xfrm>
                <a:off x="483577" y="1503485"/>
                <a:ext cx="8229600" cy="4958861"/>
              </a:xfrm>
            </p:spPr>
            <p:txBody>
              <a:bodyPr>
                <a:normAutofit lnSpcReduction="10000"/>
              </a:bodyPr>
              <a:lstStyle/>
              <a:p>
                <a:r>
                  <a:rPr lang="en-US" sz="3000" dirty="0" smtClean="0"/>
                  <a:t>Measured in watts [W] = joules [J] per second [s]</a:t>
                </a:r>
              </a:p>
              <a:p>
                <a:r>
                  <a:rPr lang="en-US" sz="3000" dirty="0" smtClean="0"/>
                  <a:t>Mathematical formula</a:t>
                </a:r>
              </a:p>
              <a:p>
                <a:endParaRPr lang="en-US" sz="2800" dirty="0" smtClean="0"/>
              </a:p>
              <a:p>
                <a:endParaRPr lang="en-US" sz="1000" dirty="0" smtClean="0"/>
              </a:p>
              <a:p>
                <a:r>
                  <a:rPr lang="en-US" sz="3000" dirty="0" smtClean="0"/>
                  <a:t>Derivation of electric power formula</a:t>
                </a:r>
              </a:p>
              <a:p>
                <a:r>
                  <a:rPr lang="en-US" sz="3000" dirty="0" smtClean="0"/>
                  <a:t>Sign convention</a:t>
                </a:r>
              </a:p>
              <a:p>
                <a:pPr lvl="1"/>
                <a14:m>
                  <m:oMath xmlns:m="http://schemas.openxmlformats.org/officeDocument/2006/math">
                    <m:r>
                      <m:rPr>
                        <m:nor/>
                      </m:rPr>
                      <a:rPr lang="en-US" sz="2700"/>
                      <m:t>If</m:t>
                    </m:r>
                    <m:r>
                      <a:rPr lang="en-US" sz="2700" i="1">
                        <a:latin typeface="Cambria Math"/>
                      </a:rPr>
                      <m:t> </m:t>
                    </m:r>
                    <m:r>
                      <a:rPr lang="en-US" sz="2700" i="1">
                        <a:latin typeface="Cambria Math"/>
                      </a:rPr>
                      <m:t>𝑝</m:t>
                    </m:r>
                    <m:r>
                      <a:rPr lang="en-US" sz="2700" i="1">
                        <a:latin typeface="Cambria Math"/>
                      </a:rPr>
                      <m:t>&gt;0 →</m:t>
                    </m:r>
                    <m:r>
                      <m:rPr>
                        <m:nor/>
                      </m:rPr>
                      <a:rPr lang="en-US" sz="2700"/>
                      <m:t>Power</m:t>
                    </m:r>
                    <m:r>
                      <m:rPr>
                        <m:nor/>
                      </m:rPr>
                      <a:rPr lang="en-US" sz="2700"/>
                      <m:t> </m:t>
                    </m:r>
                    <m:r>
                      <m:rPr>
                        <m:nor/>
                      </m:rPr>
                      <a:rPr lang="en-US" sz="2700"/>
                      <m:t>is</m:t>
                    </m:r>
                    <m:r>
                      <m:rPr>
                        <m:nor/>
                      </m:rPr>
                      <a:rPr lang="en-US" sz="2700"/>
                      <m:t> </m:t>
                    </m:r>
                    <m:r>
                      <m:rPr>
                        <m:nor/>
                      </m:rPr>
                      <a:rPr lang="en-US" sz="2700"/>
                      <m:t>absorbed</m:t>
                    </m:r>
                  </m:oMath>
                </a14:m>
                <a:endParaRPr lang="en-US" sz="2700" dirty="0" smtClean="0"/>
              </a:p>
              <a:p>
                <a:pPr lvl="1"/>
                <a14:m>
                  <m:oMath xmlns:m="http://schemas.openxmlformats.org/officeDocument/2006/math">
                    <m:r>
                      <m:rPr>
                        <m:nor/>
                      </m:rPr>
                      <a:rPr lang="en-US" sz="2700"/>
                      <m:t>If</m:t>
                    </m:r>
                    <m:r>
                      <a:rPr lang="en-US" sz="2700" i="1">
                        <a:latin typeface="Cambria Math"/>
                      </a:rPr>
                      <m:t> </m:t>
                    </m:r>
                    <m:r>
                      <a:rPr lang="en-US" sz="2700" i="1">
                        <a:latin typeface="Cambria Math"/>
                      </a:rPr>
                      <m:t>𝑝</m:t>
                    </m:r>
                    <m:r>
                      <a:rPr lang="en-US" sz="2700" i="1">
                        <a:latin typeface="Cambria Math"/>
                      </a:rPr>
                      <m:t>&lt;0 →</m:t>
                    </m:r>
                    <m:r>
                      <m:rPr>
                        <m:nor/>
                      </m:rPr>
                      <a:rPr lang="en-US" sz="2700"/>
                      <m:t>Power</m:t>
                    </m:r>
                    <m:r>
                      <m:rPr>
                        <m:nor/>
                      </m:rPr>
                      <a:rPr lang="en-US" sz="2700"/>
                      <m:t> </m:t>
                    </m:r>
                    <m:r>
                      <m:rPr>
                        <m:nor/>
                      </m:rPr>
                      <a:rPr lang="en-US" sz="2700"/>
                      <m:t>is</m:t>
                    </m:r>
                    <m:r>
                      <m:rPr>
                        <m:nor/>
                      </m:rPr>
                      <a:rPr lang="en-US" sz="2700"/>
                      <m:t> </m:t>
                    </m:r>
                    <m:r>
                      <m:rPr>
                        <m:nor/>
                      </m:rPr>
                      <a:rPr lang="en-US" sz="2700"/>
                      <m:t>supplied</m:t>
                    </m:r>
                  </m:oMath>
                </a14:m>
                <a:endParaRPr lang="en-US" sz="2700" dirty="0"/>
              </a:p>
              <a:p>
                <a:endParaRPr lang="en-US" sz="2000" dirty="0" smtClean="0"/>
              </a:p>
              <a:p>
                <a:r>
                  <a:rPr lang="en-US" sz="3000" dirty="0" smtClean="0"/>
                  <a:t>Money Analogy</a:t>
                </a:r>
              </a:p>
              <a:p>
                <a:pPr lvl="1"/>
                <a:r>
                  <a:rPr lang="en-US" sz="2700" b="1" u="sng" dirty="0"/>
                  <a:t>“Money is Power!”</a:t>
                </a:r>
                <a:r>
                  <a:rPr lang="en-US" sz="2700" dirty="0"/>
                  <a:t> </a:t>
                </a:r>
                <a:endParaRPr lang="en-US" sz="2700" dirty="0" smtClean="0"/>
              </a:p>
            </p:txBody>
          </p:sp>
        </mc:Choice>
        <mc:Fallback xmlns="">
          <p:sp>
            <p:nvSpPr>
              <p:cNvPr id="6" name="Content Placeholder 2"/>
              <p:cNvSpPr>
                <a:spLocks noGrp="1" noRot="1" noChangeAspect="1" noMove="1" noResize="1" noEditPoints="1" noAdjustHandles="1" noChangeArrowheads="1" noChangeShapeType="1" noTextEdit="1"/>
              </p:cNvSpPr>
              <p:nvPr>
                <p:ph idx="1"/>
              </p:nvPr>
            </p:nvSpPr>
            <p:spPr>
              <a:xfrm>
                <a:off x="483577" y="1503485"/>
                <a:ext cx="8229600" cy="4958861"/>
              </a:xfrm>
              <a:blipFill rotWithShape="0">
                <a:blip r:embed="rId3"/>
                <a:stretch>
                  <a:fillRect l="-963" t="-2214" b="-861"/>
                </a:stretch>
              </a:blipFill>
            </p:spPr>
            <p:txBody>
              <a:bodyPr/>
              <a:lstStyle/>
              <a:p>
                <a:r>
                  <a:rPr lang="en-US">
                    <a:noFill/>
                  </a:rPr>
                  <a:t> </a:t>
                </a:r>
              </a:p>
            </p:txBody>
          </p:sp>
        </mc:Fallback>
      </mc:AlternateContent>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6717" y="3974847"/>
            <a:ext cx="3631956" cy="2594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3" name="Rectangle 2"/>
              <p:cNvSpPr/>
              <p:nvPr/>
            </p:nvSpPr>
            <p:spPr>
              <a:xfrm>
                <a:off x="5548252" y="2082672"/>
                <a:ext cx="1629485" cy="79355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a:rPr>
                        <m:t>𝑝</m:t>
                      </m:r>
                      <m:r>
                        <a:rPr lang="en-US" sz="2400" i="1">
                          <a:latin typeface="Cambria Math"/>
                        </a:rPr>
                        <m:t>(</m:t>
                      </m:r>
                      <m:r>
                        <a:rPr lang="en-US" sz="2400" i="1">
                          <a:latin typeface="Cambria Math"/>
                        </a:rPr>
                        <m:t>𝑡</m:t>
                      </m:r>
                      <m:r>
                        <a:rPr lang="en-US" sz="2400" i="1">
                          <a:latin typeface="Cambria Math"/>
                        </a:rPr>
                        <m:t>)=</m:t>
                      </m:r>
                      <m:f>
                        <m:fPr>
                          <m:ctrlPr>
                            <a:rPr lang="en-US" sz="2400" i="1">
                              <a:latin typeface="Cambria Math" panose="02040503050406030204" pitchFamily="18" charset="0"/>
                            </a:rPr>
                          </m:ctrlPr>
                        </m:fPr>
                        <m:num>
                          <m:r>
                            <a:rPr lang="en-US" sz="2400" i="1">
                              <a:latin typeface="Cambria Math"/>
                            </a:rPr>
                            <m:t>𝑑𝑤</m:t>
                          </m:r>
                        </m:num>
                        <m:den>
                          <m:r>
                            <a:rPr lang="en-US" sz="2400" i="1">
                              <a:latin typeface="Cambria Math"/>
                            </a:rPr>
                            <m:t>𝑑𝑡</m:t>
                          </m:r>
                        </m:den>
                      </m:f>
                    </m:oMath>
                  </m:oMathPara>
                </a14:m>
                <a:endParaRPr lang="en-US" sz="2400" dirty="0"/>
              </a:p>
            </p:txBody>
          </p:sp>
        </mc:Choice>
        <mc:Fallback xmlns="">
          <p:sp>
            <p:nvSpPr>
              <p:cNvPr id="3" name="Rectangle 2"/>
              <p:cNvSpPr>
                <a:spLocks noRot="1" noChangeAspect="1" noMove="1" noResize="1" noEditPoints="1" noAdjustHandles="1" noChangeArrowheads="1" noChangeShapeType="1" noTextEdit="1"/>
              </p:cNvSpPr>
              <p:nvPr/>
            </p:nvSpPr>
            <p:spPr>
              <a:xfrm>
                <a:off x="5548252" y="2082672"/>
                <a:ext cx="1629485" cy="793551"/>
              </a:xfrm>
              <a:prstGeom prst="rect">
                <a:avLst/>
              </a:prstGeom>
              <a:blipFill rotWithShape="0">
                <a:blip r:embed="rId5"/>
                <a:stretch>
                  <a:fillRect/>
                </a:stretch>
              </a:blipFill>
            </p:spPr>
            <p:txBody>
              <a:bodyPr/>
              <a:lstStyle/>
              <a:p>
                <a:r>
                  <a:rPr lang="en-US">
                    <a:noFill/>
                  </a:rPr>
                  <a:t> </a:t>
                </a:r>
              </a:p>
            </p:txBody>
          </p:sp>
        </mc:Fallback>
      </mc:AlternateContent>
      <p:sp>
        <p:nvSpPr>
          <p:cNvPr id="7" name="Rectangle 6"/>
          <p:cNvSpPr/>
          <p:nvPr/>
        </p:nvSpPr>
        <p:spPr>
          <a:xfrm>
            <a:off x="5528529" y="2084523"/>
            <a:ext cx="1698747" cy="85212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mc:AlternateContent xmlns:mc="http://schemas.openxmlformats.org/markup-compatibility/2006" xmlns:a14="http://schemas.microsoft.com/office/drawing/2010/main">
        <mc:Choice Requires="a14">
          <p:sp>
            <p:nvSpPr>
              <p:cNvPr id="4" name="Rectangle 3"/>
              <p:cNvSpPr/>
              <p:nvPr/>
            </p:nvSpPr>
            <p:spPr>
              <a:xfrm>
                <a:off x="6625623" y="3180583"/>
                <a:ext cx="109780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a:rPr>
                        <m:t>𝑝</m:t>
                      </m:r>
                      <m:r>
                        <a:rPr lang="en-US" sz="2400" i="1">
                          <a:latin typeface="Cambria Math"/>
                        </a:rPr>
                        <m:t>=</m:t>
                      </m:r>
                      <m:r>
                        <a:rPr lang="en-US" sz="2400" i="1">
                          <a:latin typeface="Cambria Math"/>
                        </a:rPr>
                        <m:t>𝑣𝑖</m:t>
                      </m:r>
                    </m:oMath>
                  </m:oMathPara>
                </a14:m>
                <a:endParaRPr lang="en-US" sz="2400" dirty="0"/>
              </a:p>
            </p:txBody>
          </p:sp>
        </mc:Choice>
        <mc:Fallback xmlns="">
          <p:sp>
            <p:nvSpPr>
              <p:cNvPr id="4" name="Rectangle 3"/>
              <p:cNvSpPr>
                <a:spLocks noRot="1" noChangeAspect="1" noMove="1" noResize="1" noEditPoints="1" noAdjustHandles="1" noChangeArrowheads="1" noChangeShapeType="1" noTextEdit="1"/>
              </p:cNvSpPr>
              <p:nvPr/>
            </p:nvSpPr>
            <p:spPr>
              <a:xfrm>
                <a:off x="6625623" y="3180583"/>
                <a:ext cx="1097800" cy="461665"/>
              </a:xfrm>
              <a:prstGeom prst="rect">
                <a:avLst/>
              </a:prstGeom>
              <a:blipFill rotWithShape="0">
                <a:blip r:embed="rId6"/>
                <a:stretch>
                  <a:fillRect b="-6667"/>
                </a:stretch>
              </a:blipFill>
            </p:spPr>
            <p:txBody>
              <a:bodyPr/>
              <a:lstStyle/>
              <a:p>
                <a:r>
                  <a:rPr lang="en-US">
                    <a:noFill/>
                  </a:rPr>
                  <a:t> </a:t>
                </a:r>
              </a:p>
            </p:txBody>
          </p:sp>
        </mc:Fallback>
      </mc:AlternateContent>
      <p:sp>
        <p:nvSpPr>
          <p:cNvPr id="8" name="Rectangle 7"/>
          <p:cNvSpPr/>
          <p:nvPr/>
        </p:nvSpPr>
        <p:spPr>
          <a:xfrm>
            <a:off x="6568952" y="3142531"/>
            <a:ext cx="1185863" cy="58540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386456426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4592" y="274638"/>
            <a:ext cx="7306408" cy="1143000"/>
          </a:xfrm>
        </p:spPr>
        <p:txBody>
          <a:bodyPr>
            <a:noAutofit/>
          </a:bodyPr>
          <a:lstStyle/>
          <a:p>
            <a:r>
              <a:rPr lang="en-US" sz="3600" b="1" u="sng" dirty="0"/>
              <a:t>Analogy: Water Flow and Passive Sign Convention</a:t>
            </a:r>
            <a:endParaRPr lang="en-US" sz="36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3692770"/>
                <a:ext cx="8229600" cy="2433394"/>
              </a:xfrm>
            </p:spPr>
            <p:txBody>
              <a:bodyPr>
                <a:normAutofit/>
              </a:bodyPr>
              <a:lstStyle/>
              <a:p>
                <a:r>
                  <a:rPr lang="en-US" sz="3000" dirty="0" smtClean="0"/>
                  <a:t>Current through element 1 </a:t>
                </a:r>
                <a14:m>
                  <m:oMath xmlns:m="http://schemas.openxmlformats.org/officeDocument/2006/math">
                    <m:r>
                      <a:rPr lang="en-US" sz="3000" i="1" dirty="0" smtClean="0">
                        <a:latin typeface="Cambria Math"/>
                        <a:ea typeface="Cambria Math"/>
                      </a:rPr>
                      <m:t>→</m:t>
                    </m:r>
                  </m:oMath>
                </a14:m>
                <a:r>
                  <a:rPr lang="en-US" sz="3000" dirty="0" smtClean="0"/>
                  <a:t> uphill (voltage rise)</a:t>
                </a:r>
              </a:p>
              <a:p>
                <a:pPr lvl="1"/>
                <a:r>
                  <a:rPr lang="en-US" sz="2800" dirty="0" smtClean="0"/>
                  <a:t>Like a pump</a:t>
                </a:r>
              </a:p>
              <a:p>
                <a:r>
                  <a:rPr lang="en-US" sz="3000" dirty="0" smtClean="0"/>
                  <a:t>Current through element 2 </a:t>
                </a:r>
                <a14:m>
                  <m:oMath xmlns:m="http://schemas.openxmlformats.org/officeDocument/2006/math">
                    <m:r>
                      <a:rPr lang="en-US" sz="3000" i="1" dirty="0">
                        <a:latin typeface="Cambria Math"/>
                        <a:ea typeface="Cambria Math"/>
                      </a:rPr>
                      <m:t>→</m:t>
                    </m:r>
                  </m:oMath>
                </a14:m>
                <a:r>
                  <a:rPr lang="en-US" sz="3000" dirty="0" smtClean="0"/>
                  <a:t> downhill (voltage drop)</a:t>
                </a:r>
              </a:p>
              <a:p>
                <a:pPr lvl="1"/>
                <a:r>
                  <a:rPr lang="en-US" sz="2800" dirty="0" smtClean="0"/>
                  <a:t>Like a watermill</a:t>
                </a:r>
                <a:endParaRPr lang="en-US"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3692770"/>
                <a:ext cx="8229600" cy="2433394"/>
              </a:xfrm>
              <a:blipFill rotWithShape="0">
                <a:blip r:embed="rId3"/>
                <a:stretch>
                  <a:fillRect l="-963" t="-2757"/>
                </a:stretch>
              </a:blipFill>
            </p:spPr>
            <p:txBody>
              <a:bodyPr/>
              <a:lstStyle/>
              <a:p>
                <a:r>
                  <a:rPr lang="en-US">
                    <a:noFill/>
                  </a:rPr>
                  <a:t> </a:t>
                </a:r>
              </a:p>
            </p:txBody>
          </p:sp>
        </mc:Fallback>
      </mc:AlternateContent>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8757" y="1567352"/>
            <a:ext cx="4461851" cy="1975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1390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1014"/>
            <a:ext cx="8071338" cy="1143000"/>
          </a:xfrm>
        </p:spPr>
        <p:txBody>
          <a:bodyPr>
            <a:normAutofit/>
          </a:bodyPr>
          <a:lstStyle/>
          <a:p>
            <a:r>
              <a:rPr lang="en-US" sz="3200" b="1" u="sng" dirty="0"/>
              <a:t>Analogy: The Water Cycle and Electric Circuits</a:t>
            </a:r>
            <a:endParaRPr lang="en-US" sz="3200" dirty="0"/>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2035" y="1415561"/>
            <a:ext cx="6827031" cy="47485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18037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58100" cy="736477"/>
          </a:xfrm>
        </p:spPr>
        <p:txBody>
          <a:bodyPr>
            <a:normAutofit fontScale="90000"/>
          </a:bodyPr>
          <a:lstStyle/>
          <a:p>
            <a:r>
              <a:rPr lang="en-US" sz="3200" b="1" u="sng" dirty="0" smtClean="0"/>
              <a:t>Validation Ex L5-1</a:t>
            </a:r>
            <a:r>
              <a:rPr lang="en-US" sz="3200" dirty="0" smtClean="0"/>
              <a:t>: Series &amp; Parallel Elements</a:t>
            </a:r>
            <a:endParaRPr lang="en-US" sz="32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95654" y="1072663"/>
                <a:ext cx="8537331" cy="5336930"/>
              </a:xfrm>
            </p:spPr>
            <p:txBody>
              <a:bodyPr>
                <a:normAutofit/>
              </a:bodyPr>
              <a:lstStyle/>
              <a:p>
                <a:r>
                  <a:rPr lang="en-US" sz="2600" dirty="0"/>
                  <a:t>Series-connected elements may be drawn in parallel and parallel-connected elements may be drawn collinearly. </a:t>
                </a:r>
                <a:endParaRPr lang="en-US" sz="2600" dirty="0" smtClean="0"/>
              </a:p>
              <a:p>
                <a:pPr marL="914400" lvl="1" indent="-457200">
                  <a:buFont typeface="+mj-lt"/>
                  <a:buAutoNum type="alphaLcParenR"/>
                </a:pPr>
                <a:r>
                  <a:rPr lang="en-US" sz="2400" dirty="0"/>
                  <a:t>Draw the wires for the circuit in Fig. </a:t>
                </a:r>
                <a:r>
                  <a:rPr lang="en-US" sz="2400" dirty="0" smtClean="0"/>
                  <a:t>L5-1a </a:t>
                </a:r>
                <a:r>
                  <a:rPr lang="en-US" sz="2400" dirty="0"/>
                  <a:t>so that the resistors are connected </a:t>
                </a:r>
                <a:r>
                  <a:rPr lang="en-US" sz="2400" b="1" i="1" dirty="0"/>
                  <a:t>in series </a:t>
                </a:r>
                <a:r>
                  <a:rPr lang="en-US" sz="2400" dirty="0"/>
                  <a:t>with the voltage source </a:t>
                </a:r>
                <a14:m>
                  <m:oMath xmlns:m="http://schemas.openxmlformats.org/officeDocument/2006/math">
                    <m:sSub>
                      <m:sSubPr>
                        <m:ctrlPr>
                          <a:rPr lang="en-US" sz="2400" i="1">
                            <a:latin typeface="Cambria Math" panose="02040503050406030204" pitchFamily="18" charset="0"/>
                          </a:rPr>
                        </m:ctrlPr>
                      </m:sSubPr>
                      <m:e>
                        <m:r>
                          <a:rPr lang="en-US" sz="2400" i="1">
                            <a:latin typeface="Cambria Math"/>
                          </a:rPr>
                          <m:t>𝑣</m:t>
                        </m:r>
                      </m:e>
                      <m:sub>
                        <m:r>
                          <a:rPr lang="en-US" sz="2400" i="1">
                            <a:latin typeface="Cambria Math"/>
                          </a:rPr>
                          <m:t>𝑠</m:t>
                        </m:r>
                      </m:sub>
                    </m:sSub>
                  </m:oMath>
                </a14:m>
                <a:r>
                  <a:rPr lang="en-US" sz="2400" dirty="0"/>
                  <a:t>.</a:t>
                </a:r>
                <a:endParaRPr lang="en-US" sz="2400" dirty="0" smtClean="0"/>
              </a:p>
              <a:p>
                <a:pPr marL="457200" lvl="1" indent="0">
                  <a:buNone/>
                </a:pPr>
                <a:endParaRPr lang="en-US" sz="2400" dirty="0" smtClean="0"/>
              </a:p>
              <a:p>
                <a:pPr marL="457200" lvl="1" indent="0">
                  <a:buNone/>
                </a:pPr>
                <a:endParaRPr lang="en-US" sz="2400" dirty="0"/>
              </a:p>
              <a:p>
                <a:pPr marL="457200" lvl="1" indent="0">
                  <a:buNone/>
                </a:pPr>
                <a:endParaRPr lang="en-US" sz="2400" dirty="0"/>
              </a:p>
              <a:p>
                <a:pPr marL="457200" lvl="1" indent="0">
                  <a:buNone/>
                </a:pPr>
                <a:r>
                  <a:rPr lang="en-US" sz="1200" dirty="0" smtClean="0"/>
                  <a:t> </a:t>
                </a:r>
                <a:endParaRPr lang="en-US" sz="1200" dirty="0"/>
              </a:p>
              <a:p>
                <a:pPr marL="914400" lvl="1" indent="-457200">
                  <a:buFont typeface="+mj-lt"/>
                  <a:buAutoNum type="alphaLcParenR" startAt="2"/>
                </a:pPr>
                <a:r>
                  <a:rPr lang="en-US" sz="2400" dirty="0"/>
                  <a:t>Draw the wires for the circuit in Fig. </a:t>
                </a:r>
                <a:r>
                  <a:rPr lang="en-US" sz="2400" dirty="0" smtClean="0"/>
                  <a:t>L5-1b </a:t>
                </a:r>
                <a:r>
                  <a:rPr lang="en-US" sz="2400" dirty="0"/>
                  <a:t>so that the resistors are connected </a:t>
                </a:r>
                <a:r>
                  <a:rPr lang="en-US" sz="2400" b="1" i="1" dirty="0"/>
                  <a:t>in parallel </a:t>
                </a:r>
                <a:r>
                  <a:rPr lang="en-US" sz="2400" dirty="0"/>
                  <a:t>with the voltage source </a:t>
                </a:r>
                <a14:m>
                  <m:oMath xmlns:m="http://schemas.openxmlformats.org/officeDocument/2006/math">
                    <m:sSub>
                      <m:sSubPr>
                        <m:ctrlPr>
                          <a:rPr lang="en-US" sz="2400" i="1">
                            <a:latin typeface="Cambria Math" panose="02040503050406030204" pitchFamily="18" charset="0"/>
                          </a:rPr>
                        </m:ctrlPr>
                      </m:sSubPr>
                      <m:e>
                        <m:r>
                          <a:rPr lang="en-US" sz="2400" i="1">
                            <a:latin typeface="Cambria Math"/>
                          </a:rPr>
                          <m:t>𝑣</m:t>
                        </m:r>
                      </m:e>
                      <m:sub>
                        <m:r>
                          <a:rPr lang="en-US" sz="2400" i="1">
                            <a:latin typeface="Cambria Math"/>
                          </a:rPr>
                          <m:t>𝑠</m:t>
                        </m:r>
                      </m:sub>
                    </m:sSub>
                  </m:oMath>
                </a14:m>
                <a:r>
                  <a:rPr lang="en-US" sz="2400" dirty="0"/>
                  <a:t>.</a:t>
                </a:r>
              </a:p>
              <a:p>
                <a:pPr marL="0" indent="0">
                  <a:buNone/>
                </a:pPr>
                <a:endParaRPr lang="en-US"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95654" y="1072663"/>
                <a:ext cx="8537331" cy="5336930"/>
              </a:xfrm>
              <a:blipFill rotWithShape="1">
                <a:blip r:embed="rId3"/>
                <a:stretch>
                  <a:fillRect l="-1143" t="-914" r="-71"/>
                </a:stretch>
              </a:blipFill>
            </p:spPr>
            <p:txBody>
              <a:bodyPr/>
              <a:lstStyle/>
              <a:p>
                <a:r>
                  <a:rPr lang="en-US">
                    <a:noFill/>
                  </a:rPr>
                  <a:t> </a:t>
                </a:r>
              </a:p>
            </p:txBody>
          </p:sp>
        </mc:Fallback>
      </mc:AlternateContent>
      <p:pic>
        <p:nvPicPr>
          <p:cNvPr id="5" name="Picture 4"/>
          <p:cNvPicPr/>
          <p:nvPr/>
        </p:nvPicPr>
        <p:blipFill>
          <a:blip r:embed="rId4">
            <a:extLst>
              <a:ext uri="{28A0092B-C50C-407E-A947-70E740481C1C}">
                <a14:useLocalDpi xmlns:a14="http://schemas.microsoft.com/office/drawing/2010/main" val="0"/>
              </a:ext>
            </a:extLst>
          </a:blip>
          <a:srcRect/>
          <a:stretch>
            <a:fillRect/>
          </a:stretch>
        </p:blipFill>
        <p:spPr bwMode="auto">
          <a:xfrm>
            <a:off x="3416739" y="2835148"/>
            <a:ext cx="2345690" cy="1328420"/>
          </a:xfrm>
          <a:prstGeom prst="rect">
            <a:avLst/>
          </a:prstGeom>
          <a:noFill/>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18227" y="5188683"/>
            <a:ext cx="4846637" cy="1262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54588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58100" cy="736477"/>
          </a:xfrm>
        </p:spPr>
        <p:txBody>
          <a:bodyPr>
            <a:normAutofit fontScale="90000"/>
          </a:bodyPr>
          <a:lstStyle/>
          <a:p>
            <a:r>
              <a:rPr lang="en-US" sz="3200" b="1" u="sng" dirty="0" smtClean="0"/>
              <a:t>Validation Ex L5-1</a:t>
            </a:r>
            <a:r>
              <a:rPr lang="en-US" sz="3200" dirty="0" smtClean="0"/>
              <a:t>: Series &amp; Parallel Elements</a:t>
            </a:r>
            <a:endParaRPr lang="en-US" sz="32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95654" y="1072663"/>
                <a:ext cx="8537331" cy="5336930"/>
              </a:xfrm>
            </p:spPr>
            <p:txBody>
              <a:bodyPr>
                <a:normAutofit/>
              </a:bodyPr>
              <a:lstStyle/>
              <a:p>
                <a:r>
                  <a:rPr lang="en-US" sz="2600" dirty="0"/>
                  <a:t>Series-connected elements may be drawn in parallel and parallel-connected elements may be drawn collinearly. </a:t>
                </a:r>
                <a:endParaRPr lang="en-US" sz="2600" dirty="0" smtClean="0"/>
              </a:p>
              <a:p>
                <a:pPr marL="914400" lvl="1" indent="-457200">
                  <a:buFont typeface="+mj-lt"/>
                  <a:buAutoNum type="alphaLcParenR"/>
                </a:pPr>
                <a:r>
                  <a:rPr lang="en-US" sz="2400" dirty="0"/>
                  <a:t>Draw the wires for the circuit in Fig. </a:t>
                </a:r>
                <a:r>
                  <a:rPr lang="en-US" sz="2400" dirty="0" smtClean="0"/>
                  <a:t>L5-1a </a:t>
                </a:r>
                <a:r>
                  <a:rPr lang="en-US" sz="2400" dirty="0"/>
                  <a:t>so that the resistors are connected </a:t>
                </a:r>
                <a:r>
                  <a:rPr lang="en-US" sz="2400" b="1" i="1" dirty="0"/>
                  <a:t>in series </a:t>
                </a:r>
                <a:r>
                  <a:rPr lang="en-US" sz="2400" dirty="0"/>
                  <a:t>with the voltage source </a:t>
                </a:r>
                <a14:m>
                  <m:oMath xmlns:m="http://schemas.openxmlformats.org/officeDocument/2006/math">
                    <m:sSub>
                      <m:sSubPr>
                        <m:ctrlPr>
                          <a:rPr lang="en-US" sz="2400" i="1">
                            <a:latin typeface="Cambria Math" panose="02040503050406030204" pitchFamily="18" charset="0"/>
                          </a:rPr>
                        </m:ctrlPr>
                      </m:sSubPr>
                      <m:e>
                        <m:r>
                          <a:rPr lang="en-US" sz="2400" i="1">
                            <a:latin typeface="Cambria Math"/>
                          </a:rPr>
                          <m:t>𝑣</m:t>
                        </m:r>
                      </m:e>
                      <m:sub>
                        <m:r>
                          <a:rPr lang="en-US" sz="2400" i="1">
                            <a:latin typeface="Cambria Math"/>
                          </a:rPr>
                          <m:t>𝑠</m:t>
                        </m:r>
                      </m:sub>
                    </m:sSub>
                  </m:oMath>
                </a14:m>
                <a:r>
                  <a:rPr lang="en-US" sz="2400" dirty="0"/>
                  <a:t>.</a:t>
                </a:r>
                <a:endParaRPr lang="en-US" sz="2400" dirty="0" smtClean="0"/>
              </a:p>
              <a:p>
                <a:pPr marL="457200" lvl="1" indent="0">
                  <a:buNone/>
                </a:pPr>
                <a:endParaRPr lang="en-US" sz="2400" dirty="0" smtClean="0"/>
              </a:p>
              <a:p>
                <a:pPr marL="457200" lvl="1" indent="0">
                  <a:buNone/>
                </a:pPr>
                <a:endParaRPr lang="en-US" sz="2400" dirty="0"/>
              </a:p>
              <a:p>
                <a:pPr marL="457200" lvl="1" indent="0">
                  <a:buNone/>
                </a:pPr>
                <a:endParaRPr lang="en-US" sz="2400" dirty="0"/>
              </a:p>
              <a:p>
                <a:pPr marL="457200" lvl="1" indent="0">
                  <a:buNone/>
                </a:pPr>
                <a:r>
                  <a:rPr lang="en-US" sz="1200" dirty="0" smtClean="0"/>
                  <a:t> </a:t>
                </a:r>
                <a:endParaRPr lang="en-US" sz="1200" dirty="0"/>
              </a:p>
              <a:p>
                <a:pPr marL="914400" lvl="1" indent="-457200">
                  <a:buFont typeface="+mj-lt"/>
                  <a:buAutoNum type="alphaLcParenR" startAt="2"/>
                </a:pPr>
                <a:r>
                  <a:rPr lang="en-US" sz="2400" dirty="0"/>
                  <a:t>Draw the wires for the circuit in Fig. </a:t>
                </a:r>
                <a:r>
                  <a:rPr lang="en-US" sz="2400" dirty="0" smtClean="0"/>
                  <a:t>L5-1b </a:t>
                </a:r>
                <a:r>
                  <a:rPr lang="en-US" sz="2400" dirty="0"/>
                  <a:t>so that the resistors are connected </a:t>
                </a:r>
                <a:r>
                  <a:rPr lang="en-US" sz="2400" b="1" i="1" dirty="0"/>
                  <a:t>in parallel </a:t>
                </a:r>
                <a:r>
                  <a:rPr lang="en-US" sz="2400" dirty="0"/>
                  <a:t>with the voltage source </a:t>
                </a:r>
                <a14:m>
                  <m:oMath xmlns:m="http://schemas.openxmlformats.org/officeDocument/2006/math">
                    <m:sSub>
                      <m:sSubPr>
                        <m:ctrlPr>
                          <a:rPr lang="en-US" sz="2400" i="1">
                            <a:latin typeface="Cambria Math" panose="02040503050406030204" pitchFamily="18" charset="0"/>
                          </a:rPr>
                        </m:ctrlPr>
                      </m:sSubPr>
                      <m:e>
                        <m:r>
                          <a:rPr lang="en-US" sz="2400" i="1">
                            <a:latin typeface="Cambria Math"/>
                          </a:rPr>
                          <m:t>𝑣</m:t>
                        </m:r>
                      </m:e>
                      <m:sub>
                        <m:r>
                          <a:rPr lang="en-US" sz="2400" i="1">
                            <a:latin typeface="Cambria Math"/>
                          </a:rPr>
                          <m:t>𝑠</m:t>
                        </m:r>
                      </m:sub>
                    </m:sSub>
                  </m:oMath>
                </a14:m>
                <a:r>
                  <a:rPr lang="en-US" sz="2400" dirty="0"/>
                  <a:t>.</a:t>
                </a:r>
              </a:p>
              <a:p>
                <a:pPr marL="0" indent="0">
                  <a:buNone/>
                </a:pPr>
                <a:endParaRPr lang="en-US"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95654" y="1072663"/>
                <a:ext cx="8537331" cy="5336930"/>
              </a:xfrm>
              <a:blipFill rotWithShape="1">
                <a:blip r:embed="rId3"/>
                <a:stretch>
                  <a:fillRect l="-1143" t="-914" r="-71"/>
                </a:stretch>
              </a:blipFill>
            </p:spPr>
            <p:txBody>
              <a:bodyPr/>
              <a:lstStyle/>
              <a:p>
                <a:r>
                  <a:rPr lang="en-US">
                    <a:noFill/>
                  </a:rPr>
                  <a:t> </a:t>
                </a:r>
              </a:p>
            </p:txBody>
          </p:sp>
        </mc:Fallback>
      </mc:AlternateContent>
      <p:pic>
        <p:nvPicPr>
          <p:cNvPr id="5" name="Picture 4"/>
          <p:cNvPicPr/>
          <p:nvPr/>
        </p:nvPicPr>
        <p:blipFill>
          <a:blip r:embed="rId4">
            <a:extLst>
              <a:ext uri="{28A0092B-C50C-407E-A947-70E740481C1C}">
                <a14:useLocalDpi xmlns:a14="http://schemas.microsoft.com/office/drawing/2010/main" val="0"/>
              </a:ext>
            </a:extLst>
          </a:blip>
          <a:srcRect/>
          <a:stretch>
            <a:fillRect/>
          </a:stretch>
        </p:blipFill>
        <p:spPr bwMode="auto">
          <a:xfrm>
            <a:off x="3416739" y="2835148"/>
            <a:ext cx="2345690" cy="1328420"/>
          </a:xfrm>
          <a:prstGeom prst="rect">
            <a:avLst/>
          </a:prstGeom>
          <a:noFill/>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18227" y="5188683"/>
            <a:ext cx="4846637" cy="1262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a:off x="4308231" y="2910254"/>
            <a:ext cx="3429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311162" y="3511062"/>
            <a:ext cx="3429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305300" y="3285393"/>
            <a:ext cx="1409700" cy="293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308231" y="3288324"/>
            <a:ext cx="0" cy="22859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717931" y="2957147"/>
            <a:ext cx="0" cy="34747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703277" y="3549162"/>
            <a:ext cx="0" cy="4754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314094" y="4085492"/>
            <a:ext cx="3429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103685" y="5240216"/>
            <a:ext cx="2926080" cy="293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455377" y="5231423"/>
            <a:ext cx="0" cy="54864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106615" y="6412524"/>
            <a:ext cx="3931920" cy="293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469423" y="5858607"/>
            <a:ext cx="0" cy="54864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720861" y="5835161"/>
            <a:ext cx="0" cy="54864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7025053" y="5846883"/>
            <a:ext cx="0" cy="54864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698025" y="5243145"/>
            <a:ext cx="0" cy="54864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019801" y="5237284"/>
            <a:ext cx="0" cy="54864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02820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457200" y="152400"/>
                <a:ext cx="8229600" cy="1290393"/>
              </a:xfrm>
            </p:spPr>
            <p:txBody>
              <a:bodyPr>
                <a:noAutofit/>
              </a:bodyPr>
              <a:lstStyle/>
              <a:p>
                <a:r>
                  <a:rPr lang="en-US" sz="3000" dirty="0" smtClean="0"/>
                  <a:t>The </a:t>
                </a:r>
                <a:r>
                  <a:rPr lang="en-US" sz="3000" b="1" u="sng" dirty="0"/>
                  <a:t>equivalent resistance</a:t>
                </a:r>
                <a:r>
                  <a:rPr lang="en-US" sz="3000" dirty="0"/>
                  <a:t> of </a:t>
                </a:r>
                <a:r>
                  <a:rPr lang="en-US" sz="3000" i="1" dirty="0"/>
                  <a:t>N</a:t>
                </a:r>
                <a:r>
                  <a:rPr lang="en-US" sz="3000" dirty="0"/>
                  <a:t> </a:t>
                </a:r>
                <a:r>
                  <a:rPr lang="en-US" sz="3000" i="1" dirty="0"/>
                  <a:t>series resistors</a:t>
                </a:r>
                <a:r>
                  <a:rPr lang="en-US" sz="3000" dirty="0"/>
                  <a:t> </a:t>
                </a:r>
                <a14:m>
                  <m:oMath xmlns:m="http://schemas.openxmlformats.org/officeDocument/2006/math">
                    <m:sSub>
                      <m:sSubPr>
                        <m:ctrlPr>
                          <a:rPr lang="en-US" sz="3000" i="1">
                            <a:latin typeface="Cambria Math" panose="02040503050406030204" pitchFamily="18" charset="0"/>
                          </a:rPr>
                        </m:ctrlPr>
                      </m:sSubPr>
                      <m:e>
                        <m:r>
                          <a:rPr lang="en-US" sz="3000" i="1">
                            <a:latin typeface="Cambria Math"/>
                          </a:rPr>
                          <m:t>𝑅</m:t>
                        </m:r>
                      </m:e>
                      <m:sub>
                        <m:r>
                          <a:rPr lang="en-US" sz="3000" i="1">
                            <a:latin typeface="Cambria Math"/>
                          </a:rPr>
                          <m:t>1</m:t>
                        </m:r>
                      </m:sub>
                    </m:sSub>
                    <m:r>
                      <a:rPr lang="en-US" sz="3000" i="1">
                        <a:latin typeface="Cambria Math"/>
                      </a:rPr>
                      <m:t>,</m:t>
                    </m:r>
                    <m:sSub>
                      <m:sSubPr>
                        <m:ctrlPr>
                          <a:rPr lang="en-US" sz="3000" i="1">
                            <a:latin typeface="Cambria Math" panose="02040503050406030204" pitchFamily="18" charset="0"/>
                          </a:rPr>
                        </m:ctrlPr>
                      </m:sSubPr>
                      <m:e>
                        <m:r>
                          <a:rPr lang="en-US" sz="3000" i="1">
                            <a:latin typeface="Cambria Math"/>
                          </a:rPr>
                          <m:t>𝑅</m:t>
                        </m:r>
                      </m:e>
                      <m:sub>
                        <m:r>
                          <a:rPr lang="en-US" sz="3000" i="1">
                            <a:latin typeface="Cambria Math"/>
                          </a:rPr>
                          <m:t>2</m:t>
                        </m:r>
                      </m:sub>
                    </m:sSub>
                    <m:r>
                      <a:rPr lang="en-US" sz="3000" i="1">
                        <a:latin typeface="Cambria Math"/>
                      </a:rPr>
                      <m:t>,…,</m:t>
                    </m:r>
                    <m:sSub>
                      <m:sSubPr>
                        <m:ctrlPr>
                          <a:rPr lang="en-US" sz="3000" i="1">
                            <a:latin typeface="Cambria Math" panose="02040503050406030204" pitchFamily="18" charset="0"/>
                          </a:rPr>
                        </m:ctrlPr>
                      </m:sSubPr>
                      <m:e>
                        <m:r>
                          <a:rPr lang="en-US" sz="3000" i="1">
                            <a:latin typeface="Cambria Math"/>
                          </a:rPr>
                          <m:t>𝑅</m:t>
                        </m:r>
                      </m:e>
                      <m:sub>
                        <m:r>
                          <a:rPr lang="en-US" sz="3000" i="1">
                            <a:latin typeface="Cambria Math"/>
                          </a:rPr>
                          <m:t>𝑁</m:t>
                        </m:r>
                      </m:sub>
                    </m:sSub>
                  </m:oMath>
                </a14:m>
                <a:r>
                  <a:rPr lang="en-US" sz="3000" dirty="0"/>
                  <a:t> is the sum of the </a:t>
                </a:r>
                <a:r>
                  <a:rPr lang="en-US" sz="3000" dirty="0" smtClean="0"/>
                  <a:t>resistances</a:t>
                </a:r>
                <a:endParaRPr lang="en-US" sz="3000"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457200" y="152400"/>
                <a:ext cx="8229600" cy="1290393"/>
              </a:xfrm>
              <a:blipFill rotWithShape="0">
                <a:blip r:embed="rId3"/>
                <a:stretch>
                  <a:fillRect l="-1704" b="-113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281355" y="1630970"/>
                <a:ext cx="8484577" cy="113806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                                         </m:t>
                      </m:r>
                      <m:r>
                        <a:rPr lang="en-US" sz="2400" i="1">
                          <a:latin typeface="Cambria Math"/>
                        </a:rPr>
                        <m:t> </m:t>
                      </m:r>
                      <m:sSub>
                        <m:sSubPr>
                          <m:ctrlPr>
                            <a:rPr lang="en-US" sz="2400" i="1">
                              <a:latin typeface="Cambria Math" panose="02040503050406030204" pitchFamily="18" charset="0"/>
                            </a:rPr>
                          </m:ctrlPr>
                        </m:sSubPr>
                        <m:e>
                          <m:r>
                            <a:rPr lang="en-US" sz="2400" i="1">
                              <a:latin typeface="Cambria Math"/>
                            </a:rPr>
                            <m:t>𝑅</m:t>
                          </m:r>
                        </m:e>
                        <m:sub>
                          <m:r>
                            <m:rPr>
                              <m:nor/>
                            </m:rPr>
                            <a:rPr lang="en-US" sz="2400"/>
                            <m:t>series</m:t>
                          </m:r>
                        </m:sub>
                      </m:sSub>
                      <m:r>
                        <a:rPr lang="en-US" sz="2400" i="1">
                          <a:latin typeface="Cambria Math"/>
                        </a:rPr>
                        <m:t>=</m:t>
                      </m:r>
                      <m:nary>
                        <m:naryPr>
                          <m:chr m:val="∑"/>
                          <m:limLoc m:val="undOvr"/>
                          <m:ctrlPr>
                            <a:rPr lang="en-US" sz="2400" i="1">
                              <a:latin typeface="Cambria Math" panose="02040503050406030204" pitchFamily="18" charset="0"/>
                            </a:rPr>
                          </m:ctrlPr>
                        </m:naryPr>
                        <m:sub>
                          <m:r>
                            <a:rPr lang="en-US" sz="2400" i="1">
                              <a:latin typeface="Cambria Math"/>
                            </a:rPr>
                            <m:t>𝑖</m:t>
                          </m:r>
                          <m:r>
                            <a:rPr lang="en-US" sz="2400" i="1">
                              <a:latin typeface="Cambria Math"/>
                            </a:rPr>
                            <m:t>=1</m:t>
                          </m:r>
                        </m:sub>
                        <m:sup>
                          <m:r>
                            <a:rPr lang="en-US" sz="2400" i="1">
                              <a:latin typeface="Cambria Math"/>
                            </a:rPr>
                            <m:t>𝑁</m:t>
                          </m:r>
                        </m:sup>
                        <m:e>
                          <m:sSub>
                            <m:sSubPr>
                              <m:ctrlPr>
                                <a:rPr lang="en-US" sz="2400" i="1">
                                  <a:latin typeface="Cambria Math" panose="02040503050406030204" pitchFamily="18" charset="0"/>
                                </a:rPr>
                              </m:ctrlPr>
                            </m:sSubPr>
                            <m:e>
                              <m:r>
                                <a:rPr lang="en-US" sz="2400" i="1">
                                  <a:latin typeface="Cambria Math"/>
                                </a:rPr>
                                <m:t>𝑅</m:t>
                              </m:r>
                            </m:e>
                            <m:sub>
                              <m:r>
                                <a:rPr lang="en-US" sz="2400" i="1">
                                  <a:latin typeface="Cambria Math"/>
                                </a:rPr>
                                <m:t>𝑖</m:t>
                              </m:r>
                            </m:sub>
                          </m:sSub>
                        </m:e>
                      </m:nary>
                      <m:r>
                        <a:rPr lang="en-US" sz="2400" i="1">
                          <a:latin typeface="Cambria Math"/>
                        </a:rPr>
                        <m:t>                     </m:t>
                      </m:r>
                      <m:r>
                        <a:rPr lang="en-US" sz="2400" b="0" i="1" smtClean="0">
                          <a:latin typeface="Cambria Math"/>
                        </a:rPr>
                        <m:t>  </m:t>
                      </m:r>
                      <m:r>
                        <a:rPr lang="en-US" sz="2400" i="1">
                          <a:latin typeface="Cambria Math"/>
                        </a:rPr>
                        <m:t>   </m:t>
                      </m:r>
                      <m:r>
                        <a:rPr lang="en-US" sz="2400" b="0" i="1" smtClean="0">
                          <a:latin typeface="Cambria Math"/>
                        </a:rPr>
                        <m:t>   </m:t>
                      </m:r>
                      <m:r>
                        <a:rPr lang="en-US" sz="2400" i="1">
                          <a:latin typeface="Cambria Math"/>
                        </a:rPr>
                        <m:t>(</m:t>
                      </m:r>
                      <m:r>
                        <m:rPr>
                          <m:nor/>
                        </m:rPr>
                        <a:rPr lang="en-US" sz="2400" b="0" i="0" smtClean="0">
                          <a:latin typeface="Cambria Math"/>
                        </a:rPr>
                        <m:t>L</m:t>
                      </m:r>
                      <m:r>
                        <a:rPr lang="en-US" sz="2400" i="1">
                          <a:latin typeface="Cambria Math"/>
                        </a:rPr>
                        <m:t>4</m:t>
                      </m:r>
                      <m:r>
                        <m:rPr>
                          <m:nor/>
                        </m:rPr>
                        <a:rPr lang="en-US" sz="2400" i="1"/>
                        <m:t>−</m:t>
                      </m:r>
                      <m:r>
                        <a:rPr lang="en-US" sz="2400" i="1">
                          <a:latin typeface="Cambria Math"/>
                        </a:rPr>
                        <m:t>3)</m:t>
                      </m:r>
                    </m:oMath>
                  </m:oMathPara>
                </a14:m>
                <a:endParaRPr lang="en-US" sz="2400" dirty="0"/>
              </a:p>
            </p:txBody>
          </p:sp>
        </mc:Choice>
        <mc:Fallback xmlns="">
          <p:sp>
            <p:nvSpPr>
              <p:cNvPr id="4" name="Rectangle 3"/>
              <p:cNvSpPr>
                <a:spLocks noRot="1" noChangeAspect="1" noMove="1" noResize="1" noEditPoints="1" noAdjustHandles="1" noChangeArrowheads="1" noChangeShapeType="1" noTextEdit="1"/>
              </p:cNvSpPr>
              <p:nvPr/>
            </p:nvSpPr>
            <p:spPr>
              <a:xfrm>
                <a:off x="281355" y="1630970"/>
                <a:ext cx="8484577" cy="1138068"/>
              </a:xfrm>
              <a:prstGeom prst="rect">
                <a:avLst/>
              </a:prstGeom>
              <a:blipFill rotWithShape="0">
                <a:blip r:embed="rId4"/>
                <a:stretch>
                  <a:fillRect/>
                </a:stretch>
              </a:blipFill>
            </p:spPr>
            <p:txBody>
              <a:bodyPr/>
              <a:lstStyle/>
              <a:p>
                <a:r>
                  <a:rPr lang="en-US">
                    <a:noFill/>
                  </a:rPr>
                  <a:t> </a:t>
                </a:r>
              </a:p>
            </p:txBody>
          </p:sp>
        </mc:Fallback>
      </mc:AlternateContent>
      <p:sp>
        <p:nvSpPr>
          <p:cNvPr id="5" name="Rectangle 4"/>
          <p:cNvSpPr/>
          <p:nvPr/>
        </p:nvSpPr>
        <p:spPr>
          <a:xfrm>
            <a:off x="3239602" y="1600200"/>
            <a:ext cx="2405063" cy="129906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Content Placeholder 2"/>
          <p:cNvSpPr>
            <a:spLocks noGrp="1"/>
          </p:cNvSpPr>
          <p:nvPr>
            <p:ph idx="1"/>
          </p:nvPr>
        </p:nvSpPr>
        <p:spPr>
          <a:xfrm>
            <a:off x="439614" y="3048000"/>
            <a:ext cx="8229600" cy="1916720"/>
          </a:xfrm>
        </p:spPr>
        <p:txBody>
          <a:bodyPr>
            <a:normAutofit/>
          </a:bodyPr>
          <a:lstStyle/>
          <a:p>
            <a:pPr lvl="0"/>
            <a:r>
              <a:rPr lang="en-US" sz="3000" b="1" u="sng" dirty="0"/>
              <a:t>Analogy: Series resistors play tug of war</a:t>
            </a:r>
            <a:endParaRPr lang="en-US" sz="3000" dirty="0"/>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89980" y="3657600"/>
            <a:ext cx="5610225" cy="2800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64206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04300"/>
            <a:ext cx="8153400" cy="587008"/>
          </a:xfrm>
        </p:spPr>
        <p:txBody>
          <a:bodyPr>
            <a:noAutofit/>
          </a:bodyPr>
          <a:lstStyle/>
          <a:p>
            <a:r>
              <a:rPr lang="en-US" sz="3200" b="1" u="sng" dirty="0" smtClean="0"/>
              <a:t>Analogy</a:t>
            </a:r>
            <a:r>
              <a:rPr lang="en-US" sz="3200" b="1" dirty="0" smtClean="0"/>
              <a:t>: </a:t>
            </a:r>
            <a:r>
              <a:rPr lang="en-US" sz="3200" b="1" dirty="0"/>
              <a:t>Voltage division is like tug of war</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8791" y="964956"/>
            <a:ext cx="6256894" cy="3123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2"/>
          <p:cNvSpPr>
            <a:spLocks noGrp="1"/>
          </p:cNvSpPr>
          <p:nvPr>
            <p:ph idx="1"/>
          </p:nvPr>
        </p:nvSpPr>
        <p:spPr>
          <a:xfrm>
            <a:off x="457200" y="4334608"/>
            <a:ext cx="8229600" cy="2277206"/>
          </a:xfrm>
        </p:spPr>
        <p:txBody>
          <a:bodyPr>
            <a:normAutofit/>
          </a:bodyPr>
          <a:lstStyle/>
          <a:p>
            <a:r>
              <a:rPr lang="en-US" sz="3000" dirty="0" smtClean="0"/>
              <a:t>Each team member supplies a force </a:t>
            </a:r>
          </a:p>
          <a:p>
            <a:pPr lvl="1"/>
            <a:r>
              <a:rPr lang="en-US" sz="2800" i="1" dirty="0" smtClean="0"/>
              <a:t>resists </a:t>
            </a:r>
            <a:r>
              <a:rPr lang="en-US" sz="2800" dirty="0" smtClean="0"/>
              <a:t>the other team, </a:t>
            </a:r>
          </a:p>
          <a:p>
            <a:pPr lvl="1"/>
            <a:r>
              <a:rPr lang="en-US" sz="2800" i="1" dirty="0" smtClean="0"/>
              <a:t>fraction</a:t>
            </a:r>
            <a:r>
              <a:rPr lang="en-US" sz="2800" dirty="0" smtClean="0"/>
              <a:t> of the total force</a:t>
            </a:r>
          </a:p>
          <a:p>
            <a:pPr lvl="1"/>
            <a:endParaRPr lang="en-US" dirty="0"/>
          </a:p>
        </p:txBody>
      </p:sp>
    </p:spTree>
    <p:extLst>
      <p:ext uri="{BB962C8B-B14F-4D97-AF65-F5344CB8AC3E}">
        <p14:creationId xmlns:p14="http://schemas.microsoft.com/office/powerpoint/2010/main" val="33154770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Analogy</a:t>
            </a:r>
            <a:r>
              <a:rPr lang="en-US" dirty="0" smtClean="0"/>
              <a:t>: Caps are like springs!</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7723" y="1313585"/>
            <a:ext cx="3990975" cy="399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120" y="1337898"/>
            <a:ext cx="4762500" cy="476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5" name="Rectangle 4"/>
              <p:cNvSpPr/>
              <p:nvPr/>
            </p:nvSpPr>
            <p:spPr>
              <a:xfrm>
                <a:off x="5945988" y="5718675"/>
                <a:ext cx="2394565" cy="783804"/>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𝑊</m:t>
                          </m:r>
                        </m:e>
                        <m:sub>
                          <m:r>
                            <a:rPr lang="en-US" b="0" i="1" smtClean="0">
                              <a:latin typeface="Cambria Math" panose="02040503050406030204" pitchFamily="18" charset="0"/>
                            </a:rPr>
                            <m:t>𝑠𝑝𝑟𝑖𝑛𝑔</m:t>
                          </m:r>
                        </m:sub>
                      </m:sSub>
                      <m:r>
                        <a:rPr lang="en-US" i="1" smtClean="0">
                          <a:latin typeface="Cambria Math"/>
                        </a:rPr>
                        <m:t>=</m:t>
                      </m:r>
                      <m:f>
                        <m:fPr>
                          <m:ctrlPr>
                            <a:rPr lang="en-US" b="0" i="1" smtClean="0">
                              <a:latin typeface="Cambria Math" panose="02040503050406030204" pitchFamily="18" charset="0"/>
                            </a:rPr>
                          </m:ctrlPr>
                        </m:fPr>
                        <m:num>
                          <m:r>
                            <a:rPr lang="en-US"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𝑘</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5945988" y="5718675"/>
                <a:ext cx="2394565" cy="78380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1303158" y="5580303"/>
                <a:ext cx="2482474" cy="92217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𝑊</m:t>
                          </m:r>
                        </m:e>
                        <m:sub>
                          <m:r>
                            <a:rPr lang="en-US" b="0" i="1" smtClean="0">
                              <a:latin typeface="Cambria Math" panose="02040503050406030204" pitchFamily="18" charset="0"/>
                            </a:rPr>
                            <m:t>𝑐𝑎𝑝</m:t>
                          </m:r>
                        </m:sub>
                      </m:sSub>
                      <m:r>
                        <a:rPr lang="en-US" i="1" smtClean="0">
                          <a:latin typeface="Cambria Math"/>
                        </a:rPr>
                        <m:t>=</m:t>
                      </m:r>
                      <m:f>
                        <m:fPr>
                          <m:ctrlPr>
                            <a:rPr lang="en-US" b="0" i="1" smtClean="0">
                              <a:latin typeface="Cambria Math" panose="02040503050406030204" pitchFamily="18" charset="0"/>
                            </a:rPr>
                          </m:ctrlPr>
                        </m:fPr>
                        <m:num>
                          <m:r>
                            <a:rPr lang="en-US" i="1" smtClean="0">
                              <a:latin typeface="Cambria Math" panose="02040503050406030204" pitchFamily="18" charset="0"/>
                            </a:rPr>
                            <m:t>1</m:t>
                          </m:r>
                        </m:num>
                        <m:den>
                          <m:r>
                            <a:rPr lang="en-US" b="0" i="1" smtClean="0">
                              <a:latin typeface="Cambria Math" panose="02040503050406030204" pitchFamily="18" charset="0"/>
                            </a:rPr>
                            <m:t>2</m:t>
                          </m:r>
                        </m:den>
                      </m:f>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𝐶</m:t>
                              </m:r>
                            </m:den>
                          </m:f>
                        </m:e>
                      </m:d>
                      <m:sSup>
                        <m:sSupPr>
                          <m:ctrlPr>
                            <a:rPr lang="en-US" b="0" i="1" smtClean="0">
                              <a:latin typeface="Cambria Math" panose="02040503050406030204" pitchFamily="18" charset="0"/>
                            </a:rPr>
                          </m:ctrlPr>
                        </m:sSupPr>
                        <m:e>
                          <m:r>
                            <a:rPr lang="en-US" b="0" i="1" smtClean="0">
                              <a:latin typeface="Cambria Math" panose="02040503050406030204" pitchFamily="18" charset="0"/>
                            </a:rPr>
                            <m:t>𝑄</m:t>
                          </m:r>
                        </m:e>
                        <m:sup>
                          <m:r>
                            <a:rPr lang="en-US" b="0" i="1" smtClean="0">
                              <a:latin typeface="Cambria Math" panose="02040503050406030204" pitchFamily="18" charset="0"/>
                            </a:rPr>
                            <m:t>2</m:t>
                          </m:r>
                        </m:sup>
                      </m:sSup>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1303158" y="5580303"/>
                <a:ext cx="2482474" cy="922176"/>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397120" y="4740155"/>
                <a:ext cx="1791965" cy="92217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𝐶</m:t>
                          </m:r>
                        </m:sub>
                      </m:sSub>
                      <m:r>
                        <a:rPr lang="en-US" i="1" smtClean="0">
                          <a:latin typeface="Cambria Math"/>
                        </a:rPr>
                        <m:t>=</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𝐶</m:t>
                              </m:r>
                            </m:den>
                          </m:f>
                        </m:e>
                      </m:d>
                      <m:r>
                        <a:rPr lang="en-US" b="0" i="1" smtClean="0">
                          <a:latin typeface="Cambria Math" panose="02040503050406030204" pitchFamily="18" charset="0"/>
                        </a:rPr>
                        <m:t>𝑄</m:t>
                      </m:r>
                    </m:oMath>
                  </m:oMathPara>
                </a14:m>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397120" y="4740155"/>
                <a:ext cx="1791965" cy="922176"/>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4572000" y="5334434"/>
                <a:ext cx="2146421" cy="491738"/>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𝑠𝑝𝑟𝑖𝑛𝑔</m:t>
                          </m:r>
                        </m:sub>
                      </m:sSub>
                      <m:r>
                        <a:rPr lang="en-US" i="1" smtClean="0">
                          <a:latin typeface="Cambria Math"/>
                        </a:rPr>
                        <m:t>=</m:t>
                      </m:r>
                      <m:r>
                        <a:rPr lang="en-US" b="0" i="1" smtClean="0">
                          <a:latin typeface="Cambria Math" panose="02040503050406030204" pitchFamily="18" charset="0"/>
                        </a:rPr>
                        <m:t>−</m:t>
                      </m:r>
                      <m:r>
                        <a:rPr lang="en-US" b="0" i="1" smtClean="0">
                          <a:latin typeface="Cambria Math" panose="02040503050406030204" pitchFamily="18" charset="0"/>
                        </a:rPr>
                        <m:t>𝑘𝑥</m:t>
                      </m:r>
                    </m:oMath>
                  </m:oMathPara>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4572000" y="5334434"/>
                <a:ext cx="2146421" cy="491738"/>
              </a:xfrm>
              <a:prstGeom prst="rect">
                <a:avLst/>
              </a:prstGeom>
              <a:blipFill>
                <a:blip r:embed="rId8"/>
                <a:stretch>
                  <a:fillRect l="-568" b="-12346"/>
                </a:stretch>
              </a:blipFill>
            </p:spPr>
            <p:txBody>
              <a:bodyPr/>
              <a:lstStyle/>
              <a:p>
                <a:r>
                  <a:rPr lang="en-US">
                    <a:noFill/>
                  </a:rPr>
                  <a:t> </a:t>
                </a:r>
              </a:p>
            </p:txBody>
          </p:sp>
        </mc:Fallback>
      </mc:AlternateContent>
    </p:spTree>
    <p:extLst>
      <p:ext uri="{BB962C8B-B14F-4D97-AF65-F5344CB8AC3E}">
        <p14:creationId xmlns:p14="http://schemas.microsoft.com/office/powerpoint/2010/main" val="3785684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9606" y="379569"/>
            <a:ext cx="8163394" cy="992031"/>
          </a:xfrm>
        </p:spPr>
        <p:txBody>
          <a:bodyPr>
            <a:normAutofit fontScale="90000"/>
          </a:bodyPr>
          <a:lstStyle/>
          <a:p>
            <a:r>
              <a:rPr lang="en-US" dirty="0" smtClean="0"/>
              <a:t>Supporting the EM in the Circuits course</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5</a:t>
            </a:fld>
            <a:endParaRPr lang="en-US" dirty="0"/>
          </a:p>
        </p:txBody>
      </p:sp>
      <p:sp>
        <p:nvSpPr>
          <p:cNvPr id="4" name="Content Placeholder 3"/>
          <p:cNvSpPr>
            <a:spLocks noGrp="1"/>
          </p:cNvSpPr>
          <p:nvPr>
            <p:ph sz="quarter" idx="1"/>
          </p:nvPr>
        </p:nvSpPr>
        <p:spPr>
          <a:xfrm>
            <a:off x="914400" y="1676400"/>
            <a:ext cx="7924800" cy="4343400"/>
          </a:xfrm>
        </p:spPr>
        <p:txBody>
          <a:bodyPr>
            <a:normAutofit/>
          </a:bodyPr>
          <a:lstStyle/>
          <a:p>
            <a:r>
              <a:rPr lang="en-US" sz="3000" b="1" dirty="0" smtClean="0">
                <a:solidFill>
                  <a:srgbClr val="FF0000"/>
                </a:solidFill>
                <a:effectLst>
                  <a:outerShdw blurRad="38100" dist="38100" dir="2700000" algn="tl">
                    <a:srgbClr val="000000">
                      <a:alpha val="43137"/>
                    </a:srgbClr>
                  </a:outerShdw>
                </a:effectLst>
              </a:rPr>
              <a:t>Curiosity</a:t>
            </a:r>
          </a:p>
          <a:p>
            <a:pPr lvl="1"/>
            <a:r>
              <a:rPr lang="en-US" sz="2800" dirty="0" smtClean="0"/>
              <a:t>Question Formulation</a:t>
            </a:r>
          </a:p>
          <a:p>
            <a:pPr lvl="1"/>
            <a:r>
              <a:rPr lang="en-US" sz="2800" dirty="0" smtClean="0"/>
              <a:t>Targeted Exploration (research on question of interest)</a:t>
            </a:r>
          </a:p>
          <a:p>
            <a:r>
              <a:rPr lang="en-US" sz="3000" dirty="0" smtClean="0">
                <a:solidFill>
                  <a:srgbClr val="002060"/>
                </a:solidFill>
              </a:rPr>
              <a:t>Learning Objectives:</a:t>
            </a:r>
            <a:endParaRPr lang="en-US" dirty="0">
              <a:solidFill>
                <a:srgbClr val="002060"/>
              </a:solidFill>
            </a:endParaRPr>
          </a:p>
          <a:p>
            <a:pPr marL="617220" lvl="1" indent="-342900">
              <a:lnSpc>
                <a:spcPct val="115000"/>
              </a:lnSpc>
              <a:spcBef>
                <a:spcPts val="0"/>
              </a:spcBef>
              <a:buFont typeface="+mj-lt"/>
              <a:buAutoNum type="arabicParenR"/>
            </a:pPr>
            <a:r>
              <a:rPr lang="en-US" dirty="0" smtClean="0">
                <a:latin typeface="Times New Roman" panose="02020603050405020304" pitchFamily="18" charset="0"/>
                <a:ea typeface="Calibri" panose="020F0502020204030204" pitchFamily="34" charset="0"/>
                <a:cs typeface="Times New Roman" panose="02020603050405020304" pitchFamily="18" charset="0"/>
              </a:rPr>
              <a:t>Develop </a:t>
            </a:r>
            <a:r>
              <a:rPr lang="en-US" dirty="0">
                <a:latin typeface="Times New Roman" panose="02020603050405020304" pitchFamily="18" charset="0"/>
                <a:ea typeface="Calibri" panose="020F0502020204030204" pitchFamily="34" charset="0"/>
                <a:cs typeface="Times New Roman" panose="02020603050405020304" pitchFamily="18" charset="0"/>
              </a:rPr>
              <a:t>a propensity to ask more questions.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617220" lvl="1" indent="-342900">
              <a:lnSpc>
                <a:spcPct val="115000"/>
              </a:lnSpc>
              <a:spcBef>
                <a:spcPts val="0"/>
              </a:spcBef>
              <a:buFont typeface="+mj-lt"/>
              <a:buAutoNum type="arabicParenR"/>
            </a:pPr>
            <a:r>
              <a:rPr lang="en-US" dirty="0">
                <a:latin typeface="Times New Roman" panose="02020603050405020304" pitchFamily="18" charset="0"/>
                <a:ea typeface="Calibri" panose="020F0502020204030204" pitchFamily="34" charset="0"/>
                <a:cs typeface="Times New Roman" panose="02020603050405020304" pitchFamily="18" charset="0"/>
              </a:rPr>
              <a:t>Formulate salient questions related to electric circuit analysis and design.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617220" lvl="1" indent="-342900">
              <a:lnSpc>
                <a:spcPct val="115000"/>
              </a:lnSpc>
              <a:spcBef>
                <a:spcPts val="0"/>
              </a:spcBef>
              <a:buFont typeface="+mj-lt"/>
              <a:buAutoNum type="arabicParenR"/>
            </a:pPr>
            <a:r>
              <a:rPr lang="en-US" dirty="0">
                <a:latin typeface="Times New Roman" panose="02020603050405020304" pitchFamily="18" charset="0"/>
                <a:ea typeface="Calibri" panose="020F0502020204030204" pitchFamily="34" charset="0"/>
                <a:cs typeface="Times New Roman" panose="02020603050405020304" pitchFamily="18" charset="0"/>
              </a:rPr>
              <a:t>Recognize and explore circuit knowledge gaps.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617220" lvl="1" indent="-342900">
              <a:lnSpc>
                <a:spcPct val="115000"/>
              </a:lnSpc>
              <a:spcBef>
                <a:spcPts val="0"/>
              </a:spcBef>
              <a:buFont typeface="+mj-lt"/>
              <a:buAutoNum type="arabicParenR"/>
            </a:pPr>
            <a:r>
              <a:rPr lang="en-US" dirty="0">
                <a:latin typeface="Times New Roman" panose="02020603050405020304" pitchFamily="18" charset="0"/>
                <a:ea typeface="Calibri" panose="020F0502020204030204" pitchFamily="34" charset="0"/>
                <a:cs typeface="Times New Roman" panose="02020603050405020304" pitchFamily="18" charset="0"/>
              </a:rPr>
              <a:t>Identify and evaluate sources of information.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lvl="1"/>
            <a:endParaRPr lang="en-US" sz="2800" dirty="0" smtClean="0"/>
          </a:p>
        </p:txBody>
      </p:sp>
    </p:spTree>
    <p:extLst>
      <p:ext uri="{BB962C8B-B14F-4D97-AF65-F5344CB8AC3E}">
        <p14:creationId xmlns:p14="http://schemas.microsoft.com/office/powerpoint/2010/main" val="26030990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6385" y="169135"/>
            <a:ext cx="5152292" cy="669065"/>
          </a:xfrm>
        </p:spPr>
        <p:txBody>
          <a:bodyPr>
            <a:noAutofit/>
          </a:bodyPr>
          <a:lstStyle/>
          <a:p>
            <a:r>
              <a:rPr lang="en-US" sz="3600" dirty="0" smtClean="0"/>
              <a:t>Inductor Properties</a:t>
            </a:r>
            <a:endParaRPr lang="en-US" sz="3600" dirty="0"/>
          </a:p>
        </p:txBody>
      </p:sp>
      <p:sp>
        <p:nvSpPr>
          <p:cNvPr id="3" name="Content Placeholder 2"/>
          <p:cNvSpPr>
            <a:spLocks noGrp="1"/>
          </p:cNvSpPr>
          <p:nvPr>
            <p:ph idx="1"/>
          </p:nvPr>
        </p:nvSpPr>
        <p:spPr>
          <a:xfrm>
            <a:off x="457200" y="694593"/>
            <a:ext cx="8502162" cy="5873261"/>
          </a:xfrm>
        </p:spPr>
        <p:txBody>
          <a:bodyPr>
            <a:normAutofit/>
          </a:bodyPr>
          <a:lstStyle/>
          <a:p>
            <a:pPr marL="0" lvl="0" indent="0" algn="ctr">
              <a:buNone/>
            </a:pPr>
            <a:r>
              <a:rPr lang="en-US" sz="800" dirty="0"/>
              <a:t> </a:t>
            </a:r>
            <a:endParaRPr lang="en-US" sz="4800" dirty="0"/>
          </a:p>
          <a:p>
            <a:pPr lvl="0"/>
            <a:r>
              <a:rPr lang="en-US" sz="2800" dirty="0"/>
              <a:t>The </a:t>
            </a:r>
            <a:r>
              <a:rPr lang="en-US" sz="2800" u="sng" dirty="0"/>
              <a:t>current</a:t>
            </a:r>
            <a:r>
              <a:rPr lang="en-US" sz="2800" dirty="0"/>
              <a:t> </a:t>
            </a:r>
            <a:r>
              <a:rPr lang="en-US" sz="2800" i="1" dirty="0"/>
              <a:t>through</a:t>
            </a:r>
            <a:r>
              <a:rPr lang="en-US" sz="2800" dirty="0"/>
              <a:t> an inductor CANNOT change </a:t>
            </a:r>
            <a:r>
              <a:rPr lang="en-US" sz="2800" i="1" dirty="0"/>
              <a:t>instantaneously</a:t>
            </a:r>
            <a:endParaRPr lang="en-US" sz="2800" dirty="0"/>
          </a:p>
          <a:p>
            <a:pPr lvl="1"/>
            <a:r>
              <a:rPr lang="en-US" sz="2400" u="sng" dirty="0" smtClean="0"/>
              <a:t>infinite </a:t>
            </a:r>
            <a:r>
              <a:rPr lang="en-US" sz="2400" u="sng" dirty="0"/>
              <a:t>derivative</a:t>
            </a:r>
            <a:r>
              <a:rPr lang="en-US" sz="2400" dirty="0"/>
              <a:t>, </a:t>
            </a:r>
            <a:r>
              <a:rPr lang="en-US" sz="2400" dirty="0" smtClean="0"/>
              <a:t>requires </a:t>
            </a:r>
            <a:r>
              <a:rPr lang="en-US" sz="2400" i="1" dirty="0" smtClean="0"/>
              <a:t>infinite </a:t>
            </a:r>
            <a:r>
              <a:rPr lang="en-US" sz="2400" i="1" dirty="0"/>
              <a:t>voltage!</a:t>
            </a:r>
            <a:endParaRPr lang="en-US" sz="2400" dirty="0"/>
          </a:p>
          <a:p>
            <a:pPr lvl="1"/>
            <a:r>
              <a:rPr lang="en-US" sz="2400" dirty="0" smtClean="0"/>
              <a:t>magnetic field continuity</a:t>
            </a:r>
          </a:p>
          <a:p>
            <a:pPr lvl="1"/>
            <a:r>
              <a:rPr lang="en-US" sz="2400" u="sng" dirty="0" smtClean="0"/>
              <a:t>voltage</a:t>
            </a:r>
            <a:r>
              <a:rPr lang="en-US" sz="2400" dirty="0" smtClean="0"/>
              <a:t> CAN </a:t>
            </a:r>
            <a:r>
              <a:rPr lang="en-US" sz="2400" dirty="0"/>
              <a:t>change abruptly</a:t>
            </a:r>
            <a:r>
              <a:rPr lang="en-US" sz="2400" dirty="0" smtClean="0"/>
              <a:t>.</a:t>
            </a:r>
            <a:endParaRPr lang="en-US" sz="2400" dirty="0"/>
          </a:p>
          <a:p>
            <a:endParaRPr lang="en-US" sz="11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6458" y="3460995"/>
            <a:ext cx="24511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8169" y="3334480"/>
            <a:ext cx="3584751" cy="3136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37042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Mnemonic</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840676"/>
                <a:ext cx="8229600" cy="3645722"/>
              </a:xfrm>
            </p:spPr>
            <p:txBody>
              <a:bodyPr>
                <a:normAutofit/>
              </a:bodyPr>
              <a:lstStyle/>
              <a:p>
                <a:pPr marL="0" indent="0" algn="ctr">
                  <a:buNone/>
                </a:pPr>
                <a:r>
                  <a:rPr lang="en-US" sz="8400" dirty="0" smtClean="0"/>
                  <a:t>CIVIL</a:t>
                </a:r>
              </a:p>
              <a:p>
                <a:pPr marL="0" indent="0">
                  <a:buNone/>
                </a:pPr>
                <a:endParaRPr lang="en-US" sz="2800" dirty="0" smtClean="0"/>
              </a:p>
              <a:p>
                <a:pPr marL="0" indent="0">
                  <a:buNone/>
                </a:pPr>
                <a:endParaRPr lang="en-US" sz="2800" dirty="0"/>
              </a:p>
              <a:p>
                <a:r>
                  <a:rPr lang="en-US" sz="2600" dirty="0"/>
                  <a:t>For a </a:t>
                </a:r>
                <a:r>
                  <a:rPr lang="en-US" sz="2600" u="sng" dirty="0"/>
                  <a:t>C</a:t>
                </a:r>
                <a:r>
                  <a:rPr lang="en-US" sz="2600" dirty="0"/>
                  <a:t>apacitor, </a:t>
                </a:r>
                <a:r>
                  <a:rPr lang="en-US" sz="2600" u="sng" dirty="0"/>
                  <a:t>I</a:t>
                </a:r>
                <a:r>
                  <a:rPr lang="en-US" sz="2600" dirty="0"/>
                  <a:t> leads </a:t>
                </a:r>
                <a:r>
                  <a:rPr lang="en-US" sz="2600" u="sng" dirty="0"/>
                  <a:t>V</a:t>
                </a:r>
                <a:r>
                  <a:rPr lang="en-US" sz="2600" dirty="0"/>
                  <a:t> (current leads voltage by 90</a:t>
                </a:r>
                <a14:m>
                  <m:oMath xmlns:m="http://schemas.openxmlformats.org/officeDocument/2006/math">
                    <m:r>
                      <a:rPr lang="en-US" sz="2600" i="1">
                        <a:latin typeface="Cambria Math" panose="02040503050406030204" pitchFamily="18" charset="0"/>
                      </a:rPr>
                      <m:t>°</m:t>
                    </m:r>
                  </m:oMath>
                </a14:m>
                <a:r>
                  <a:rPr lang="en-US" sz="2600" dirty="0"/>
                  <a:t>);</a:t>
                </a:r>
                <a:endParaRPr lang="en-US" sz="2600" dirty="0" smtClean="0"/>
              </a:p>
              <a:p>
                <a:r>
                  <a:rPr lang="en-US" sz="2600" u="sng" dirty="0"/>
                  <a:t>V</a:t>
                </a:r>
                <a:r>
                  <a:rPr lang="en-US" sz="2600" dirty="0"/>
                  <a:t> leads </a:t>
                </a:r>
                <a:r>
                  <a:rPr lang="en-US" sz="2600" u="sng" dirty="0"/>
                  <a:t>I</a:t>
                </a:r>
                <a:r>
                  <a:rPr lang="en-US" sz="2600" dirty="0"/>
                  <a:t> for an inductor </a:t>
                </a:r>
                <a:r>
                  <a:rPr lang="en-US" sz="2600" u="sng" dirty="0"/>
                  <a:t>L</a:t>
                </a:r>
                <a:r>
                  <a:rPr lang="en-US" sz="2600" dirty="0"/>
                  <a:t> (voltage leads current by 90</a:t>
                </a:r>
                <a14:m>
                  <m:oMath xmlns:m="http://schemas.openxmlformats.org/officeDocument/2006/math">
                    <m:r>
                      <a:rPr lang="en-US" sz="2600" i="1">
                        <a:latin typeface="Cambria Math" panose="02040503050406030204" pitchFamily="18" charset="0"/>
                      </a:rPr>
                      <m:t>°</m:t>
                    </m:r>
                  </m:oMath>
                </a14:m>
                <a:r>
                  <a:rPr lang="en-US" sz="2600"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840676"/>
                <a:ext cx="8229600" cy="3645722"/>
              </a:xfrm>
              <a:blipFill>
                <a:blip r:embed="rId3"/>
                <a:stretch>
                  <a:fillRect l="-1111" t="-7692"/>
                </a:stretch>
              </a:blipFill>
            </p:spPr>
            <p:txBody>
              <a:bodyPr/>
              <a:lstStyle/>
              <a:p>
                <a:r>
                  <a:rPr lang="en-US">
                    <a:noFill/>
                  </a:rPr>
                  <a:t> </a:t>
                </a:r>
              </a:p>
            </p:txBody>
          </p:sp>
        </mc:Fallback>
      </mc:AlternateContent>
      <p:pic>
        <p:nvPicPr>
          <p:cNvPr id="19" name="Picture 18"/>
          <p:cNvPicPr>
            <a:picLocks noChangeAspect="1"/>
          </p:cNvPicPr>
          <p:nvPr/>
        </p:nvPicPr>
        <p:blipFill>
          <a:blip r:embed="rId4"/>
          <a:stretch>
            <a:fillRect/>
          </a:stretch>
        </p:blipFill>
        <p:spPr>
          <a:xfrm>
            <a:off x="4306482" y="1731892"/>
            <a:ext cx="1403073" cy="370042"/>
          </a:xfrm>
          <a:prstGeom prst="rect">
            <a:avLst/>
          </a:prstGeom>
        </p:spPr>
      </p:pic>
      <p:pic>
        <p:nvPicPr>
          <p:cNvPr id="20" name="Picture 19"/>
          <p:cNvPicPr>
            <a:picLocks noChangeAspect="1"/>
          </p:cNvPicPr>
          <p:nvPr/>
        </p:nvPicPr>
        <p:blipFill>
          <a:blip r:embed="rId5"/>
          <a:stretch>
            <a:fillRect/>
          </a:stretch>
        </p:blipFill>
        <p:spPr>
          <a:xfrm>
            <a:off x="3541001" y="2978879"/>
            <a:ext cx="1327882" cy="359309"/>
          </a:xfrm>
          <a:prstGeom prst="rect">
            <a:avLst/>
          </a:prstGeom>
        </p:spPr>
      </p:pic>
    </p:spTree>
    <p:extLst>
      <p:ext uri="{BB962C8B-B14F-4D97-AF65-F5344CB8AC3E}">
        <p14:creationId xmlns:p14="http://schemas.microsoft.com/office/powerpoint/2010/main" val="285437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102" y="190072"/>
            <a:ext cx="7752098" cy="1069233"/>
          </a:xfrm>
        </p:spPr>
        <p:txBody>
          <a:bodyPr>
            <a:noAutofit/>
          </a:bodyPr>
          <a:lstStyle/>
          <a:p>
            <a:pPr lvl="0"/>
            <a:r>
              <a:rPr lang="en-US" sz="3200" dirty="0" smtClean="0">
                <a:solidFill>
                  <a:srgbClr val="676B6D"/>
                </a:solidFill>
              </a:rPr>
              <a:t>Exploration Question Single-Point Rubric</a:t>
            </a:r>
            <a:endParaRPr lang="en-US" sz="3000" b="1" u="sng" dirty="0">
              <a:solidFill>
                <a:srgbClr val="676B6D"/>
              </a:solidFill>
            </a:endParaRPr>
          </a:p>
        </p:txBody>
      </p:sp>
      <p:sp>
        <p:nvSpPr>
          <p:cNvPr id="7" name="AutoShape 13" descr="Image result for cell phone"/>
          <p:cNvSpPr>
            <a:spLocks noChangeAspect="1" noChangeArrowheads="1"/>
          </p:cNvSpPr>
          <p:nvPr/>
        </p:nvSpPr>
        <p:spPr bwMode="auto">
          <a:xfrm>
            <a:off x="155575" y="-41984"/>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a:solidFill>
                <a:prstClr val="black"/>
              </a:solidFill>
              <a:latin typeface="Times New Roman"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326104222"/>
              </p:ext>
            </p:extLst>
          </p:nvPr>
        </p:nvGraphicFramePr>
        <p:xfrm>
          <a:off x="152400" y="1028192"/>
          <a:ext cx="8839201" cy="5525008"/>
        </p:xfrm>
        <a:graphic>
          <a:graphicData uri="http://schemas.openxmlformats.org/drawingml/2006/table">
            <a:tbl>
              <a:tblPr firstRow="1" firstCol="1" bandRow="1"/>
              <a:tblGrid>
                <a:gridCol w="291844">
                  <a:extLst>
                    <a:ext uri="{9D8B030D-6E8A-4147-A177-3AD203B41FA5}">
                      <a16:colId xmlns:a16="http://schemas.microsoft.com/office/drawing/2014/main" val="20000"/>
                    </a:ext>
                  </a:extLst>
                </a:gridCol>
                <a:gridCol w="282078">
                  <a:extLst>
                    <a:ext uri="{9D8B030D-6E8A-4147-A177-3AD203B41FA5}">
                      <a16:colId xmlns:a16="http://schemas.microsoft.com/office/drawing/2014/main" val="20001"/>
                    </a:ext>
                  </a:extLst>
                </a:gridCol>
                <a:gridCol w="253352">
                  <a:extLst>
                    <a:ext uri="{9D8B030D-6E8A-4147-A177-3AD203B41FA5}">
                      <a16:colId xmlns:a16="http://schemas.microsoft.com/office/drawing/2014/main" val="20002"/>
                    </a:ext>
                  </a:extLst>
                </a:gridCol>
                <a:gridCol w="248803">
                  <a:extLst>
                    <a:ext uri="{9D8B030D-6E8A-4147-A177-3AD203B41FA5}">
                      <a16:colId xmlns:a16="http://schemas.microsoft.com/office/drawing/2014/main" val="20003"/>
                    </a:ext>
                  </a:extLst>
                </a:gridCol>
                <a:gridCol w="4486523">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gridCol w="457200">
                  <a:extLst>
                    <a:ext uri="{9D8B030D-6E8A-4147-A177-3AD203B41FA5}">
                      <a16:colId xmlns:a16="http://schemas.microsoft.com/office/drawing/2014/main" val="20006"/>
                    </a:ext>
                  </a:extLst>
                </a:gridCol>
                <a:gridCol w="2362201">
                  <a:extLst>
                    <a:ext uri="{9D8B030D-6E8A-4147-A177-3AD203B41FA5}">
                      <a16:colId xmlns:a16="http://schemas.microsoft.com/office/drawing/2014/main" val="20007"/>
                    </a:ext>
                  </a:extLst>
                </a:gridCol>
              </a:tblGrid>
              <a:tr h="335438">
                <a:tc>
                  <a:txBody>
                    <a:bodyPr/>
                    <a:lstStyle/>
                    <a:p>
                      <a:pPr marL="0" marR="0">
                        <a:lnSpc>
                          <a:spcPct val="115000"/>
                        </a:lnSpc>
                        <a:spcBef>
                          <a:spcPts val="0"/>
                        </a:spcBef>
                        <a:spcAft>
                          <a:spcPts val="1000"/>
                        </a:spcAft>
                      </a:pPr>
                      <a:r>
                        <a:rPr lang="en-US" sz="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1511" marR="61511" marT="0" marB="0">
                    <a:lnL>
                      <a:noFill/>
                    </a:lnL>
                    <a:lnR>
                      <a:noFill/>
                    </a:lnR>
                    <a:lnT>
                      <a:noFill/>
                    </a:lnT>
                    <a:lnB>
                      <a:noFill/>
                    </a:lnB>
                  </a:tcPr>
                </a:tc>
                <a:tc rowSpan="2">
                  <a:txBody>
                    <a:bodyPr/>
                    <a:lstStyle/>
                    <a:p>
                      <a:pPr marL="0" marR="0">
                        <a:lnSpc>
                          <a:spcPct val="115000"/>
                        </a:lnSpc>
                        <a:spcBef>
                          <a:spcPts val="0"/>
                        </a:spcBef>
                        <a:spcAft>
                          <a:spcPts val="1000"/>
                        </a:spcAft>
                      </a:pPr>
                      <a:r>
                        <a:rPr lang="en-US" sz="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1511" marR="61511"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1511" marR="61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marR="0" algn="ctr">
                        <a:lnSpc>
                          <a:spcPct val="115000"/>
                        </a:lnSpc>
                        <a:spcBef>
                          <a:spcPts val="0"/>
                        </a:spcBef>
                        <a:spcAft>
                          <a:spcPts val="100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Rating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1511" marR="61511"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marL="0" marR="0" algn="ctr">
                        <a:lnSpc>
                          <a:spcPct val="115000"/>
                        </a:lnSpc>
                        <a:spcBef>
                          <a:spcPts val="0"/>
                        </a:spcBef>
                        <a:spcAft>
                          <a:spcPts val="100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Comments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1000"/>
                        </a:spcAft>
                      </a:pPr>
                      <a:r>
                        <a:rPr lang="en-US"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Provide comments for each evaluation section, especially for performance marked above or below expectations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511" marR="61511" marT="0" marB="0">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765541">
                <a:tc>
                  <a:txBody>
                    <a:bodyPr/>
                    <a:lstStyle/>
                    <a:p>
                      <a:pPr marL="0" marR="0">
                        <a:lnSpc>
                          <a:spcPct val="115000"/>
                        </a:lnSpc>
                        <a:spcBef>
                          <a:spcPts val="0"/>
                        </a:spcBef>
                        <a:spcAft>
                          <a:spcPts val="1000"/>
                        </a:spcAft>
                      </a:pPr>
                      <a:r>
                        <a:rPr lang="en-US" sz="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1511" marR="61511" marT="0" marB="0">
                    <a:lnL>
                      <a:noFill/>
                    </a:lnL>
                    <a:lnR>
                      <a:noFill/>
                    </a:lnR>
                    <a:lnT>
                      <a:noFill/>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gn="ctr">
                        <a:lnSpc>
                          <a:spcPct val="115000"/>
                        </a:lnSpc>
                        <a:spcBef>
                          <a:spcPts val="0"/>
                        </a:spcBef>
                        <a:spcAft>
                          <a:spcPts val="100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Above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1511" marR="61511"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A6A6A6"/>
                    </a:solidFill>
                  </a:tcPr>
                </a:tc>
                <a:tc gridSpan="2">
                  <a:txBody>
                    <a:bodyPr/>
                    <a:lstStyle/>
                    <a:p>
                      <a:pPr marL="0" marR="0" algn="ctr">
                        <a:lnSpc>
                          <a:spcPct val="115000"/>
                        </a:lnSpc>
                        <a:spcBef>
                          <a:spcPts val="0"/>
                        </a:spcBef>
                        <a:spcAft>
                          <a:spcPts val="100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Meets Expectations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hMerge="1">
                  <a:txBody>
                    <a:bodyPr/>
                    <a:lstStyle/>
                    <a:p>
                      <a:endParaRPr lang="en-US"/>
                    </a:p>
                  </a:txBody>
                  <a:tcPr/>
                </a:tc>
                <a:tc>
                  <a:txBody>
                    <a:bodyPr/>
                    <a:lstStyle/>
                    <a:p>
                      <a:pPr marL="0" marR="0" algn="ctr">
                        <a:lnSpc>
                          <a:spcPct val="115000"/>
                        </a:lnSpc>
                        <a:spcBef>
                          <a:spcPts val="0"/>
                        </a:spcBef>
                        <a:spcAft>
                          <a:spcPts val="100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Below</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1511" marR="61511" marT="0" marB="0" vert="vert270">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A6A6A6"/>
                    </a:solidFill>
                  </a:tcPr>
                </a:tc>
                <a:tc>
                  <a:txBody>
                    <a:bodyPr/>
                    <a:lstStyle/>
                    <a:p>
                      <a:pPr marL="0" marR="0" algn="ctr">
                        <a:lnSpc>
                          <a:spcPct val="115000"/>
                        </a:lnSpc>
                        <a:spcBef>
                          <a:spcPts val="0"/>
                        </a:spcBef>
                        <a:spcAft>
                          <a:spcPts val="100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Score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8511" marR="38511" marT="0" marB="0" vert="vert27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A6A6A6"/>
                    </a:solidFill>
                  </a:tcPr>
                </a:tc>
                <a:tc vMerge="1">
                  <a:txBody>
                    <a:bodyPr/>
                    <a:lstStyle/>
                    <a:p>
                      <a:endParaRPr lang="en-US"/>
                    </a:p>
                  </a:txBody>
                  <a:tcPr/>
                </a:tc>
                <a:extLst>
                  <a:ext uri="{0D108BD9-81ED-4DB2-BD59-A6C34878D82A}">
                    <a16:rowId xmlns:a16="http://schemas.microsoft.com/office/drawing/2014/main" val="10001"/>
                  </a:ext>
                </a:extLst>
              </a:tr>
              <a:tr h="411068">
                <a:tc rowSpan="5">
                  <a:txBody>
                    <a:bodyPr/>
                    <a:lstStyle/>
                    <a:p>
                      <a:pPr marL="0" marR="0" algn="ctr">
                        <a:lnSpc>
                          <a:spcPct val="115000"/>
                        </a:lnSpc>
                        <a:spcBef>
                          <a:spcPts val="0"/>
                        </a:spcBef>
                        <a:spcAft>
                          <a:spcPts val="100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Question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1023" marR="31023"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FBFBF"/>
                    </a:solidFill>
                  </a:tcPr>
                </a:tc>
                <a:tc rowSpan="2">
                  <a:txBody>
                    <a:bodyPr/>
                    <a:lstStyle/>
                    <a:p>
                      <a:pPr marL="0" marR="0" algn="ctr">
                        <a:lnSpc>
                          <a:spcPct val="115000"/>
                        </a:lnSpc>
                        <a:spcBef>
                          <a:spcPts val="0"/>
                        </a:spcBef>
                        <a:spcAft>
                          <a:spcPts val="1000"/>
                        </a:spcAft>
                      </a:pPr>
                      <a:r>
                        <a:rPr lang="en-US" sz="18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Structure</a:t>
                      </a:r>
                      <a:endPar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511" marR="61511" marT="0" marB="0" vert="vert27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1000"/>
                        </a:spcAft>
                      </a:pPr>
                      <a:r>
                        <a:rPr lang="en-US" sz="800">
                          <a:effectLst/>
                          <a:latin typeface="Segoe UI Symbol" panose="020B0502040204020203" pitchFamily="34" charset="0"/>
                          <a:ea typeface="MS Gothic" panose="020B0609070205080204" pitchFamily="49" charset="-128"/>
                          <a:cs typeface="Segoe UI Symbol" panose="020B0502040204020203" pitchFamily="34" charset="0"/>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8511" marR="38511"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800">
                          <a:effectLst/>
                          <a:latin typeface="Segoe UI Symbol" panose="020B0502040204020203" pitchFamily="34" charset="0"/>
                          <a:ea typeface="MS Gothic" panose="020B0609070205080204" pitchFamily="49" charset="-128"/>
                          <a:cs typeface="Segoe UI Symbol" panose="020B0502040204020203" pitchFamily="34" charset="0"/>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1023" marR="15511"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1595" marR="0">
                        <a:lnSpc>
                          <a:spcPct val="115000"/>
                        </a:lnSpc>
                        <a:spcBef>
                          <a:spcPts val="0"/>
                        </a:spcBef>
                        <a:spcAft>
                          <a:spcPts val="1000"/>
                        </a:spcAft>
                      </a:pPr>
                      <a:r>
                        <a:rPr lang="en-US" sz="1800" b="1" u="sng" dirty="0">
                          <a:effectLst/>
                          <a:latin typeface="Times New Roman" panose="02020603050405020304" pitchFamily="18" charset="0"/>
                          <a:ea typeface="Calibri" panose="020F0502020204030204" pitchFamily="34" charset="0"/>
                          <a:cs typeface="Times New Roman" panose="02020603050405020304" pitchFamily="18" charset="0"/>
                        </a:rPr>
                        <a:t>Grammar</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Correct spelling, punctuation and grammar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6151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800">
                          <a:effectLst/>
                          <a:latin typeface="Segoe UI Symbol" panose="020B0502040204020203" pitchFamily="34" charset="0"/>
                          <a:ea typeface="MS Gothic" panose="020B0609070205080204" pitchFamily="49" charset="-128"/>
                          <a:cs typeface="Segoe UI Symbol" panose="020B0502040204020203" pitchFamily="34" charset="0"/>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1511" marR="61511"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511" marR="38511"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15000"/>
                        </a:lnSpc>
                        <a:spcBef>
                          <a:spcPts val="0"/>
                        </a:spcBef>
                        <a:spcAft>
                          <a:spcPts val="1000"/>
                        </a:spcAft>
                      </a:pPr>
                      <a:r>
                        <a:rPr lang="en-US" sz="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1511" marR="61511" marT="0" marB="0">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16604">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1000"/>
                        </a:spcAft>
                      </a:pPr>
                      <a:r>
                        <a:rPr lang="en-US" sz="800">
                          <a:effectLst/>
                          <a:latin typeface="Segoe UI Symbol" panose="020B0502040204020203" pitchFamily="34" charset="0"/>
                          <a:ea typeface="MS Gothic" panose="020B0609070205080204" pitchFamily="49" charset="-128"/>
                          <a:cs typeface="Segoe UI Symbol" panose="020B0502040204020203" pitchFamily="34" charset="0"/>
                        </a:rPr>
                        <a:t>☐</a:t>
                      </a: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8511" marR="38511"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800">
                          <a:effectLst/>
                          <a:latin typeface="Segoe UI Symbol" panose="020B0502040204020203" pitchFamily="34" charset="0"/>
                          <a:ea typeface="MS Gothic" panose="020B0609070205080204" pitchFamily="49" charset="-128"/>
                          <a:cs typeface="Segoe UI Symbol" panose="020B0502040204020203" pitchFamily="34" charset="0"/>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1023" marR="15511"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1595" marR="0">
                        <a:lnSpc>
                          <a:spcPct val="115000"/>
                        </a:lnSpc>
                        <a:spcBef>
                          <a:spcPts val="0"/>
                        </a:spcBef>
                        <a:spcAft>
                          <a:spcPts val="1000"/>
                        </a:spcAft>
                      </a:pPr>
                      <a:r>
                        <a:rPr lang="en-US" sz="1800" b="1" u="sng" dirty="0">
                          <a:effectLst/>
                          <a:latin typeface="Times New Roman" panose="02020603050405020304" pitchFamily="18" charset="0"/>
                          <a:ea typeface="Calibri" panose="020F0502020204030204" pitchFamily="34" charset="0"/>
                          <a:cs typeface="Times New Roman" panose="02020603050405020304" pitchFamily="18" charset="0"/>
                        </a:rPr>
                        <a:t>Clarity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Language structure and wording clearly convey the idea(s) under investigation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6151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800">
                          <a:effectLst/>
                          <a:latin typeface="Segoe UI Symbol" panose="020B0502040204020203" pitchFamily="34" charset="0"/>
                          <a:ea typeface="MS Gothic" panose="020B0609070205080204" pitchFamily="49" charset="-128"/>
                          <a:cs typeface="Segoe UI Symbol" panose="020B0502040204020203" pitchFamily="34" charset="0"/>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1511" marR="61511"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8511" marR="38511"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0003"/>
                  </a:ext>
                </a:extLst>
              </a:tr>
              <a:tr h="616604">
                <a:tc vMerge="1">
                  <a:txBody>
                    <a:bodyPr/>
                    <a:lstStyle/>
                    <a:p>
                      <a:endParaRPr lang="en-US"/>
                    </a:p>
                  </a:txBody>
                  <a:tcPr/>
                </a:tc>
                <a:tc rowSpan="3">
                  <a:txBody>
                    <a:bodyPr/>
                    <a:lstStyle/>
                    <a:p>
                      <a:pPr marL="0" marR="0" algn="ctr">
                        <a:lnSpc>
                          <a:spcPct val="115000"/>
                        </a:lnSpc>
                        <a:spcBef>
                          <a:spcPts val="0"/>
                        </a:spcBef>
                        <a:spcAft>
                          <a:spcPts val="100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Propensity for Exploration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1511" marR="61511" marT="0" marB="0" vert="vert27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1000"/>
                        </a:spcAft>
                      </a:pPr>
                      <a:r>
                        <a:rPr lang="en-US" sz="800">
                          <a:effectLst/>
                          <a:latin typeface="Segoe UI Symbol" panose="020B0502040204020203" pitchFamily="34" charset="0"/>
                          <a:ea typeface="MS Gothic" panose="020B0609070205080204" pitchFamily="49" charset="-128"/>
                          <a:cs typeface="Segoe UI Symbol" panose="020B0502040204020203" pitchFamily="34" charset="0"/>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8511" marR="38511"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1000"/>
                        </a:spcAft>
                      </a:pPr>
                      <a:r>
                        <a:rPr lang="en-US" sz="800" dirty="0">
                          <a:effectLst/>
                          <a:latin typeface="Segoe UI Symbol" panose="020B0502040204020203" pitchFamily="34" charset="0"/>
                          <a:ea typeface="MS Gothic" panose="020B0609070205080204" pitchFamily="49" charset="-128"/>
                          <a:cs typeface="Segoe UI Symbol" panose="020B0502040204020203" pitchFamily="34" charset="0"/>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1023" marR="15511"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61595" marR="0">
                        <a:lnSpc>
                          <a:spcPct val="115000"/>
                        </a:lnSpc>
                        <a:spcBef>
                          <a:spcPts val="0"/>
                        </a:spcBef>
                        <a:spcAft>
                          <a:spcPts val="1000"/>
                        </a:spcAft>
                      </a:pPr>
                      <a:r>
                        <a:rPr lang="en-US" sz="1800" b="1" u="sng"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Topic Relevance</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Relevant to correct topic coverage within the course.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6151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1000"/>
                        </a:spcAft>
                      </a:pPr>
                      <a:r>
                        <a:rPr lang="en-US" sz="800">
                          <a:effectLst/>
                          <a:latin typeface="Segoe UI Symbol" panose="020B0502040204020203" pitchFamily="34" charset="0"/>
                          <a:ea typeface="MS Gothic" panose="020B0609070205080204" pitchFamily="49" charset="-128"/>
                          <a:cs typeface="Segoe UI Symbol" panose="020B0502040204020203" pitchFamily="34" charset="0"/>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1511" marR="61511"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1000"/>
                        </a:spcAft>
                      </a:pPr>
                      <a:r>
                        <a:rPr lang="en-U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8511" marR="38511"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rowSpan="3">
                  <a:txBody>
                    <a:bodyPr/>
                    <a:lstStyle/>
                    <a:p>
                      <a:pPr marL="0" marR="0">
                        <a:lnSpc>
                          <a:spcPct val="115000"/>
                        </a:lnSpc>
                        <a:spcBef>
                          <a:spcPts val="0"/>
                        </a:spcBef>
                        <a:spcAft>
                          <a:spcPts val="1000"/>
                        </a:spcAft>
                      </a:pPr>
                      <a:r>
                        <a:rPr lang="en-US" sz="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1511" marR="61511" marT="0" marB="0">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4"/>
                  </a:ext>
                </a:extLst>
              </a:tr>
              <a:tr h="822139">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1000"/>
                        </a:spcAft>
                      </a:pPr>
                      <a:r>
                        <a:rPr lang="en-US" sz="800">
                          <a:effectLst/>
                          <a:latin typeface="Segoe UI Symbol" panose="020B0502040204020203" pitchFamily="34" charset="0"/>
                          <a:ea typeface="MS Gothic" panose="020B0609070205080204" pitchFamily="49" charset="-128"/>
                          <a:cs typeface="Segoe UI Symbol" panose="020B0502040204020203" pitchFamily="34" charset="0"/>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8511" marR="38511"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1000"/>
                        </a:spcAft>
                      </a:pPr>
                      <a:r>
                        <a:rPr lang="en-US" sz="800">
                          <a:effectLst/>
                          <a:latin typeface="Segoe UI Symbol" panose="020B0502040204020203" pitchFamily="34" charset="0"/>
                          <a:ea typeface="MS Gothic" panose="020B0609070205080204" pitchFamily="49" charset="-128"/>
                          <a:cs typeface="Segoe UI Symbol" panose="020B0502040204020203" pitchFamily="34" charset="0"/>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1023" marR="15511"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61595" marR="0">
                        <a:lnSpc>
                          <a:spcPct val="115000"/>
                        </a:lnSpc>
                        <a:spcBef>
                          <a:spcPts val="0"/>
                        </a:spcBef>
                        <a:spcAft>
                          <a:spcPts val="1000"/>
                        </a:spcAft>
                      </a:pPr>
                      <a:r>
                        <a:rPr lang="en-US" sz="1800" b="1" u="sng" dirty="0">
                          <a:effectLst/>
                          <a:latin typeface="Times New Roman" panose="02020603050405020304" pitchFamily="18" charset="0"/>
                          <a:ea typeface="Calibri" panose="020F0502020204030204" pitchFamily="34" charset="0"/>
                          <a:cs typeface="Times New Roman" panose="02020603050405020304" pitchFamily="18" charset="0"/>
                        </a:rPr>
                        <a:t>Topic Orientation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Directs the attention of the audience in one or more clear topic directions or conceptual paths to explore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6151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1000"/>
                        </a:spcAft>
                      </a:pPr>
                      <a:r>
                        <a:rPr lang="en-US" sz="800">
                          <a:effectLst/>
                          <a:latin typeface="Segoe UI Symbol" panose="020B0502040204020203" pitchFamily="34" charset="0"/>
                          <a:ea typeface="MS Gothic" panose="020B0609070205080204" pitchFamily="49" charset="-128"/>
                          <a:cs typeface="Segoe UI Symbol" panose="020B0502040204020203" pitchFamily="34" charset="0"/>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1511" marR="61511"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1000"/>
                        </a:spcAft>
                      </a:pPr>
                      <a:r>
                        <a:rPr lang="en-U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8511" marR="38511"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vMerge="1">
                  <a:txBody>
                    <a:bodyPr/>
                    <a:lstStyle/>
                    <a:p>
                      <a:endParaRPr lang="en-US"/>
                    </a:p>
                  </a:txBody>
                  <a:tcPr/>
                </a:tc>
                <a:extLst>
                  <a:ext uri="{0D108BD9-81ED-4DB2-BD59-A6C34878D82A}">
                    <a16:rowId xmlns:a16="http://schemas.microsoft.com/office/drawing/2014/main" val="10005"/>
                  </a:ext>
                </a:extLst>
              </a:tr>
              <a:tr h="1233207">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1000"/>
                        </a:spcAft>
                      </a:pPr>
                      <a:r>
                        <a:rPr lang="en-US" sz="800">
                          <a:effectLst/>
                          <a:latin typeface="Segoe UI Symbol" panose="020B0502040204020203" pitchFamily="34" charset="0"/>
                          <a:ea typeface="MS Gothic" panose="020B0609070205080204" pitchFamily="49" charset="-128"/>
                          <a:cs typeface="Segoe UI Symbol" panose="020B0502040204020203" pitchFamily="34" charset="0"/>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8511" marR="38511"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1000"/>
                        </a:spcAft>
                      </a:pPr>
                      <a:r>
                        <a:rPr lang="en-US" sz="800">
                          <a:effectLst/>
                          <a:latin typeface="Segoe UI Symbol" panose="020B0502040204020203" pitchFamily="34" charset="0"/>
                          <a:ea typeface="MS Gothic" panose="020B0609070205080204" pitchFamily="49" charset="-128"/>
                          <a:cs typeface="Segoe UI Symbol" panose="020B0502040204020203" pitchFamily="34" charset="0"/>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1023" marR="15511"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marL="61595" marR="0">
                        <a:lnSpc>
                          <a:spcPct val="115000"/>
                        </a:lnSpc>
                        <a:spcBef>
                          <a:spcPts val="0"/>
                        </a:spcBef>
                        <a:spcAft>
                          <a:spcPts val="1000"/>
                        </a:spcAft>
                      </a:pPr>
                      <a:r>
                        <a:rPr lang="en-US" sz="1800" b="1" u="sng"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Potential for Deep Exploration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Uncovers additional layers of the topic, deeply examines or analyzes the topic, or inquires about a relation or connection between or among topics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6151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1000"/>
                        </a:spcAft>
                      </a:pPr>
                      <a:r>
                        <a:rPr lang="en-US" sz="800">
                          <a:effectLst/>
                          <a:latin typeface="Segoe UI Symbol" panose="020B0502040204020203" pitchFamily="34" charset="0"/>
                          <a:ea typeface="MS Gothic" panose="020B0609070205080204" pitchFamily="49" charset="-128"/>
                          <a:cs typeface="Segoe UI Symbol" panose="020B0502040204020203" pitchFamily="34" charset="0"/>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1511" marR="61511"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1000"/>
                        </a:spcAft>
                      </a:pPr>
                      <a:r>
                        <a:rPr lang="en-US" sz="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511" marR="38511"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vMerge="1">
                  <a:txBody>
                    <a:bodyPr/>
                    <a:lstStyle/>
                    <a:p>
                      <a:endParaRPr lang="en-US"/>
                    </a:p>
                  </a:txBody>
                  <a:tcPr/>
                </a:tc>
                <a:extLst>
                  <a:ext uri="{0D108BD9-81ED-4DB2-BD59-A6C34878D82A}">
                    <a16:rowId xmlns:a16="http://schemas.microsoft.com/office/drawing/2014/main" val="10006"/>
                  </a:ext>
                </a:extLst>
              </a:tr>
            </a:tbl>
          </a:graphicData>
        </a:graphic>
      </p:graphicFrame>
      <p:sp>
        <p:nvSpPr>
          <p:cNvPr id="4" name="Rectangle 3"/>
          <p:cNvSpPr/>
          <p:nvPr/>
        </p:nvSpPr>
        <p:spPr>
          <a:xfrm>
            <a:off x="152400" y="6534834"/>
            <a:ext cx="8915400" cy="323165"/>
          </a:xfrm>
          <a:prstGeom prst="rect">
            <a:avLst/>
          </a:prstGeom>
        </p:spPr>
        <p:txBody>
          <a:bodyPr wrap="square">
            <a:spAutoFit/>
          </a:bodyPr>
          <a:lstStyle/>
          <a:p>
            <a:r>
              <a:rPr lang="en-US" sz="1500" dirty="0"/>
              <a:t>Template based on Single Point Student-Client Interaction Rubric Version 5.0 by John K. </a:t>
            </a:r>
            <a:r>
              <a:rPr lang="en-US" sz="1500" dirty="0" err="1"/>
              <a:t>Estell</a:t>
            </a:r>
            <a:r>
              <a:rPr lang="en-US" sz="1500" dirty="0"/>
              <a:t> &amp; Susannah Howe</a:t>
            </a:r>
          </a:p>
        </p:txBody>
      </p:sp>
    </p:spTree>
    <p:extLst>
      <p:ext uri="{BB962C8B-B14F-4D97-AF65-F5344CB8AC3E}">
        <p14:creationId xmlns:p14="http://schemas.microsoft.com/office/powerpoint/2010/main" val="32012966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of the day (good example)</a:t>
            </a:r>
            <a:endParaRPr lang="en-US" dirty="0"/>
          </a:p>
        </p:txBody>
      </p:sp>
      <p:sp>
        <p:nvSpPr>
          <p:cNvPr id="3" name="Content Placeholder 2"/>
          <p:cNvSpPr>
            <a:spLocks noGrp="1"/>
          </p:cNvSpPr>
          <p:nvPr>
            <p:ph idx="1"/>
          </p:nvPr>
        </p:nvSpPr>
        <p:spPr>
          <a:xfrm>
            <a:off x="457199" y="1600200"/>
            <a:ext cx="8574834" cy="4772608"/>
          </a:xfrm>
        </p:spPr>
        <p:txBody>
          <a:bodyPr>
            <a:normAutofit/>
          </a:bodyPr>
          <a:lstStyle/>
          <a:p>
            <a:r>
              <a:rPr lang="en-US" sz="3000" dirty="0">
                <a:solidFill>
                  <a:srgbClr val="FF0000"/>
                </a:solidFill>
              </a:rPr>
              <a:t>What are the applications of RL and RC circuits within the manufacturing sector or other industries</a:t>
            </a:r>
            <a:r>
              <a:rPr lang="en-US" sz="3000" dirty="0" smtClean="0">
                <a:solidFill>
                  <a:srgbClr val="FF0000"/>
                </a:solidFill>
              </a:rPr>
              <a:t>?</a:t>
            </a:r>
          </a:p>
          <a:p>
            <a:pPr lvl="1"/>
            <a:r>
              <a:rPr lang="en-US" sz="2700" dirty="0" smtClean="0"/>
              <a:t>Grammar </a:t>
            </a:r>
            <a:r>
              <a:rPr lang="en-US" sz="2700" dirty="0" smtClean="0">
                <a:solidFill>
                  <a:srgbClr val="00B050"/>
                </a:solidFill>
              </a:rPr>
              <a:t>(9/10)</a:t>
            </a:r>
          </a:p>
          <a:p>
            <a:pPr lvl="1"/>
            <a:r>
              <a:rPr lang="en-US" sz="2700" dirty="0" smtClean="0"/>
              <a:t>Clarity </a:t>
            </a:r>
            <a:r>
              <a:rPr lang="en-US" sz="2700" dirty="0" smtClean="0">
                <a:solidFill>
                  <a:srgbClr val="00B050"/>
                </a:solidFill>
              </a:rPr>
              <a:t>(9/10)</a:t>
            </a:r>
          </a:p>
          <a:p>
            <a:pPr lvl="1"/>
            <a:r>
              <a:rPr lang="en-US" sz="2700" dirty="0" smtClean="0"/>
              <a:t>Relevance </a:t>
            </a:r>
            <a:r>
              <a:rPr lang="en-US" sz="2700" dirty="0" smtClean="0">
                <a:solidFill>
                  <a:srgbClr val="00B050"/>
                </a:solidFill>
              </a:rPr>
              <a:t>(10/10)</a:t>
            </a:r>
          </a:p>
          <a:p>
            <a:pPr lvl="1"/>
            <a:r>
              <a:rPr lang="en-US" sz="2700" dirty="0" smtClean="0"/>
              <a:t>Topic Orientation </a:t>
            </a:r>
            <a:r>
              <a:rPr lang="en-US" sz="2700" dirty="0" smtClean="0">
                <a:solidFill>
                  <a:srgbClr val="00B050"/>
                </a:solidFill>
              </a:rPr>
              <a:t>(9/10)</a:t>
            </a:r>
          </a:p>
          <a:p>
            <a:pPr lvl="1"/>
            <a:r>
              <a:rPr lang="en-US" sz="2700" dirty="0" smtClean="0"/>
              <a:t>Depth of Exploration </a:t>
            </a:r>
            <a:r>
              <a:rPr lang="en-US" sz="2700" dirty="0" smtClean="0">
                <a:solidFill>
                  <a:srgbClr val="00B050"/>
                </a:solidFill>
              </a:rPr>
              <a:t>(10/10)</a:t>
            </a:r>
          </a:p>
          <a:p>
            <a:pPr lvl="1"/>
            <a:r>
              <a:rPr lang="en-US" sz="2700" dirty="0" smtClean="0"/>
              <a:t>Total </a:t>
            </a:r>
            <a:r>
              <a:rPr lang="en-US" sz="2700" dirty="0" smtClean="0">
                <a:solidFill>
                  <a:srgbClr val="0070C0"/>
                </a:solidFill>
              </a:rPr>
              <a:t>(47/50)</a:t>
            </a:r>
            <a:r>
              <a:rPr lang="en-US" sz="2700" dirty="0">
                <a:solidFill>
                  <a:srgbClr val="00B050"/>
                </a:solidFill>
              </a:rPr>
              <a:t> </a:t>
            </a:r>
            <a:r>
              <a:rPr lang="en-US" sz="2700" dirty="0" smtClean="0">
                <a:solidFill>
                  <a:srgbClr val="00B050"/>
                </a:solidFill>
              </a:rPr>
              <a:t>– 94%</a:t>
            </a:r>
            <a:endParaRPr lang="en-US" sz="2700" dirty="0">
              <a:solidFill>
                <a:srgbClr val="0070C0"/>
              </a:solidFill>
            </a:endParaRPr>
          </a:p>
        </p:txBody>
      </p:sp>
    </p:spTree>
    <p:extLst>
      <p:ext uri="{BB962C8B-B14F-4D97-AF65-F5344CB8AC3E}">
        <p14:creationId xmlns:p14="http://schemas.microsoft.com/office/powerpoint/2010/main" val="31809545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of the day (bad example)</a:t>
            </a:r>
            <a:endParaRPr lang="en-US" dirty="0"/>
          </a:p>
        </p:txBody>
      </p:sp>
      <p:sp>
        <p:nvSpPr>
          <p:cNvPr id="3" name="Content Placeholder 2"/>
          <p:cNvSpPr>
            <a:spLocks noGrp="1"/>
          </p:cNvSpPr>
          <p:nvPr>
            <p:ph idx="1"/>
          </p:nvPr>
        </p:nvSpPr>
        <p:spPr>
          <a:xfrm>
            <a:off x="457199" y="1600200"/>
            <a:ext cx="8574834" cy="4772608"/>
          </a:xfrm>
        </p:spPr>
        <p:txBody>
          <a:bodyPr>
            <a:normAutofit/>
          </a:bodyPr>
          <a:lstStyle/>
          <a:p>
            <a:r>
              <a:rPr lang="en-US" sz="3000" dirty="0" smtClean="0">
                <a:solidFill>
                  <a:srgbClr val="FF0000"/>
                </a:solidFill>
              </a:rPr>
              <a:t>Why are complex numbers so complex?</a:t>
            </a:r>
          </a:p>
          <a:p>
            <a:pPr lvl="1"/>
            <a:r>
              <a:rPr lang="en-US" sz="2700" dirty="0" smtClean="0"/>
              <a:t>Grammar </a:t>
            </a:r>
            <a:r>
              <a:rPr lang="en-US" sz="2700" dirty="0" smtClean="0">
                <a:solidFill>
                  <a:srgbClr val="00B050"/>
                </a:solidFill>
              </a:rPr>
              <a:t>(10/10)</a:t>
            </a:r>
          </a:p>
          <a:p>
            <a:pPr lvl="1"/>
            <a:r>
              <a:rPr lang="en-US" sz="2700" dirty="0" smtClean="0"/>
              <a:t>Clarity </a:t>
            </a:r>
            <a:r>
              <a:rPr lang="en-US" sz="2700" dirty="0" smtClean="0">
                <a:solidFill>
                  <a:srgbClr val="00B050"/>
                </a:solidFill>
              </a:rPr>
              <a:t>(8/10)</a:t>
            </a:r>
          </a:p>
          <a:p>
            <a:pPr lvl="1"/>
            <a:r>
              <a:rPr lang="en-US" sz="2700" dirty="0" smtClean="0"/>
              <a:t>Relevance </a:t>
            </a:r>
            <a:r>
              <a:rPr lang="en-US" sz="2700" dirty="0" smtClean="0">
                <a:solidFill>
                  <a:srgbClr val="00B050"/>
                </a:solidFill>
              </a:rPr>
              <a:t>(8/10)</a:t>
            </a:r>
          </a:p>
          <a:p>
            <a:pPr lvl="1"/>
            <a:r>
              <a:rPr lang="en-US" sz="2700" dirty="0" smtClean="0"/>
              <a:t>Topic Orientation </a:t>
            </a:r>
            <a:r>
              <a:rPr lang="en-US" sz="2700" dirty="0" smtClean="0">
                <a:solidFill>
                  <a:srgbClr val="00B050"/>
                </a:solidFill>
              </a:rPr>
              <a:t>(5/10)</a:t>
            </a:r>
          </a:p>
          <a:p>
            <a:pPr lvl="1"/>
            <a:r>
              <a:rPr lang="en-US" sz="2700" dirty="0" smtClean="0"/>
              <a:t>Depth of Exploration </a:t>
            </a:r>
            <a:r>
              <a:rPr lang="en-US" sz="2700" dirty="0" smtClean="0">
                <a:solidFill>
                  <a:srgbClr val="00B050"/>
                </a:solidFill>
              </a:rPr>
              <a:t>(3/10)</a:t>
            </a:r>
          </a:p>
          <a:p>
            <a:pPr lvl="1"/>
            <a:r>
              <a:rPr lang="en-US" sz="2700" dirty="0" smtClean="0"/>
              <a:t>Total </a:t>
            </a:r>
            <a:r>
              <a:rPr lang="en-US" sz="2700" dirty="0" smtClean="0">
                <a:solidFill>
                  <a:srgbClr val="0070C0"/>
                </a:solidFill>
              </a:rPr>
              <a:t>(34/50)</a:t>
            </a:r>
            <a:r>
              <a:rPr lang="en-US" sz="2700" dirty="0">
                <a:solidFill>
                  <a:srgbClr val="00B050"/>
                </a:solidFill>
              </a:rPr>
              <a:t> </a:t>
            </a:r>
            <a:r>
              <a:rPr lang="en-US" sz="2700" dirty="0" smtClean="0">
                <a:solidFill>
                  <a:srgbClr val="00B050"/>
                </a:solidFill>
              </a:rPr>
              <a:t>– 68%</a:t>
            </a:r>
            <a:endParaRPr lang="en-US" sz="2700" dirty="0">
              <a:solidFill>
                <a:srgbClr val="0070C0"/>
              </a:solidFill>
            </a:endParaRPr>
          </a:p>
        </p:txBody>
      </p:sp>
    </p:spTree>
    <p:extLst>
      <p:ext uri="{BB962C8B-B14F-4D97-AF65-F5344CB8AC3E}">
        <p14:creationId xmlns:p14="http://schemas.microsoft.com/office/powerpoint/2010/main" val="35895352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9321"/>
            <a:ext cx="8229600" cy="854366"/>
          </a:xfrm>
        </p:spPr>
        <p:txBody>
          <a:bodyPr>
            <a:normAutofit/>
          </a:bodyPr>
          <a:lstStyle/>
          <a:p>
            <a:r>
              <a:rPr lang="en-US" sz="3200" b="1" dirty="0" smtClean="0">
                <a:solidFill>
                  <a:srgbClr val="676B6D"/>
                </a:solidFill>
              </a:rPr>
              <a:t>Question Exploration Report</a:t>
            </a:r>
            <a:endParaRPr lang="en-US" sz="3200" b="1" dirty="0">
              <a:solidFill>
                <a:srgbClr val="676B6D"/>
              </a:solidFill>
            </a:endParaRPr>
          </a:p>
        </p:txBody>
      </p:sp>
      <p:sp>
        <p:nvSpPr>
          <p:cNvPr id="3" name="Content Placeholder 2"/>
          <p:cNvSpPr>
            <a:spLocks noGrp="1"/>
          </p:cNvSpPr>
          <p:nvPr>
            <p:ph idx="1"/>
          </p:nvPr>
        </p:nvSpPr>
        <p:spPr>
          <a:xfrm>
            <a:off x="304800" y="1219200"/>
            <a:ext cx="8839200" cy="5486400"/>
          </a:xfrm>
        </p:spPr>
        <p:txBody>
          <a:bodyPr>
            <a:normAutofit fontScale="70000" lnSpcReduction="20000"/>
          </a:bodyPr>
          <a:lstStyle/>
          <a:p>
            <a:r>
              <a:rPr lang="en-US" sz="3400" dirty="0" smtClean="0"/>
              <a:t>Short technical report (1-2 pages)</a:t>
            </a:r>
          </a:p>
          <a:p>
            <a:r>
              <a:rPr lang="en-US" sz="3400" dirty="0" smtClean="0"/>
              <a:t>Use librarians and/or Writing Center! (+5%)</a:t>
            </a:r>
          </a:p>
          <a:p>
            <a:r>
              <a:rPr lang="en-US" sz="3400" b="1" u="sng" dirty="0" smtClean="0"/>
              <a:t>Grading</a:t>
            </a:r>
            <a:r>
              <a:rPr lang="en-US" sz="3400" dirty="0" smtClean="0"/>
              <a:t> (see handout for format, etc.)</a:t>
            </a:r>
          </a:p>
          <a:p>
            <a:pPr lvl="1"/>
            <a:r>
              <a:rPr lang="en-US" sz="3100" dirty="0" smtClean="0"/>
              <a:t>Format &amp; </a:t>
            </a:r>
            <a:r>
              <a:rPr lang="en-US" sz="3100" dirty="0"/>
              <a:t>writing quality (paragraph structure, grammar, etc.) – </a:t>
            </a:r>
            <a:r>
              <a:rPr lang="en-US" sz="3100" u="sng" dirty="0"/>
              <a:t>10 </a:t>
            </a:r>
            <a:r>
              <a:rPr lang="en-US" sz="3100" u="sng" dirty="0" smtClean="0"/>
              <a:t>pts</a:t>
            </a:r>
            <a:endParaRPr lang="en-US" sz="3100" u="sng" dirty="0"/>
          </a:p>
          <a:p>
            <a:pPr lvl="1"/>
            <a:r>
              <a:rPr lang="en-US" sz="3100" dirty="0"/>
              <a:t>Exploratory question – 20 </a:t>
            </a:r>
            <a:r>
              <a:rPr lang="en-US" sz="3100" dirty="0" smtClean="0"/>
              <a:t>pts (</a:t>
            </a:r>
            <a:r>
              <a:rPr lang="en-US" sz="3100" dirty="0" smtClean="0">
                <a:solidFill>
                  <a:srgbClr val="FF0000"/>
                </a:solidFill>
              </a:rPr>
              <a:t>Topic orientation/potential </a:t>
            </a:r>
            <a:r>
              <a:rPr lang="en-US" sz="3100" dirty="0">
                <a:solidFill>
                  <a:srgbClr val="FF0000"/>
                </a:solidFill>
              </a:rPr>
              <a:t>for depth</a:t>
            </a:r>
            <a:r>
              <a:rPr lang="en-US" sz="3100" dirty="0"/>
              <a:t>)</a:t>
            </a:r>
          </a:p>
          <a:p>
            <a:pPr lvl="1"/>
            <a:r>
              <a:rPr lang="en-US" sz="3100" dirty="0"/>
              <a:t>Exploration summary – 40 </a:t>
            </a:r>
            <a:r>
              <a:rPr lang="en-US" sz="3100" dirty="0" smtClean="0"/>
              <a:t>pts</a:t>
            </a:r>
            <a:endParaRPr lang="en-US" sz="3100" dirty="0"/>
          </a:p>
          <a:p>
            <a:pPr lvl="2"/>
            <a:r>
              <a:rPr lang="en-US" sz="2900" dirty="0" smtClean="0"/>
              <a:t>Demonstration of </a:t>
            </a:r>
            <a:r>
              <a:rPr lang="en-US" sz="2900" dirty="0" smtClean="0">
                <a:solidFill>
                  <a:srgbClr val="FF0000"/>
                </a:solidFill>
              </a:rPr>
              <a:t>basic understanding </a:t>
            </a:r>
            <a:r>
              <a:rPr lang="en-US" sz="2900" dirty="0" smtClean="0"/>
              <a:t>of topic – 20 pts</a:t>
            </a:r>
          </a:p>
          <a:p>
            <a:pPr lvl="2"/>
            <a:r>
              <a:rPr lang="en-US" sz="2900" dirty="0" smtClean="0">
                <a:solidFill>
                  <a:srgbClr val="FF0000"/>
                </a:solidFill>
              </a:rPr>
              <a:t>References</a:t>
            </a:r>
            <a:r>
              <a:rPr lang="en-US" sz="2900" dirty="0" smtClean="0"/>
              <a:t> provided where appropriate – 10 pts</a:t>
            </a:r>
          </a:p>
          <a:p>
            <a:pPr lvl="2"/>
            <a:r>
              <a:rPr lang="en-US" sz="2900" dirty="0" smtClean="0">
                <a:solidFill>
                  <a:srgbClr val="FF0000"/>
                </a:solidFill>
              </a:rPr>
              <a:t>Additional questions </a:t>
            </a:r>
            <a:r>
              <a:rPr lang="en-US" sz="2500" dirty="0" smtClean="0"/>
              <a:t>to demonstrate you know what you don’t know – 10 pts</a:t>
            </a:r>
          </a:p>
          <a:p>
            <a:pPr lvl="1"/>
            <a:r>
              <a:rPr lang="en-US" sz="3100" dirty="0" smtClean="0">
                <a:solidFill>
                  <a:srgbClr val="FF0000"/>
                </a:solidFill>
              </a:rPr>
              <a:t>Evaluation of technical resource (peer-reviewed or edited) </a:t>
            </a:r>
            <a:r>
              <a:rPr lang="en-US" sz="3100" dirty="0" smtClean="0"/>
              <a:t>– 20 pts </a:t>
            </a:r>
          </a:p>
          <a:p>
            <a:pPr lvl="1"/>
            <a:r>
              <a:rPr lang="en-US" sz="3100" dirty="0" smtClean="0"/>
              <a:t>References </a:t>
            </a:r>
            <a:r>
              <a:rPr lang="en-US" sz="3100" dirty="0"/>
              <a:t>list in </a:t>
            </a:r>
            <a:r>
              <a:rPr lang="en-US" sz="3100" dirty="0">
                <a:solidFill>
                  <a:srgbClr val="FF0000"/>
                </a:solidFill>
              </a:rPr>
              <a:t>bibliography</a:t>
            </a:r>
            <a:r>
              <a:rPr lang="en-US" sz="3100" dirty="0"/>
              <a:t> – 10 </a:t>
            </a:r>
            <a:r>
              <a:rPr lang="en-US" sz="3100" dirty="0" smtClean="0"/>
              <a:t>pts (IEEE reference style)</a:t>
            </a:r>
            <a:endParaRPr lang="en-US" sz="3100" dirty="0"/>
          </a:p>
          <a:p>
            <a:r>
              <a:rPr lang="en-US" sz="3400" u="sng" dirty="0" smtClean="0"/>
              <a:t>Proposed Question Due</a:t>
            </a:r>
            <a:r>
              <a:rPr lang="en-US" sz="3400" dirty="0" smtClean="0"/>
              <a:t>: Tuesday, October 23</a:t>
            </a:r>
            <a:endParaRPr lang="en-US" sz="3400" u="sng" dirty="0" smtClean="0"/>
          </a:p>
          <a:p>
            <a:r>
              <a:rPr lang="en-US" sz="3400" u="sng" dirty="0" smtClean="0"/>
              <a:t>Due</a:t>
            </a:r>
            <a:r>
              <a:rPr lang="en-US" sz="3400" dirty="0" smtClean="0"/>
              <a:t>: Tuesday, November 13</a:t>
            </a:r>
            <a:endParaRPr lang="en-US" sz="3400" dirty="0"/>
          </a:p>
          <a:p>
            <a:pPr lvl="1"/>
            <a:endParaRPr lang="en-US" sz="2200" dirty="0"/>
          </a:p>
        </p:txBody>
      </p:sp>
    </p:spTree>
    <p:extLst>
      <p:ext uri="{BB962C8B-B14F-4D97-AF65-F5344CB8AC3E}">
        <p14:creationId xmlns:p14="http://schemas.microsoft.com/office/powerpoint/2010/main" val="149933476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14226</TotalTime>
  <Words>4970</Words>
  <Application>Microsoft Office PowerPoint</Application>
  <PresentationFormat>On-screen Show (4:3)</PresentationFormat>
  <Paragraphs>759</Paragraphs>
  <Slides>51</Slides>
  <Notes>37</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51</vt:i4>
      </vt:variant>
    </vt:vector>
  </HeadingPairs>
  <TitlesOfParts>
    <vt:vector size="67" baseType="lpstr">
      <vt:lpstr>MS Gothic</vt:lpstr>
      <vt:lpstr>Arial</vt:lpstr>
      <vt:lpstr>Calibri</vt:lpstr>
      <vt:lpstr>Cambria Math</vt:lpstr>
      <vt:lpstr>Franklin Gothic Book</vt:lpstr>
      <vt:lpstr>Gill Sans MT</vt:lpstr>
      <vt:lpstr>Helvetica Neue Light</vt:lpstr>
      <vt:lpstr>Perpetua</vt:lpstr>
      <vt:lpstr>PMingLiU</vt:lpstr>
      <vt:lpstr>Segoe UI Symbol</vt:lpstr>
      <vt:lpstr>Times New Roman</vt:lpstr>
      <vt:lpstr>Wingdings 2</vt:lpstr>
      <vt:lpstr>Equity</vt:lpstr>
      <vt:lpstr>Office Theme</vt:lpstr>
      <vt:lpstr>2_Office Theme</vt:lpstr>
      <vt:lpstr>3_Office Theme</vt:lpstr>
      <vt:lpstr>How Analogies Fit in a Framework for Supporting the Entrepreneurial Mindset in an Electric Circuits Course</vt:lpstr>
      <vt:lpstr>KEEN’s 3Cs Definition of  Entrepreneurial Mindset (EM)</vt:lpstr>
      <vt:lpstr>Supporting the EM in the Circuits course</vt:lpstr>
      <vt:lpstr>Circuits Course Activities &amp; Assignments</vt:lpstr>
      <vt:lpstr>Supporting the EM in the Circuits course</vt:lpstr>
      <vt:lpstr>Exploration Question Single-Point Rubric</vt:lpstr>
      <vt:lpstr>Question of the day (good example)</vt:lpstr>
      <vt:lpstr>Question of the day (bad example)</vt:lpstr>
      <vt:lpstr>Question Exploration Report</vt:lpstr>
      <vt:lpstr>Supporting the EM in the Circuits course</vt:lpstr>
      <vt:lpstr>Design Project Overview</vt:lpstr>
      <vt:lpstr>Process for Creating Value Propositions: NABC Process</vt:lpstr>
      <vt:lpstr>Supporting the EM in the Circuits course</vt:lpstr>
      <vt:lpstr>Analogy: Voltage is like altitude</vt:lpstr>
      <vt:lpstr>Analogy: Wires are flat!</vt:lpstr>
      <vt:lpstr>Analogy: Circuit ground is like sea-level</vt:lpstr>
      <vt:lpstr>Analogy: A KVL hike up a mountain</vt:lpstr>
      <vt:lpstr>Analogy: Current source is like a waterfall</vt:lpstr>
      <vt:lpstr>Analogy: Parallel resistors work in parallel on the job</vt:lpstr>
      <vt:lpstr>Analogy: Conductance is like work rate</vt:lpstr>
      <vt:lpstr>Analogy: Caps are like pressurized tanks!</vt:lpstr>
      <vt:lpstr>Analogy: Inductors are wrecking balls!</vt:lpstr>
      <vt:lpstr>Analogy: RL energy dissipation is like a big rig stopping!</vt:lpstr>
      <vt:lpstr>Circuit Analogy Reflection Assignment</vt:lpstr>
      <vt:lpstr>Summary/Future Work</vt:lpstr>
      <vt:lpstr>Questions?</vt:lpstr>
      <vt:lpstr>References</vt:lpstr>
      <vt:lpstr>References</vt:lpstr>
      <vt:lpstr>References</vt:lpstr>
      <vt:lpstr>References</vt:lpstr>
      <vt:lpstr>Extra Slides</vt:lpstr>
      <vt:lpstr>Student Comments</vt:lpstr>
      <vt:lpstr>Syllabus: Grading</vt:lpstr>
      <vt:lpstr>Electric Circuits course mind map</vt:lpstr>
      <vt:lpstr>Course Schedule</vt:lpstr>
      <vt:lpstr>Course Schedule</vt:lpstr>
      <vt:lpstr>PowerPoint Presentation</vt:lpstr>
      <vt:lpstr>Course Schedule</vt:lpstr>
      <vt:lpstr>Analogies: A Tool for Creating Connections</vt:lpstr>
      <vt:lpstr>PowerPoint Presentation</vt:lpstr>
      <vt:lpstr>AC vs. DC current</vt:lpstr>
      <vt:lpstr>Power is the time rate at which energy is supplied or absorbed</vt:lpstr>
      <vt:lpstr>Analogy: Water Flow and Passive Sign Convention</vt:lpstr>
      <vt:lpstr>Analogy: The Water Cycle and Electric Circuits</vt:lpstr>
      <vt:lpstr>Validation Ex L5-1: Series &amp; Parallel Elements</vt:lpstr>
      <vt:lpstr>Validation Ex L5-1: Series &amp; Parallel Elements</vt:lpstr>
      <vt:lpstr>The equivalent resistance of N series resistors R_1,R_2,…,R_N is the sum of the resistances</vt:lpstr>
      <vt:lpstr>Analogy: Voltage division is like tug of war</vt:lpstr>
      <vt:lpstr>Analogy: Caps are like springs!</vt:lpstr>
      <vt:lpstr>Inductor Properties</vt:lpstr>
      <vt:lpstr>Mnemonic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 J LeBlanc</dc:creator>
  <cp:lastModifiedBy>LeBlanc, Heath</cp:lastModifiedBy>
  <cp:revision>1109</cp:revision>
  <dcterms:created xsi:type="dcterms:W3CDTF">2006-08-16T00:00:00Z</dcterms:created>
  <dcterms:modified xsi:type="dcterms:W3CDTF">2019-07-09T19:20:37Z</dcterms:modified>
</cp:coreProperties>
</file>