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8"/>
  </p:notesMasterIdLst>
  <p:sldIdLst>
    <p:sldId id="508" r:id="rId2"/>
    <p:sldId id="509" r:id="rId3"/>
    <p:sldId id="485" r:id="rId4"/>
    <p:sldId id="510" r:id="rId5"/>
    <p:sldId id="476" r:id="rId6"/>
    <p:sldId id="477" r:id="rId7"/>
    <p:sldId id="478" r:id="rId8"/>
    <p:sldId id="513" r:id="rId9"/>
    <p:sldId id="479" r:id="rId10"/>
    <p:sldId id="480" r:id="rId11"/>
    <p:sldId id="481" r:id="rId12"/>
    <p:sldId id="482" r:id="rId13"/>
    <p:sldId id="493" r:id="rId14"/>
    <p:sldId id="505" r:id="rId15"/>
    <p:sldId id="494" r:id="rId16"/>
    <p:sldId id="501" r:id="rId17"/>
    <p:sldId id="497" r:id="rId18"/>
    <p:sldId id="498" r:id="rId19"/>
    <p:sldId id="499" r:id="rId20"/>
    <p:sldId id="500" r:id="rId21"/>
    <p:sldId id="502" r:id="rId22"/>
    <p:sldId id="503" r:id="rId23"/>
    <p:sldId id="511" r:id="rId24"/>
    <p:sldId id="504" r:id="rId25"/>
    <p:sldId id="512" r:id="rId26"/>
    <p:sldId id="483" r:id="rId2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D40"/>
    <a:srgbClr val="FFB310"/>
    <a:srgbClr val="FFC425"/>
    <a:srgbClr val="FFC627"/>
    <a:srgbClr val="5C6670"/>
    <a:srgbClr val="000000"/>
    <a:srgbClr val="FFFFFF"/>
    <a:srgbClr val="4F55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4" autoAdjust="0"/>
    <p:restoredTop sz="92408" autoAdjust="0"/>
  </p:normalViewPr>
  <p:slideViewPr>
    <p:cSldViewPr snapToGrid="0" snapToObjects="1">
      <p:cViewPr varScale="1">
        <p:scale>
          <a:sx n="60" d="100"/>
          <a:sy n="60" d="100"/>
        </p:scale>
        <p:origin x="816" y="5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4" y="0"/>
            <a:ext cx="2971800" cy="457200"/>
          </a:xfrm>
          <a:prstGeom prst="rect">
            <a:avLst/>
          </a:prstGeom>
        </p:spPr>
        <p:txBody>
          <a:bodyPr vert="horz" wrap="square" lIns="91438" tIns="45719" rIns="91438" bIns="45719"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7F710229-4D45-4872-AFFD-54636330810B}" type="datetimeFigureOut">
              <a:rPr lang="en-US" altLang="en-US"/>
              <a:pPr>
                <a:defRPr/>
              </a:pPr>
              <a:t>5/18/2020</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8" tIns="45719" rIns="91438" bIns="45719"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wrap="square" lIns="91438" tIns="45719" rIns="91438" bIns="45719"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3748741B-5953-40C1-9924-CF136179C281}" type="slidenum">
              <a:rPr lang="en-US" altLang="en-US"/>
              <a:pPr>
                <a:defRPr/>
              </a:pPr>
              <a:t>‹#›</a:t>
            </a:fld>
            <a:endParaRPr lang="en-US" altLang="en-US"/>
          </a:p>
        </p:txBody>
      </p:sp>
    </p:spTree>
    <p:extLst>
      <p:ext uri="{BB962C8B-B14F-4D97-AF65-F5344CB8AC3E}">
        <p14:creationId xmlns:p14="http://schemas.microsoft.com/office/powerpoint/2010/main" val="161741402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pic>
        <p:nvPicPr>
          <p:cNvPr id="7" name="Picture 6"/>
          <p:cNvPicPr>
            <a:picLocks noChangeAspect="1"/>
          </p:cNvPicPr>
          <p:nvPr userDrawn="1"/>
        </p:nvPicPr>
        <p:blipFill>
          <a:blip r:embed="rId2"/>
          <a:stretch>
            <a:fillRect/>
          </a:stretch>
        </p:blipFill>
        <p:spPr>
          <a:xfrm>
            <a:off x="332246" y="6204246"/>
            <a:ext cx="2141447" cy="709936"/>
          </a:xfrm>
          <a:prstGeom prst="rect">
            <a:avLst/>
          </a:prstGeom>
        </p:spPr>
      </p:pic>
    </p:spTree>
    <p:extLst>
      <p:ext uri="{BB962C8B-B14F-4D97-AF65-F5344CB8AC3E}">
        <p14:creationId xmlns:p14="http://schemas.microsoft.com/office/powerpoint/2010/main" val="706390000"/>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AB95A8-705B-4DC9-997E-C17E78792008}" type="datetimeFigureOut">
              <a:rPr lang="en-US" altLang="en-US"/>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C942C7-E683-4850-8383-3B1B894F8354}" type="slidenum">
              <a:rPr lang="en-US" altLang="en-US"/>
              <a:pPr>
                <a:defRPr/>
              </a:pPr>
              <a:t>‹#›</a:t>
            </a:fld>
            <a:endParaRPr lang="en-US" altLang="en-US"/>
          </a:p>
        </p:txBody>
      </p:sp>
    </p:spTree>
    <p:extLst>
      <p:ext uri="{BB962C8B-B14F-4D97-AF65-F5344CB8AC3E}">
        <p14:creationId xmlns:p14="http://schemas.microsoft.com/office/powerpoint/2010/main" val="592059016"/>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12B28E-25E3-4D9D-BE11-0A3A475BFC13}" type="datetimeFigureOut">
              <a:rPr lang="en-US" altLang="en-US"/>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68993E-D48C-4FAC-9979-A3C1758D01B1}" type="slidenum">
              <a:rPr lang="en-US" altLang="en-US"/>
              <a:pPr>
                <a:defRPr/>
              </a:pPr>
              <a:t>‹#›</a:t>
            </a:fld>
            <a:endParaRPr lang="en-US" altLang="en-US"/>
          </a:p>
        </p:txBody>
      </p:sp>
    </p:spTree>
    <p:extLst>
      <p:ext uri="{BB962C8B-B14F-4D97-AF65-F5344CB8AC3E}">
        <p14:creationId xmlns:p14="http://schemas.microsoft.com/office/powerpoint/2010/main" val="3594290249"/>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a:xfrm>
            <a:off x="1870509" y="493295"/>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50362-0D2D-4C20-BE9B-253092BE41BD}" type="datetimeFigureOut">
              <a:rPr lang="en-US" altLang="en-US"/>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DAE75-F874-4353-BAC0-E4D7679B94C6}" type="slidenum">
              <a:rPr lang="en-US" altLang="en-US"/>
              <a:pPr>
                <a:defRPr/>
              </a:pPr>
              <a:t>‹#›</a:t>
            </a:fld>
            <a:endParaRPr lang="en-US" altLang="en-US"/>
          </a:p>
        </p:txBody>
      </p:sp>
      <p:pic>
        <p:nvPicPr>
          <p:cNvPr id="7" name="Picture 6"/>
          <p:cNvPicPr>
            <a:picLocks noChangeAspect="1"/>
          </p:cNvPicPr>
          <p:nvPr userDrawn="1"/>
        </p:nvPicPr>
        <p:blipFill>
          <a:blip r:embed="rId2"/>
          <a:stretch>
            <a:fillRect/>
          </a:stretch>
        </p:blipFill>
        <p:spPr>
          <a:xfrm>
            <a:off x="515126" y="6060652"/>
            <a:ext cx="2574583" cy="853530"/>
          </a:xfrm>
          <a:prstGeom prst="rect">
            <a:avLst/>
          </a:prstGeom>
        </p:spPr>
      </p:pic>
    </p:spTree>
    <p:extLst>
      <p:ext uri="{BB962C8B-B14F-4D97-AF65-F5344CB8AC3E}">
        <p14:creationId xmlns:p14="http://schemas.microsoft.com/office/powerpoint/2010/main" val="3199318027"/>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E115AB-1B58-4A37-87E1-0996203DA4EE}" type="datetimeFigureOut">
              <a:rPr lang="en-US" altLang="en-US"/>
              <a:pPr>
                <a:defRPr/>
              </a:pPr>
              <a:t>5/18/2020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E02782-F0F8-407A-8BD9-3A96D9E2BE19}" type="slidenum">
              <a:rPr lang="en-US" altLang="en-US"/>
              <a:pPr>
                <a:defRPr/>
              </a:pPr>
              <a:t>‹#›</a:t>
            </a:fld>
            <a:endParaRPr lang="en-US" altLang="en-US"/>
          </a:p>
        </p:txBody>
      </p:sp>
      <p:pic>
        <p:nvPicPr>
          <p:cNvPr id="7" name="Picture 6"/>
          <p:cNvPicPr>
            <a:picLocks noChangeAspect="1"/>
          </p:cNvPicPr>
          <p:nvPr userDrawn="1"/>
        </p:nvPicPr>
        <p:blipFill>
          <a:blip r:embed="rId2"/>
          <a:stretch>
            <a:fillRect/>
          </a:stretch>
        </p:blipFill>
        <p:spPr>
          <a:xfrm>
            <a:off x="444716" y="6069219"/>
            <a:ext cx="2548741" cy="844963"/>
          </a:xfrm>
          <a:prstGeom prst="rect">
            <a:avLst/>
          </a:prstGeom>
        </p:spPr>
      </p:pic>
    </p:spTree>
    <p:extLst>
      <p:ext uri="{BB962C8B-B14F-4D97-AF65-F5344CB8AC3E}">
        <p14:creationId xmlns:p14="http://schemas.microsoft.com/office/powerpoint/2010/main" val="1740079802"/>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89E1DB-C9A4-4B9B-9D7D-DF6593DB21E6}" type="datetimeFigureOut">
              <a:rPr lang="en-US" altLang="en-US"/>
              <a:pPr>
                <a:defRPr/>
              </a:pPr>
              <a:t>5/18/2020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4C846D-7CAC-4E0E-AE62-ABFD4FEC2026}" type="slidenum">
              <a:rPr lang="en-US" altLang="en-US"/>
              <a:pPr>
                <a:defRPr/>
              </a:pPr>
              <a:t>‹#›</a:t>
            </a:fld>
            <a:endParaRPr lang="en-US" altLang="en-US"/>
          </a:p>
        </p:txBody>
      </p:sp>
      <p:pic>
        <p:nvPicPr>
          <p:cNvPr id="8" name="Picture 7"/>
          <p:cNvPicPr>
            <a:picLocks noChangeAspect="1"/>
          </p:cNvPicPr>
          <p:nvPr userDrawn="1"/>
        </p:nvPicPr>
        <p:blipFill>
          <a:blip r:embed="rId2"/>
          <a:stretch>
            <a:fillRect/>
          </a:stretch>
        </p:blipFill>
        <p:spPr>
          <a:xfrm>
            <a:off x="597116" y="6054291"/>
            <a:ext cx="2450118" cy="812268"/>
          </a:xfrm>
          <a:prstGeom prst="rect">
            <a:avLst/>
          </a:prstGeom>
        </p:spPr>
      </p:pic>
    </p:spTree>
    <p:extLst>
      <p:ext uri="{BB962C8B-B14F-4D97-AF65-F5344CB8AC3E}">
        <p14:creationId xmlns:p14="http://schemas.microsoft.com/office/powerpoint/2010/main" val="4140171802"/>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F855C10-9E41-4D12-9CF7-FC52B366257D}" type="datetimeFigureOut">
              <a:rPr lang="en-US" altLang="en-US"/>
              <a:pPr>
                <a:defRPr/>
              </a:pPr>
              <a:t>5/18/2020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8A2A40-9AB9-4F3C-A0F7-B58FEFFA65C7}" type="slidenum">
              <a:rPr lang="en-US" altLang="en-US"/>
              <a:pPr>
                <a:defRPr/>
              </a:pPr>
              <a:t>‹#›</a:t>
            </a:fld>
            <a:endParaRPr lang="en-US" altLang="en-US"/>
          </a:p>
        </p:txBody>
      </p:sp>
      <p:pic>
        <p:nvPicPr>
          <p:cNvPr id="11" name="Picture 10"/>
          <p:cNvPicPr>
            <a:picLocks noChangeAspect="1"/>
          </p:cNvPicPr>
          <p:nvPr userDrawn="1"/>
        </p:nvPicPr>
        <p:blipFill>
          <a:blip r:embed="rId2"/>
          <a:stretch>
            <a:fillRect/>
          </a:stretch>
        </p:blipFill>
        <p:spPr>
          <a:xfrm>
            <a:off x="609600" y="6059587"/>
            <a:ext cx="2508985" cy="831783"/>
          </a:xfrm>
          <a:prstGeom prst="rect">
            <a:avLst/>
          </a:prstGeom>
        </p:spPr>
      </p:pic>
    </p:spTree>
    <p:extLst>
      <p:ext uri="{BB962C8B-B14F-4D97-AF65-F5344CB8AC3E}">
        <p14:creationId xmlns:p14="http://schemas.microsoft.com/office/powerpoint/2010/main" val="3667823955"/>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2220A31-ED3E-46E3-A63E-DB0F74F173FB}" type="datetimeFigureOut">
              <a:rPr lang="en-US" altLang="en-US"/>
              <a:pPr>
                <a:defRPr/>
              </a:pPr>
              <a:t>5/18/2020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D0D1473-B1FF-4742-8FCF-D1FA7DAEC5AB}" type="slidenum">
              <a:rPr lang="en-US" altLang="en-US"/>
              <a:pPr>
                <a:defRPr/>
              </a:pPr>
              <a:t>‹#›</a:t>
            </a:fld>
            <a:endParaRPr lang="en-US" altLang="en-US"/>
          </a:p>
        </p:txBody>
      </p:sp>
      <p:pic>
        <p:nvPicPr>
          <p:cNvPr id="6" name="Picture 5"/>
          <p:cNvPicPr>
            <a:picLocks noChangeAspect="1"/>
          </p:cNvPicPr>
          <p:nvPr userDrawn="1"/>
        </p:nvPicPr>
        <p:blipFill>
          <a:blip r:embed="rId2"/>
          <a:stretch>
            <a:fillRect/>
          </a:stretch>
        </p:blipFill>
        <p:spPr>
          <a:xfrm>
            <a:off x="426360" y="6153383"/>
            <a:ext cx="2270572" cy="752744"/>
          </a:xfrm>
          <a:prstGeom prst="rect">
            <a:avLst/>
          </a:prstGeom>
        </p:spPr>
      </p:pic>
    </p:spTree>
    <p:extLst>
      <p:ext uri="{BB962C8B-B14F-4D97-AF65-F5344CB8AC3E}">
        <p14:creationId xmlns:p14="http://schemas.microsoft.com/office/powerpoint/2010/main" val="1946551258"/>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333DDA-321B-4251-ABBC-784A692E6550}" type="datetimeFigureOut">
              <a:rPr lang="en-US" altLang="en-US"/>
              <a:pPr>
                <a:defRPr/>
              </a:pPr>
              <a:t>5/18/2020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4648A4-1456-4956-B1A6-C3B7D582CE4E}" type="slidenum">
              <a:rPr lang="en-US" altLang="en-US"/>
              <a:pPr>
                <a:defRPr/>
              </a:pPr>
              <a:t>‹#›</a:t>
            </a:fld>
            <a:endParaRPr lang="en-US" altLang="en-US"/>
          </a:p>
        </p:txBody>
      </p:sp>
    </p:spTree>
    <p:extLst>
      <p:ext uri="{BB962C8B-B14F-4D97-AF65-F5344CB8AC3E}">
        <p14:creationId xmlns:p14="http://schemas.microsoft.com/office/powerpoint/2010/main" val="1170628622"/>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09600" y="6223178"/>
            <a:ext cx="2844800" cy="634822"/>
          </a:xfrm>
        </p:spPr>
        <p:txBody>
          <a:bodyPr/>
          <a:lstStyle>
            <a:lvl1pPr>
              <a:defRPr/>
            </a:lvl1pPr>
          </a:lstStyle>
          <a:p>
            <a:pPr>
              <a:defRPr/>
            </a:pPr>
            <a:fld id="{4DFEB04C-A831-40B7-A97E-768446AE4AB0}" type="datetimeFigureOut">
              <a:rPr lang="en-US" altLang="en-US"/>
              <a:pPr>
                <a:defRPr/>
              </a:pPr>
              <a:t>5/18/2020</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40037C-E2A2-4CAF-9FE2-8D19BC5372BA}" type="slidenum">
              <a:rPr lang="en-US" altLang="en-US"/>
              <a:pPr>
                <a:defRPr/>
              </a:pPr>
              <a:t>‹#›</a:t>
            </a:fld>
            <a:endParaRPr lang="en-US" altLang="en-US"/>
          </a:p>
        </p:txBody>
      </p:sp>
      <p:pic>
        <p:nvPicPr>
          <p:cNvPr id="8" name="Picture 7"/>
          <p:cNvPicPr>
            <a:picLocks noChangeAspect="1"/>
          </p:cNvPicPr>
          <p:nvPr userDrawn="1"/>
        </p:nvPicPr>
        <p:blipFill>
          <a:blip r:embed="rId2"/>
          <a:stretch>
            <a:fillRect/>
          </a:stretch>
        </p:blipFill>
        <p:spPr>
          <a:xfrm>
            <a:off x="756649" y="6223177"/>
            <a:ext cx="2121305" cy="703259"/>
          </a:xfrm>
          <a:prstGeom prst="rect">
            <a:avLst/>
          </a:prstGeom>
        </p:spPr>
      </p:pic>
    </p:spTree>
    <p:extLst>
      <p:ext uri="{BB962C8B-B14F-4D97-AF65-F5344CB8AC3E}">
        <p14:creationId xmlns:p14="http://schemas.microsoft.com/office/powerpoint/2010/main" val="2476120397"/>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67EBE9-303D-40CA-80BF-DF10BB80D4C6}" type="datetimeFigureOut">
              <a:rPr lang="en-US" altLang="en-US"/>
              <a:pPr>
                <a:defRPr/>
              </a:pPr>
              <a:t>5/18/2020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161A05-65FF-42B0-8B0E-9EBAC70CD822}" type="slidenum">
              <a:rPr lang="en-US" altLang="en-US"/>
              <a:pPr>
                <a:defRPr/>
              </a:pPr>
              <a:t>‹#›</a:t>
            </a:fld>
            <a:endParaRPr lang="en-US" altLang="en-US"/>
          </a:p>
        </p:txBody>
      </p:sp>
    </p:spTree>
    <p:extLst>
      <p:ext uri="{BB962C8B-B14F-4D97-AF65-F5344CB8AC3E}">
        <p14:creationId xmlns:p14="http://schemas.microsoft.com/office/powerpoint/2010/main" val="4277068"/>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8C906A35-E3F3-4858-9D3E-F80C6DFF1710}" type="datetimeFigureOut">
              <a:rPr lang="en-US" altLang="en-US"/>
              <a:pPr>
                <a:defRPr/>
              </a:pPr>
              <a:t>5/18/2020</a:t>
            </a:fld>
            <a:endParaRPr lang="en-US" alt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0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Arial" panose="020B0604020202020204" pitchFamily="34" charset="0"/>
                <a:ea typeface="MS PGothic" panose="020B0600070205080204" pitchFamily="34" charset="-128"/>
                <a:cs typeface="Arial" panose="020B0604020202020204" pitchFamily="34" charset="0"/>
              </a:defRPr>
            </a:lvl1pPr>
          </a:lstStyle>
          <a:p>
            <a:pPr>
              <a:defRPr/>
            </a:pPr>
            <a:fld id="{404B723B-1B94-438F-94A4-E05BB0476587}" type="slidenum">
              <a:rPr lang="en-US" altLang="en-US"/>
              <a:pPr>
                <a:defRPr/>
              </a:pPr>
              <a:t>‹#›</a:t>
            </a:fld>
            <a:endParaRPr lang="en-US" altLang="en-US"/>
          </a:p>
        </p:txBody>
      </p:sp>
      <p:pic>
        <p:nvPicPr>
          <p:cNvPr id="2" name="Picture 1"/>
          <p:cNvPicPr>
            <a:picLocks noChangeAspect="1"/>
          </p:cNvPicPr>
          <p:nvPr userDrawn="1"/>
        </p:nvPicPr>
        <p:blipFill>
          <a:blip r:embed="rId13"/>
          <a:stretch>
            <a:fillRect/>
          </a:stretch>
        </p:blipFill>
        <p:spPr>
          <a:xfrm>
            <a:off x="9813211" y="6356350"/>
            <a:ext cx="1034462" cy="46797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push/>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mailto:EM@FSE.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804" y="382661"/>
            <a:ext cx="9576391" cy="2576251"/>
          </a:xfrm>
          <a:scene3d>
            <a:camera prst="orthographicFront"/>
            <a:lightRig rig="threePt" dir="t"/>
          </a:scene3d>
          <a:sp3d>
            <a:bevelT prst="convex"/>
          </a:sp3d>
        </p:spPr>
        <p:txBody>
          <a:bodyPr>
            <a:normAutofit/>
          </a:bodyPr>
          <a:lstStyle/>
          <a:p>
            <a:r>
              <a:rPr lang="en-US" b="1" dirty="0" smtClean="0">
                <a:solidFill>
                  <a:schemeClr val="accent1"/>
                </a:solidFill>
              </a:rPr>
              <a:t>Robust EM Classroom Assessment </a:t>
            </a:r>
            <a:br>
              <a:rPr lang="en-US" b="1" dirty="0" smtClean="0">
                <a:solidFill>
                  <a:schemeClr val="accent1"/>
                </a:solidFill>
              </a:rPr>
            </a:br>
            <a:endParaRPr lang="en-US" b="1" dirty="0">
              <a:solidFill>
                <a:schemeClr val="accent1"/>
              </a:solidFill>
            </a:endParaRPr>
          </a:p>
        </p:txBody>
      </p:sp>
      <p:sp>
        <p:nvSpPr>
          <p:cNvPr id="3" name="Subtitle 2"/>
          <p:cNvSpPr>
            <a:spLocks noGrp="1"/>
          </p:cNvSpPr>
          <p:nvPr>
            <p:ph type="subTitle" idx="1"/>
          </p:nvPr>
        </p:nvSpPr>
        <p:spPr>
          <a:xfrm>
            <a:off x="1523999" y="3189769"/>
            <a:ext cx="9144000" cy="2668772"/>
          </a:xfrm>
          <a:ln>
            <a:solidFill>
              <a:schemeClr val="accent2">
                <a:lumMod val="50000"/>
              </a:schemeClr>
            </a:solidFill>
          </a:ln>
        </p:spPr>
        <p:txBody>
          <a:bodyPr>
            <a:normAutofit fontScale="85000" lnSpcReduction="10000"/>
          </a:bodyPr>
          <a:lstStyle/>
          <a:p>
            <a:r>
              <a:rPr lang="en-US" sz="3100" dirty="0" smtClean="0">
                <a:solidFill>
                  <a:schemeClr val="tx1"/>
                </a:solidFill>
              </a:rPr>
              <a:t>Gary Lichtenstein, </a:t>
            </a:r>
            <a:r>
              <a:rPr lang="en-US" sz="3100" dirty="0" err="1" smtClean="0">
                <a:solidFill>
                  <a:schemeClr val="tx1"/>
                </a:solidFill>
              </a:rPr>
              <a:t>Ed.D</a:t>
            </a:r>
            <a:r>
              <a:rPr lang="en-US" sz="3100" dirty="0" smtClean="0">
                <a:solidFill>
                  <a:schemeClr val="tx1"/>
                </a:solidFill>
              </a:rPr>
              <a:t>.</a:t>
            </a:r>
          </a:p>
          <a:p>
            <a:r>
              <a:rPr lang="en-US" sz="3100" dirty="0" smtClean="0">
                <a:solidFill>
                  <a:schemeClr val="tx1"/>
                </a:solidFill>
              </a:rPr>
              <a:t>Director of Program Effectiveness, EM@FSE</a:t>
            </a:r>
          </a:p>
          <a:p>
            <a:r>
              <a:rPr lang="en-US" sz="3100" dirty="0" smtClean="0">
                <a:solidFill>
                  <a:schemeClr val="tx1"/>
                </a:solidFill>
              </a:rPr>
              <a:t>Academic &amp; Student Affairs</a:t>
            </a:r>
          </a:p>
          <a:p>
            <a:r>
              <a:rPr lang="en-US" sz="3100" dirty="0" smtClean="0">
                <a:solidFill>
                  <a:schemeClr val="tx1"/>
                </a:solidFill>
              </a:rPr>
              <a:t>Ira A. Fulton Schools of Engineering</a:t>
            </a:r>
          </a:p>
          <a:p>
            <a:r>
              <a:rPr lang="en-US" sz="3100" dirty="0" smtClean="0">
                <a:solidFill>
                  <a:schemeClr val="tx1"/>
                </a:solidFill>
              </a:rPr>
              <a:t>Arizona State University</a:t>
            </a:r>
          </a:p>
          <a:p>
            <a:r>
              <a:rPr lang="en-US" dirty="0" smtClean="0">
                <a:solidFill>
                  <a:schemeClr val="tx1"/>
                </a:solidFill>
              </a:rPr>
              <a:t>May 2020 rev</a:t>
            </a:r>
            <a:endParaRPr lang="en-US" dirty="0">
              <a:solidFill>
                <a:schemeClr val="tx1"/>
              </a:solidFill>
            </a:endParaRPr>
          </a:p>
        </p:txBody>
      </p:sp>
    </p:spTree>
    <p:extLst>
      <p:ext uri="{BB962C8B-B14F-4D97-AF65-F5344CB8AC3E}">
        <p14:creationId xmlns:p14="http://schemas.microsoft.com/office/powerpoint/2010/main" val="4273421608"/>
      </p:ext>
    </p:extLst>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129" y="0"/>
            <a:ext cx="2903388" cy="1078976"/>
          </a:xfrm>
        </p:spPr>
        <p:txBody>
          <a:bodyPr>
            <a:noAutofit/>
          </a:bodyPr>
          <a:lstStyle/>
          <a:p>
            <a:pPr algn="ctr"/>
            <a:r>
              <a:rPr lang="en-US" sz="2400" dirty="0" smtClean="0">
                <a:solidFill>
                  <a:srgbClr val="8C1D40"/>
                </a:solidFill>
                <a:latin typeface="Arial Rounded MT Bold" panose="020F0704030504030204" pitchFamily="34" charset="0"/>
              </a:rPr>
              <a:t>EM@FSE Best Practice</a:t>
            </a:r>
            <a:endParaRPr lang="en-US" sz="2400" dirty="0">
              <a:solidFill>
                <a:srgbClr val="8C1D40"/>
              </a:solidFill>
              <a:latin typeface="Arial Rounded MT Bold" panose="020F0704030504030204" pitchFamily="34" charset="0"/>
            </a:endParaRPr>
          </a:p>
        </p:txBody>
      </p:sp>
      <p:sp>
        <p:nvSpPr>
          <p:cNvPr id="6" name="Text Placeholder 5"/>
          <p:cNvSpPr>
            <a:spLocks noGrp="1"/>
          </p:cNvSpPr>
          <p:nvPr>
            <p:ph type="body" sz="half" idx="2"/>
          </p:nvPr>
        </p:nvSpPr>
        <p:spPr>
          <a:xfrm>
            <a:off x="590640" y="1234987"/>
            <a:ext cx="3084364" cy="4755724"/>
          </a:xfrm>
          <a:ln>
            <a:solidFill>
              <a:srgbClr val="8C1D40"/>
            </a:solidFill>
          </a:ln>
        </p:spPr>
        <p:txBody>
          <a:bodyPr>
            <a:noAutofit/>
          </a:bodyPr>
          <a:lstStyle/>
          <a:p>
            <a:pPr lvl="0">
              <a:lnSpc>
                <a:spcPct val="100000"/>
              </a:lnSpc>
              <a:spcBef>
                <a:spcPts val="0"/>
              </a:spcBef>
              <a:defRPr/>
            </a:pPr>
            <a:r>
              <a:rPr lang="en-US" sz="2800" b="1" dirty="0" smtClean="0">
                <a:solidFill>
                  <a:srgbClr val="8C1D40"/>
                </a:solidFill>
              </a:rPr>
              <a:t>4. </a:t>
            </a:r>
            <a:r>
              <a:rPr lang="en-US" sz="2800" b="1" dirty="0">
                <a:solidFill>
                  <a:srgbClr val="8C1D40"/>
                </a:solidFill>
              </a:rPr>
              <a:t>E</a:t>
            </a:r>
            <a:r>
              <a:rPr lang="en-US" sz="2800" b="1" dirty="0" smtClean="0">
                <a:solidFill>
                  <a:srgbClr val="8C1D40"/>
                </a:solidFill>
              </a:rPr>
              <a:t>ach </a:t>
            </a:r>
            <a:r>
              <a:rPr lang="en-US" sz="2800" b="1" dirty="0">
                <a:solidFill>
                  <a:srgbClr val="8C1D40"/>
                </a:solidFill>
              </a:rPr>
              <a:t>indicator </a:t>
            </a:r>
            <a:r>
              <a:rPr lang="en-US" sz="2800" b="1" dirty="0" smtClean="0">
                <a:solidFill>
                  <a:srgbClr val="8C1D40"/>
                </a:solidFill>
              </a:rPr>
              <a:t>is assessed individually: One </a:t>
            </a:r>
            <a:r>
              <a:rPr lang="en-US" sz="2800" b="1" dirty="0">
                <a:solidFill>
                  <a:srgbClr val="8C1D40"/>
                </a:solidFill>
              </a:rPr>
              <a:t>score per </a:t>
            </a:r>
            <a:r>
              <a:rPr lang="en-US" sz="2800" b="1" dirty="0" smtClean="0">
                <a:solidFill>
                  <a:srgbClr val="8C1D40"/>
                </a:solidFill>
              </a:rPr>
              <a:t>indicator, </a:t>
            </a:r>
            <a:r>
              <a:rPr lang="en-US" sz="2800" b="1" dirty="0">
                <a:solidFill>
                  <a:srgbClr val="8C1D40"/>
                </a:solidFill>
              </a:rPr>
              <a:t>as opposed to one score for multiple indicators at </a:t>
            </a:r>
            <a:r>
              <a:rPr lang="en-US" sz="2800" b="1" dirty="0" smtClean="0">
                <a:solidFill>
                  <a:srgbClr val="8C1D40"/>
                </a:solidFill>
              </a:rPr>
              <a:t>once.</a:t>
            </a:r>
            <a:endParaRPr lang="en-US" sz="2800" b="1" dirty="0">
              <a:solidFill>
                <a:srgbClr val="8C1D40"/>
              </a:solidFill>
            </a:endParaRPr>
          </a:p>
        </p:txBody>
      </p:sp>
      <p:sp>
        <p:nvSpPr>
          <p:cNvPr id="7" name="Rectangle 6"/>
          <p:cNvSpPr/>
          <p:nvPr/>
        </p:nvSpPr>
        <p:spPr>
          <a:xfrm>
            <a:off x="4391247" y="386545"/>
            <a:ext cx="6783684" cy="5632311"/>
          </a:xfrm>
          <a:prstGeom prst="rect">
            <a:avLst/>
          </a:prstGeom>
        </p:spPr>
        <p:txBody>
          <a:bodyPr wrap="square">
            <a:spAutoFit/>
          </a:bodyPr>
          <a:lstStyle/>
          <a:p>
            <a:pPr lvl="0" algn="ctr">
              <a:defRPr/>
            </a:pPr>
            <a:r>
              <a:rPr lang="en-US" sz="2400" b="1" u="sng" dirty="0" smtClean="0"/>
              <a:t>Explanation</a:t>
            </a:r>
          </a:p>
          <a:p>
            <a:pPr lvl="0">
              <a:defRPr/>
            </a:pPr>
            <a:r>
              <a:rPr lang="en-US" sz="2400" dirty="0" smtClean="0"/>
              <a:t>When multiple indicators are assessed with a single score, it is called </a:t>
            </a:r>
            <a:r>
              <a:rPr lang="en-US" sz="2400" i="1" dirty="0" smtClean="0"/>
              <a:t>bundling</a:t>
            </a:r>
            <a:r>
              <a:rPr lang="en-US" sz="2400" dirty="0" smtClean="0"/>
              <a:t>. When EM@FSE indicators are bundled into a single score, students cannot know how they performed on any one indicator, and neither can the instructor. In contrast, I’ve </a:t>
            </a:r>
            <a:r>
              <a:rPr lang="en-US" sz="2400" dirty="0"/>
              <a:t>seen assignments that assess several EM@FSE indicators, but each indicator earns </a:t>
            </a:r>
            <a:r>
              <a:rPr lang="en-US" sz="2400" dirty="0" smtClean="0"/>
              <a:t>its </a:t>
            </a:r>
            <a:r>
              <a:rPr lang="en-US" sz="2400" dirty="0"/>
              <a:t>own score.  That’s a best practice. </a:t>
            </a:r>
            <a:endParaRPr lang="en-US" sz="2400" dirty="0" smtClean="0"/>
          </a:p>
          <a:p>
            <a:pPr lvl="0">
              <a:defRPr/>
            </a:pPr>
            <a:endParaRPr lang="en-US" sz="2400" dirty="0"/>
          </a:p>
          <a:p>
            <a:pPr lvl="0">
              <a:defRPr/>
            </a:pPr>
            <a:r>
              <a:rPr lang="en-US" sz="2400" dirty="0" smtClean="0"/>
              <a:t>Bundling dilutes the value of EM assessment by treating EM competencies as an undifferentiated whole.  We wouldn’t give a student a single grade for all the phases of engineering design, would we?  The same principle holds for assessment of EM@FSE.  </a:t>
            </a:r>
            <a:endParaRPr lang="en-US" sz="2400" b="1" u="sng" dirty="0" smtClean="0"/>
          </a:p>
        </p:txBody>
      </p:sp>
      <p:pic>
        <p:nvPicPr>
          <p:cNvPr id="3" name="Picture 2"/>
          <p:cNvPicPr>
            <a:picLocks noChangeAspect="1"/>
          </p:cNvPicPr>
          <p:nvPr/>
        </p:nvPicPr>
        <p:blipFill>
          <a:blip r:embed="rId2"/>
          <a:stretch>
            <a:fillRect/>
          </a:stretch>
        </p:blipFill>
        <p:spPr>
          <a:xfrm>
            <a:off x="1002007" y="6146723"/>
            <a:ext cx="2261631" cy="688908"/>
          </a:xfrm>
          <a:prstGeom prst="rect">
            <a:avLst/>
          </a:prstGeom>
        </p:spPr>
      </p:pic>
    </p:spTree>
    <p:extLst>
      <p:ext uri="{BB962C8B-B14F-4D97-AF65-F5344CB8AC3E}">
        <p14:creationId xmlns:p14="http://schemas.microsoft.com/office/powerpoint/2010/main" val="1209208987"/>
      </p:ext>
    </p:extLst>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43" y="192505"/>
            <a:ext cx="2903388" cy="955811"/>
          </a:xfrm>
        </p:spPr>
        <p:txBody>
          <a:bodyPr>
            <a:noAutofit/>
          </a:bodyPr>
          <a:lstStyle/>
          <a:p>
            <a:pPr algn="ctr"/>
            <a:r>
              <a:rPr lang="en-US" sz="2400" dirty="0" smtClean="0">
                <a:solidFill>
                  <a:srgbClr val="8C1D40"/>
                </a:solidFill>
                <a:latin typeface="Arial Rounded MT Bold" panose="020F0704030504030204" pitchFamily="34" charset="0"/>
              </a:rPr>
              <a:t>EM@FSE Best Practice</a:t>
            </a:r>
            <a:endParaRPr lang="en-US" sz="2400" dirty="0">
              <a:solidFill>
                <a:srgbClr val="8C1D40"/>
              </a:solidFill>
              <a:latin typeface="Arial Rounded MT Bold" panose="020F0704030504030204" pitchFamily="34" charset="0"/>
            </a:endParaRPr>
          </a:p>
        </p:txBody>
      </p:sp>
      <p:sp>
        <p:nvSpPr>
          <p:cNvPr id="6" name="Text Placeholder 5"/>
          <p:cNvSpPr>
            <a:spLocks noGrp="1"/>
          </p:cNvSpPr>
          <p:nvPr>
            <p:ph type="body" sz="half" idx="2"/>
          </p:nvPr>
        </p:nvSpPr>
        <p:spPr>
          <a:xfrm>
            <a:off x="349952" y="1444736"/>
            <a:ext cx="3169426" cy="4032039"/>
          </a:xfrm>
          <a:ln>
            <a:solidFill>
              <a:srgbClr val="8C1D40"/>
            </a:solidFill>
          </a:ln>
        </p:spPr>
        <p:txBody>
          <a:bodyPr>
            <a:noAutofit/>
          </a:bodyPr>
          <a:lstStyle/>
          <a:p>
            <a:pPr lvl="0">
              <a:lnSpc>
                <a:spcPct val="100000"/>
              </a:lnSpc>
              <a:spcBef>
                <a:spcPts val="0"/>
              </a:spcBef>
              <a:defRPr/>
            </a:pPr>
            <a:r>
              <a:rPr lang="en-US" sz="3200" b="1" dirty="0" smtClean="0">
                <a:solidFill>
                  <a:srgbClr val="8C1D40"/>
                </a:solidFill>
              </a:rPr>
              <a:t>5. </a:t>
            </a:r>
            <a:r>
              <a:rPr lang="en-US" sz="3200" b="1" dirty="0">
                <a:solidFill>
                  <a:srgbClr val="8C1D40"/>
                </a:solidFill>
              </a:rPr>
              <a:t>Does the assessment indicate a level of performance </a:t>
            </a:r>
            <a:r>
              <a:rPr lang="en-US" sz="3200" b="1" i="1" dirty="0">
                <a:solidFill>
                  <a:srgbClr val="8C1D40"/>
                </a:solidFill>
              </a:rPr>
              <a:t>at, above</a:t>
            </a:r>
            <a:r>
              <a:rPr lang="en-US" sz="3200" b="1" dirty="0">
                <a:solidFill>
                  <a:srgbClr val="8C1D40"/>
                </a:solidFill>
              </a:rPr>
              <a:t>, and </a:t>
            </a:r>
            <a:r>
              <a:rPr lang="en-US" sz="3200" b="1" i="1" dirty="0">
                <a:solidFill>
                  <a:srgbClr val="8C1D40"/>
                </a:solidFill>
              </a:rPr>
              <a:t>below</a:t>
            </a:r>
            <a:r>
              <a:rPr lang="en-US" sz="3200" b="1" dirty="0">
                <a:solidFill>
                  <a:srgbClr val="8C1D40"/>
                </a:solidFill>
              </a:rPr>
              <a:t> proficient?</a:t>
            </a:r>
          </a:p>
        </p:txBody>
      </p:sp>
      <p:sp>
        <p:nvSpPr>
          <p:cNvPr id="7" name="Rectangle 6"/>
          <p:cNvSpPr/>
          <p:nvPr/>
        </p:nvSpPr>
        <p:spPr>
          <a:xfrm>
            <a:off x="4244741" y="395109"/>
            <a:ext cx="6862811" cy="6124754"/>
          </a:xfrm>
          <a:prstGeom prst="rect">
            <a:avLst/>
          </a:prstGeom>
        </p:spPr>
        <p:txBody>
          <a:bodyPr wrap="square">
            <a:spAutoFit/>
          </a:bodyPr>
          <a:lstStyle/>
          <a:p>
            <a:pPr lvl="0" algn="ctr">
              <a:defRPr/>
            </a:pPr>
            <a:r>
              <a:rPr lang="en-US" sz="2400" b="1" u="sng" dirty="0" smtClean="0"/>
              <a:t>Explanation</a:t>
            </a:r>
          </a:p>
          <a:p>
            <a:pPr lvl="0">
              <a:defRPr/>
            </a:pPr>
            <a:r>
              <a:rPr lang="en-US" sz="2300" dirty="0" smtClean="0"/>
              <a:t>In the EM@FSE Framework, “assess” has a technical definition: </a:t>
            </a:r>
            <a:r>
              <a:rPr lang="en-US" sz="2300" i="1" dirty="0" smtClean="0"/>
              <a:t>“grading relies on a metric such that after all assignments have been scored, the instructor can determine whether 70% of students performed at 70% or better.”  </a:t>
            </a:r>
            <a:r>
              <a:rPr lang="en-US" sz="2300" dirty="0" smtClean="0"/>
              <a:t>The purpose of this requirement is to ensure that students receive feedback on their EM performance and not simply a checkmark for having completed the assignment.  </a:t>
            </a:r>
          </a:p>
          <a:p>
            <a:pPr lvl="0">
              <a:defRPr/>
            </a:pPr>
            <a:endParaRPr lang="en-US" sz="2300" dirty="0"/>
          </a:p>
          <a:p>
            <a:pPr lvl="0">
              <a:defRPr/>
            </a:pPr>
            <a:r>
              <a:rPr lang="en-US" sz="2300" dirty="0" smtClean="0"/>
              <a:t>Students know that “we assess what we value and value what we assess.” The EM initiative reflects an FSE-wide belief that entrepreneurial mindset is a critical facet of engineering work in the 21</a:t>
            </a:r>
            <a:r>
              <a:rPr lang="en-US" sz="2300" baseline="30000" dirty="0" smtClean="0"/>
              <a:t>st</a:t>
            </a:r>
            <a:r>
              <a:rPr lang="en-US" sz="2300" dirty="0" smtClean="0"/>
              <a:t> Century.   Grading students’ </a:t>
            </a:r>
            <a:r>
              <a:rPr lang="en-US" sz="2300" i="1" dirty="0" smtClean="0"/>
              <a:t>performance</a:t>
            </a:r>
            <a:r>
              <a:rPr lang="en-US" sz="2300" dirty="0" smtClean="0"/>
              <a:t> on EM@FSE indicators provides actionable feedback to students and heft to the EM initiative. </a:t>
            </a:r>
            <a:endParaRPr lang="en-US" sz="2300" b="1" u="sng" dirty="0" smtClean="0"/>
          </a:p>
        </p:txBody>
      </p:sp>
      <p:pic>
        <p:nvPicPr>
          <p:cNvPr id="3" name="Picture 2"/>
          <p:cNvPicPr>
            <a:picLocks noChangeAspect="1"/>
          </p:cNvPicPr>
          <p:nvPr/>
        </p:nvPicPr>
        <p:blipFill>
          <a:blip r:embed="rId2"/>
          <a:stretch>
            <a:fillRect/>
          </a:stretch>
        </p:blipFill>
        <p:spPr>
          <a:xfrm>
            <a:off x="776260" y="6051030"/>
            <a:ext cx="2349153" cy="688908"/>
          </a:xfrm>
          <a:prstGeom prst="rect">
            <a:avLst/>
          </a:prstGeom>
        </p:spPr>
      </p:pic>
    </p:spTree>
    <p:extLst>
      <p:ext uri="{BB962C8B-B14F-4D97-AF65-F5344CB8AC3E}">
        <p14:creationId xmlns:p14="http://schemas.microsoft.com/office/powerpoint/2010/main" val="1739830197"/>
      </p:ext>
    </p:extLst>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43" y="192505"/>
            <a:ext cx="2903388" cy="1078976"/>
          </a:xfrm>
        </p:spPr>
        <p:txBody>
          <a:bodyPr>
            <a:noAutofit/>
          </a:bodyPr>
          <a:lstStyle/>
          <a:p>
            <a:pPr algn="ctr"/>
            <a:r>
              <a:rPr lang="en-US" sz="2400" dirty="0" smtClean="0">
                <a:solidFill>
                  <a:srgbClr val="8C1D40"/>
                </a:solidFill>
                <a:latin typeface="Arial Rounded MT Bold" panose="020F0704030504030204" pitchFamily="34" charset="0"/>
              </a:rPr>
              <a:t>EM@FSE</a:t>
            </a:r>
            <a:r>
              <a:rPr lang="en-US" dirty="0" smtClean="0">
                <a:solidFill>
                  <a:srgbClr val="8C1D40"/>
                </a:solidFill>
                <a:latin typeface="Arial Rounded MT Bold" panose="020F0704030504030204" pitchFamily="34" charset="0"/>
              </a:rPr>
              <a:t> </a:t>
            </a:r>
            <a:r>
              <a:rPr lang="en-US" sz="2400" dirty="0" smtClean="0">
                <a:solidFill>
                  <a:srgbClr val="8C1D40"/>
                </a:solidFill>
                <a:latin typeface="Arial Rounded MT Bold" panose="020F0704030504030204" pitchFamily="34" charset="0"/>
              </a:rPr>
              <a:t>Best Practice</a:t>
            </a:r>
            <a:endParaRPr lang="en-US" sz="2400" dirty="0">
              <a:solidFill>
                <a:srgbClr val="8C1D40"/>
              </a:solidFill>
              <a:latin typeface="Arial Rounded MT Bold" panose="020F0704030504030204" pitchFamily="34" charset="0"/>
            </a:endParaRPr>
          </a:p>
        </p:txBody>
      </p:sp>
      <p:sp>
        <p:nvSpPr>
          <p:cNvPr id="6" name="Text Placeholder 5"/>
          <p:cNvSpPr>
            <a:spLocks noGrp="1"/>
          </p:cNvSpPr>
          <p:nvPr>
            <p:ph type="body" sz="half" idx="2"/>
          </p:nvPr>
        </p:nvSpPr>
        <p:spPr>
          <a:xfrm>
            <a:off x="496738" y="1669312"/>
            <a:ext cx="2512276" cy="3763925"/>
          </a:xfrm>
          <a:ln>
            <a:solidFill>
              <a:srgbClr val="8C1D40"/>
            </a:solidFill>
          </a:ln>
        </p:spPr>
        <p:txBody>
          <a:bodyPr>
            <a:noAutofit/>
          </a:bodyPr>
          <a:lstStyle/>
          <a:p>
            <a:pPr lvl="0">
              <a:lnSpc>
                <a:spcPct val="100000"/>
              </a:lnSpc>
              <a:spcBef>
                <a:spcPts val="0"/>
              </a:spcBef>
              <a:defRPr/>
            </a:pPr>
            <a:r>
              <a:rPr lang="en-US" sz="2800" b="1" dirty="0" smtClean="0">
                <a:solidFill>
                  <a:srgbClr val="8C1D40"/>
                </a:solidFill>
              </a:rPr>
              <a:t>6. Each </a:t>
            </a:r>
            <a:r>
              <a:rPr lang="en-US" sz="2800" b="1" dirty="0">
                <a:solidFill>
                  <a:srgbClr val="8C1D40"/>
                </a:solidFill>
              </a:rPr>
              <a:t>EM indicator </a:t>
            </a:r>
            <a:r>
              <a:rPr lang="en-US" sz="2800" b="1" dirty="0" smtClean="0">
                <a:solidFill>
                  <a:srgbClr val="8C1D40"/>
                </a:solidFill>
              </a:rPr>
              <a:t>(in </a:t>
            </a:r>
            <a:r>
              <a:rPr lang="en-US" sz="2800" b="1" dirty="0">
                <a:solidFill>
                  <a:srgbClr val="8C1D40"/>
                </a:solidFill>
              </a:rPr>
              <a:t>this </a:t>
            </a:r>
            <a:r>
              <a:rPr lang="en-US" sz="2800" b="1" dirty="0" smtClean="0">
                <a:solidFill>
                  <a:srgbClr val="8C1D40"/>
                </a:solidFill>
              </a:rPr>
              <a:t>assessment) is </a:t>
            </a:r>
            <a:r>
              <a:rPr lang="en-US" sz="2800" b="1" dirty="0">
                <a:solidFill>
                  <a:srgbClr val="8C1D40"/>
                </a:solidFill>
              </a:rPr>
              <a:t>assessed multiple times during the </a:t>
            </a:r>
            <a:r>
              <a:rPr lang="en-US" sz="2800" b="1" dirty="0" smtClean="0">
                <a:solidFill>
                  <a:srgbClr val="8C1D40"/>
                </a:solidFill>
              </a:rPr>
              <a:t>term. </a:t>
            </a:r>
            <a:endParaRPr lang="en-US" sz="2800" b="1" dirty="0">
              <a:solidFill>
                <a:srgbClr val="8C1D40"/>
              </a:solidFill>
            </a:endParaRPr>
          </a:p>
        </p:txBody>
      </p:sp>
      <p:sp>
        <p:nvSpPr>
          <p:cNvPr id="7" name="Rectangle 6"/>
          <p:cNvSpPr/>
          <p:nvPr/>
        </p:nvSpPr>
        <p:spPr>
          <a:xfrm>
            <a:off x="3700131" y="385484"/>
            <a:ext cx="8090816" cy="5770811"/>
          </a:xfrm>
          <a:prstGeom prst="rect">
            <a:avLst/>
          </a:prstGeom>
        </p:spPr>
        <p:txBody>
          <a:bodyPr wrap="square">
            <a:spAutoFit/>
          </a:bodyPr>
          <a:lstStyle/>
          <a:p>
            <a:pPr lvl="0" algn="ctr">
              <a:defRPr/>
            </a:pPr>
            <a:r>
              <a:rPr lang="en-US" sz="2400" b="1" u="sng" dirty="0" smtClean="0"/>
              <a:t>Explanation</a:t>
            </a:r>
          </a:p>
          <a:p>
            <a:pPr lvl="0">
              <a:defRPr/>
            </a:pPr>
            <a:r>
              <a:rPr lang="en-US" sz="2300" dirty="0" smtClean="0"/>
              <a:t>The EM@FSE indicators are skill-oriented and competency based.  We know from experience and research that it takes practice to develop a skill, and graded practice improves performance.  Grading students multiple times in a term on the same indicator reinforces its importance and provides students multiple opportunities for practice and mastery.  </a:t>
            </a:r>
          </a:p>
          <a:p>
            <a:pPr lvl="0">
              <a:defRPr/>
            </a:pPr>
            <a:endParaRPr lang="en-US" sz="2300" dirty="0" smtClean="0"/>
          </a:p>
          <a:p>
            <a:pPr lvl="0">
              <a:defRPr/>
            </a:pPr>
            <a:r>
              <a:rPr lang="en-US" sz="2300" dirty="0" smtClean="0"/>
              <a:t>In design courses, when most or all EM@FSE indicators might be covered, assessing each one multiple times may seem like a lot of grading.  In Fall 2019, 3 Capstone faculty at ASU assessed EM@FSE indicators 2x-4x each.  Grading was handled efficiently and effectively, facilitated by very targeted outcome criteria that didn’t require interpretation to assess. Meet with EM Assessment leaders for help designing assessments that make grading targeted, efficient, and less time-consuming.</a:t>
            </a:r>
          </a:p>
        </p:txBody>
      </p:sp>
      <p:pic>
        <p:nvPicPr>
          <p:cNvPr id="3" name="Picture 2"/>
          <p:cNvPicPr>
            <a:picLocks noChangeAspect="1"/>
          </p:cNvPicPr>
          <p:nvPr/>
        </p:nvPicPr>
        <p:blipFill>
          <a:blip r:embed="rId2"/>
          <a:stretch>
            <a:fillRect/>
          </a:stretch>
        </p:blipFill>
        <p:spPr>
          <a:xfrm>
            <a:off x="1055432" y="6072191"/>
            <a:ext cx="2219136" cy="695004"/>
          </a:xfrm>
          <a:prstGeom prst="rect">
            <a:avLst/>
          </a:prstGeom>
        </p:spPr>
      </p:pic>
    </p:spTree>
    <p:extLst>
      <p:ext uri="{BB962C8B-B14F-4D97-AF65-F5344CB8AC3E}">
        <p14:creationId xmlns:p14="http://schemas.microsoft.com/office/powerpoint/2010/main" val="3954059005"/>
      </p:ext>
    </p:extLst>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833" y="262192"/>
            <a:ext cx="3932237" cy="1093076"/>
          </a:xfrm>
        </p:spPr>
        <p:txBody>
          <a:bodyPr>
            <a:normAutofit fontScale="90000"/>
          </a:bodyPr>
          <a:lstStyle/>
          <a:p>
            <a:pPr algn="ctr"/>
            <a:r>
              <a:rPr lang="en-US" sz="4000" b="1" dirty="0" smtClean="0"/>
              <a:t>What Is         </a:t>
            </a:r>
            <a:r>
              <a:rPr lang="en-US" sz="4000" b="1" dirty="0" smtClean="0">
                <a:solidFill>
                  <a:schemeClr val="bg1">
                    <a:lumMod val="50000"/>
                  </a:schemeClr>
                </a:solidFill>
              </a:rPr>
              <a:t>EM-Lite</a:t>
            </a:r>
            <a:r>
              <a:rPr lang="en-US" sz="4000" b="1" dirty="0" smtClean="0"/>
              <a:t>?</a:t>
            </a:r>
            <a:endParaRPr lang="en-US" sz="4000" b="1" dirty="0"/>
          </a:p>
        </p:txBody>
      </p:sp>
      <p:sp>
        <p:nvSpPr>
          <p:cNvPr id="3" name="Content Placeholder 2"/>
          <p:cNvSpPr>
            <a:spLocks noGrp="1"/>
          </p:cNvSpPr>
          <p:nvPr>
            <p:ph idx="4294967295"/>
          </p:nvPr>
        </p:nvSpPr>
        <p:spPr>
          <a:xfrm>
            <a:off x="302967" y="1602095"/>
            <a:ext cx="4258400" cy="4776952"/>
          </a:xfrm>
          <a:ln>
            <a:solidFill>
              <a:srgbClr val="C00000"/>
            </a:solidFill>
          </a:ln>
        </p:spPr>
        <p:txBody>
          <a:bodyPr>
            <a:normAutofit fontScale="92500" lnSpcReduction="10000"/>
          </a:bodyPr>
          <a:lstStyle/>
          <a:p>
            <a:pPr marL="0" indent="0">
              <a:buNone/>
            </a:pPr>
            <a:r>
              <a:rPr lang="en-US" sz="3200" dirty="0" smtClean="0"/>
              <a:t>“Entrepreneurial Mindset concepts or skills are linked casually and/or superficially to course material in ways that do not spark curiosity, encourage students to make connections, or create value.”	</a:t>
            </a:r>
            <a:r>
              <a:rPr lang="en-US" sz="3200" dirty="0"/>
              <a:t> </a:t>
            </a:r>
            <a:r>
              <a:rPr lang="en-US" sz="3200" dirty="0" smtClean="0"/>
              <a:t>   </a:t>
            </a:r>
            <a:r>
              <a:rPr lang="en-US" dirty="0" smtClean="0"/>
              <a:t>        </a:t>
            </a:r>
          </a:p>
          <a:p>
            <a:pPr marL="0" indent="0">
              <a:buNone/>
            </a:pPr>
            <a:r>
              <a:rPr lang="en-US" dirty="0"/>
              <a:t> </a:t>
            </a:r>
            <a:r>
              <a:rPr lang="en-US" dirty="0" smtClean="0"/>
              <a:t>       --Gary Lichtenstein</a:t>
            </a:r>
            <a:endParaRPr lang="en-US" dirty="0"/>
          </a:p>
        </p:txBody>
      </p:sp>
      <p:sp>
        <p:nvSpPr>
          <p:cNvPr id="7" name="Content Placeholder 2"/>
          <p:cNvSpPr txBox="1">
            <a:spLocks/>
          </p:cNvSpPr>
          <p:nvPr/>
        </p:nvSpPr>
        <p:spPr>
          <a:xfrm>
            <a:off x="4850553" y="474844"/>
            <a:ext cx="6484883" cy="5458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t>Characteristics of </a:t>
            </a:r>
            <a:r>
              <a:rPr lang="en-US" b="1" u="sng" dirty="0" smtClean="0">
                <a:solidFill>
                  <a:schemeClr val="bg1">
                    <a:lumMod val="50000"/>
                  </a:schemeClr>
                </a:solidFill>
              </a:rPr>
              <a:t>EM-Lite</a:t>
            </a:r>
          </a:p>
          <a:p>
            <a:r>
              <a:rPr lang="en-US" sz="2400" dirty="0" smtClean="0"/>
              <a:t>EM is mentioned in relation to course material, but not reinforced through repetition or multiple examples. </a:t>
            </a:r>
          </a:p>
          <a:p>
            <a:r>
              <a:rPr lang="en-US" sz="2400" dirty="0" smtClean="0"/>
              <a:t>The 3Cs or some other facet of EM is talked about in the course, but applied/defined inconsistently.</a:t>
            </a:r>
          </a:p>
          <a:p>
            <a:r>
              <a:rPr lang="en-US" sz="2400" dirty="0" smtClean="0"/>
              <a:t>EM is not assessed.</a:t>
            </a:r>
          </a:p>
          <a:p>
            <a:r>
              <a:rPr lang="en-US" sz="2400" dirty="0" smtClean="0"/>
              <a:t>Students’ demonstration of EM is checked as completed or not, without assessing a level of performance.</a:t>
            </a:r>
          </a:p>
          <a:p>
            <a:r>
              <a:rPr lang="en-US" sz="2400" dirty="0" smtClean="0"/>
              <a:t>Multiple skills/concepts/indicators of EM are assessed, but bundled into a single score.</a:t>
            </a:r>
            <a:endParaRPr lang="en-US" sz="2400" dirty="0"/>
          </a:p>
        </p:txBody>
      </p:sp>
    </p:spTree>
    <p:extLst>
      <p:ext uri="{BB962C8B-B14F-4D97-AF65-F5344CB8AC3E}">
        <p14:creationId xmlns:p14="http://schemas.microsoft.com/office/powerpoint/2010/main" val="1296883237"/>
      </p:ext>
    </p:extLst>
  </p:cSld>
  <p:clrMapOvr>
    <a:masterClrMapping/>
  </p:clrMapOvr>
  <p:transition>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80241" y="102367"/>
            <a:ext cx="10515600" cy="971521"/>
          </a:xfrm>
          <a:ln>
            <a:solidFill>
              <a:schemeClr val="accent2">
                <a:lumMod val="50000"/>
              </a:schemeClr>
            </a:solidFill>
          </a:ln>
        </p:spPr>
        <p:txBody>
          <a:bodyPr>
            <a:normAutofit/>
          </a:bodyPr>
          <a:lstStyle/>
          <a:p>
            <a:pPr algn="ctr"/>
            <a:r>
              <a:rPr lang="en-US" sz="2800" b="1" dirty="0" smtClean="0">
                <a:solidFill>
                  <a:schemeClr val="bg1">
                    <a:lumMod val="65000"/>
                  </a:schemeClr>
                </a:solidFill>
              </a:rPr>
              <a:t>EM-Lite</a:t>
            </a:r>
            <a:r>
              <a:rPr lang="en-US" sz="2800" b="1" dirty="0" smtClean="0"/>
              <a:t>: Multiple indicators assessed with a single deliverable/score/grade (</a:t>
            </a:r>
            <a:r>
              <a:rPr lang="en-US" sz="2800" b="1" i="1" dirty="0" smtClean="0"/>
              <a:t>bundling</a:t>
            </a:r>
            <a:r>
              <a:rPr lang="en-US" sz="2800" b="1" dirty="0" smtClean="0"/>
              <a:t>)</a:t>
            </a:r>
            <a:endParaRPr lang="en-US" sz="2800" b="1" dirty="0"/>
          </a:p>
        </p:txBody>
      </p:sp>
      <p:pic>
        <p:nvPicPr>
          <p:cNvPr id="2" name="Picture 1"/>
          <p:cNvPicPr>
            <a:picLocks noChangeAspect="1"/>
          </p:cNvPicPr>
          <p:nvPr/>
        </p:nvPicPr>
        <p:blipFill>
          <a:blip r:embed="rId2"/>
          <a:stretch>
            <a:fillRect/>
          </a:stretch>
        </p:blipFill>
        <p:spPr>
          <a:xfrm>
            <a:off x="797443" y="1243525"/>
            <a:ext cx="10345478" cy="5485242"/>
          </a:xfrm>
          <a:prstGeom prst="rect">
            <a:avLst/>
          </a:prstGeom>
        </p:spPr>
      </p:pic>
    </p:spTree>
    <p:extLst>
      <p:ext uri="{BB962C8B-B14F-4D97-AF65-F5344CB8AC3E}">
        <p14:creationId xmlns:p14="http://schemas.microsoft.com/office/powerpoint/2010/main" val="858378217"/>
      </p:ext>
    </p:extLst>
  </p:cSld>
  <p:clrMapOvr>
    <a:masterClrMapping/>
  </p:clrMapOvr>
  <p:transition>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826265" y="1751682"/>
            <a:ext cx="10906700" cy="40324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smtClean="0"/>
              <a:t>EM is assessed against a </a:t>
            </a:r>
            <a:r>
              <a:rPr lang="en-US" b="1" dirty="0" smtClean="0"/>
              <a:t>robust, consistent framework</a:t>
            </a:r>
            <a:r>
              <a:rPr lang="en-US" dirty="0" smtClean="0"/>
              <a:t> </a:t>
            </a:r>
            <a:r>
              <a:rPr lang="en-US" b="1" dirty="0" smtClean="0"/>
              <a:t>and/or set of indicators.  </a:t>
            </a:r>
          </a:p>
          <a:p>
            <a:pPr marL="514350" indent="-514350">
              <a:buFont typeface="Arial" panose="020B0604020202020204" pitchFamily="34" charset="0"/>
              <a:buAutoNum type="arabicPeriod"/>
            </a:pPr>
            <a:r>
              <a:rPr lang="en-US" dirty="0"/>
              <a:t>EM indicators are assessed </a:t>
            </a:r>
            <a:r>
              <a:rPr lang="en-US" b="1" dirty="0" smtClean="0"/>
              <a:t>explicitly</a:t>
            </a:r>
            <a:r>
              <a:rPr lang="en-US" dirty="0" smtClean="0"/>
              <a:t> (what is being assessed is clearly linked to an EM@FSE indicator) </a:t>
            </a:r>
          </a:p>
          <a:p>
            <a:pPr marL="514350" indent="-514350">
              <a:buAutoNum type="arabicPeriod"/>
            </a:pPr>
            <a:r>
              <a:rPr lang="en-US" dirty="0" smtClean="0"/>
              <a:t>Indicators are assessed </a:t>
            </a:r>
            <a:r>
              <a:rPr lang="en-US" b="1" dirty="0" smtClean="0"/>
              <a:t>individually </a:t>
            </a:r>
            <a:r>
              <a:rPr lang="en-US" dirty="0" smtClean="0"/>
              <a:t>(only one indicator assessed with a single score).</a:t>
            </a:r>
          </a:p>
          <a:p>
            <a:pPr marL="514350" indent="-514350">
              <a:buAutoNum type="arabicPeriod"/>
            </a:pPr>
            <a:r>
              <a:rPr lang="en-US" dirty="0" smtClean="0"/>
              <a:t>Assessment evaluates a </a:t>
            </a:r>
            <a:r>
              <a:rPr lang="en-US" b="1" dirty="0" smtClean="0"/>
              <a:t>level of performance </a:t>
            </a:r>
            <a:r>
              <a:rPr lang="en-US" dirty="0" smtClean="0"/>
              <a:t>at, above or below </a:t>
            </a:r>
            <a:r>
              <a:rPr lang="en-US" i="1" dirty="0" smtClean="0"/>
              <a:t>proficient</a:t>
            </a:r>
            <a:r>
              <a:rPr lang="en-US" dirty="0" smtClean="0"/>
              <a:t>.</a:t>
            </a:r>
          </a:p>
          <a:p>
            <a:pPr marL="514350" indent="-514350">
              <a:buFont typeface="Arial" panose="020B0604020202020204" pitchFamily="34" charset="0"/>
              <a:buAutoNum type="arabicPeriod"/>
            </a:pPr>
            <a:r>
              <a:rPr lang="en-US" dirty="0" smtClean="0"/>
              <a:t>Each EM indicator is assessed </a:t>
            </a:r>
            <a:r>
              <a:rPr lang="en-US" b="1" dirty="0" smtClean="0"/>
              <a:t>multiple times </a:t>
            </a:r>
            <a:r>
              <a:rPr lang="en-US" dirty="0" smtClean="0"/>
              <a:t>during the term.</a:t>
            </a:r>
          </a:p>
          <a:p>
            <a:pPr marL="0" indent="0">
              <a:buNone/>
            </a:pPr>
            <a:endParaRPr lang="en-US" dirty="0"/>
          </a:p>
        </p:txBody>
      </p:sp>
      <p:sp>
        <p:nvSpPr>
          <p:cNvPr id="8" name="Title 1"/>
          <p:cNvSpPr txBox="1">
            <a:spLocks/>
          </p:cNvSpPr>
          <p:nvPr/>
        </p:nvSpPr>
        <p:spPr bwMode="auto">
          <a:xfrm>
            <a:off x="672029" y="352540"/>
            <a:ext cx="10493381"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defTabSz="457200" rtl="0" eaLnBrk="1" fontAlgn="base" hangingPunct="1">
              <a:spcBef>
                <a:spcPct val="0"/>
              </a:spcBef>
              <a:spcAft>
                <a:spcPct val="0"/>
              </a:spcAft>
              <a:defRPr sz="2000" b="1"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algn="ctr"/>
            <a:r>
              <a:rPr lang="en-US" sz="3600" dirty="0" smtClean="0">
                <a:latin typeface="+mj-lt"/>
              </a:rPr>
              <a:t>Characteristics of </a:t>
            </a:r>
            <a:r>
              <a:rPr lang="en-US" sz="3600" dirty="0" smtClean="0">
                <a:solidFill>
                  <a:srgbClr val="8C1D40"/>
                </a:solidFill>
                <a:latin typeface="+mj-lt"/>
              </a:rPr>
              <a:t>EM Robust </a:t>
            </a:r>
            <a:r>
              <a:rPr lang="en-US" sz="3600" dirty="0" smtClean="0">
                <a:latin typeface="+mj-lt"/>
              </a:rPr>
              <a:t>Assessment</a:t>
            </a:r>
            <a:endParaRPr lang="en-US" sz="3600" dirty="0">
              <a:latin typeface="+mj-lt"/>
            </a:endParaRPr>
          </a:p>
        </p:txBody>
      </p:sp>
    </p:spTree>
    <p:extLst>
      <p:ext uri="{BB962C8B-B14F-4D97-AF65-F5344CB8AC3E}">
        <p14:creationId xmlns:p14="http://schemas.microsoft.com/office/powerpoint/2010/main" val="2749825905"/>
      </p:ext>
    </p:extLst>
  </p:cSld>
  <p:clrMapOvr>
    <a:masterClrMapping/>
  </p:clrMapOvr>
  <p:transition>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5"/>
            <a:ext cx="9365512" cy="1158875"/>
          </a:xfrm>
        </p:spPr>
        <p:txBody>
          <a:bodyPr>
            <a:normAutofit fontScale="90000"/>
          </a:bodyPr>
          <a:lstStyle/>
          <a:p>
            <a:pPr algn="ctr"/>
            <a:r>
              <a:rPr lang="en-US" sz="4000" b="1" dirty="0" smtClean="0">
                <a:solidFill>
                  <a:srgbClr val="8C1D40"/>
                </a:solidFill>
                <a:latin typeface="Arial Rounded MT Bold" panose="020F0704030504030204" pitchFamily="34" charset="0"/>
              </a:rPr>
              <a:t>EM@FSE Assessment Best Practice: Example #1</a:t>
            </a:r>
            <a:endParaRPr lang="en-US" sz="4000" b="1" dirty="0">
              <a:solidFill>
                <a:srgbClr val="8C1D40"/>
              </a:solidFill>
              <a:latin typeface="Arial Rounded MT Bold" panose="020F0704030504030204" pitchFamily="34" charset="0"/>
            </a:endParaRPr>
          </a:p>
        </p:txBody>
      </p:sp>
      <p:sp>
        <p:nvSpPr>
          <p:cNvPr id="4" name="Content Placeholder 2"/>
          <p:cNvSpPr txBox="1">
            <a:spLocks/>
          </p:cNvSpPr>
          <p:nvPr/>
        </p:nvSpPr>
        <p:spPr>
          <a:xfrm>
            <a:off x="3902577" y="1690700"/>
            <a:ext cx="4303558" cy="164792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400" dirty="0" smtClean="0"/>
              <a:t>By Dr. Timothy Takahashi</a:t>
            </a:r>
          </a:p>
          <a:p>
            <a:pPr marL="0" indent="0" algn="ctr">
              <a:lnSpc>
                <a:spcPct val="100000"/>
              </a:lnSpc>
              <a:buFont typeface="Arial" panose="020B0604020202020204" pitchFamily="34" charset="0"/>
              <a:buNone/>
            </a:pPr>
            <a:r>
              <a:rPr lang="en-US" sz="2400" dirty="0" smtClean="0"/>
              <a:t> AEE 468, Aircraft Systems Design</a:t>
            </a:r>
          </a:p>
          <a:p>
            <a:pPr marL="0" indent="0" algn="ctr">
              <a:lnSpc>
                <a:spcPct val="100000"/>
              </a:lnSpc>
              <a:buFont typeface="Arial" panose="020B0604020202020204" pitchFamily="34" charset="0"/>
              <a:buNone/>
            </a:pPr>
            <a:r>
              <a:rPr lang="en-US" sz="2400" dirty="0" smtClean="0"/>
              <a:t>Aerospace Engineering</a:t>
            </a:r>
          </a:p>
          <a:p>
            <a:pPr marL="0" indent="0" algn="ctr">
              <a:lnSpc>
                <a:spcPct val="100000"/>
              </a:lnSpc>
              <a:buFont typeface="Arial" panose="020B0604020202020204" pitchFamily="34" charset="0"/>
              <a:buNone/>
            </a:pPr>
            <a:r>
              <a:rPr lang="en-US" sz="2400" dirty="0" smtClean="0"/>
              <a:t>SEMTE</a:t>
            </a:r>
            <a:endParaRPr lang="en-US" sz="2400" dirty="0"/>
          </a:p>
        </p:txBody>
      </p:sp>
      <p:sp>
        <p:nvSpPr>
          <p:cNvPr id="7" name="Content Placeholder 2"/>
          <p:cNvSpPr txBox="1">
            <a:spLocks/>
          </p:cNvSpPr>
          <p:nvPr/>
        </p:nvSpPr>
        <p:spPr>
          <a:xfrm>
            <a:off x="1190694" y="3505323"/>
            <a:ext cx="10265979" cy="107205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Assignment objectives are assessed using EM@FSE indicators </a:t>
            </a:r>
            <a:r>
              <a:rPr lang="en-US" i="1" dirty="0" smtClean="0"/>
              <a:t>explicitly</a:t>
            </a:r>
            <a:r>
              <a:rPr lang="en-US" dirty="0" smtClean="0"/>
              <a:t> and </a:t>
            </a:r>
            <a:r>
              <a:rPr lang="en-US" i="1" dirty="0" smtClean="0"/>
              <a:t>individually</a:t>
            </a:r>
            <a:r>
              <a:rPr lang="en-US" dirty="0" smtClean="0"/>
              <a:t>—Performance is rated.</a:t>
            </a:r>
          </a:p>
          <a:p>
            <a:pPr marL="0" indent="0">
              <a:buNone/>
            </a:pPr>
            <a:endParaRPr lang="en-US" dirty="0" smtClean="0"/>
          </a:p>
        </p:txBody>
      </p:sp>
    </p:spTree>
    <p:extLst>
      <p:ext uri="{BB962C8B-B14F-4D97-AF65-F5344CB8AC3E}">
        <p14:creationId xmlns:p14="http://schemas.microsoft.com/office/powerpoint/2010/main" val="1079526471"/>
      </p:ext>
    </p:extLst>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5" name="Title 4"/>
          <p:cNvSpPr>
            <a:spLocks noGrp="1"/>
          </p:cNvSpPr>
          <p:nvPr>
            <p:ph type="title"/>
          </p:nvPr>
        </p:nvSpPr>
        <p:spPr>
          <a:xfrm>
            <a:off x="917028" y="270778"/>
            <a:ext cx="10515600" cy="486212"/>
          </a:xfrm>
        </p:spPr>
        <p:txBody>
          <a:bodyPr>
            <a:noAutofit/>
          </a:bodyPr>
          <a:lstStyle/>
          <a:p>
            <a:pPr algn="ctr"/>
            <a:r>
              <a:rPr lang="en-US" sz="3600" b="1" dirty="0" smtClean="0"/>
              <a:t>EM Assessment </a:t>
            </a:r>
            <a:r>
              <a:rPr lang="en-US" sz="3600" b="1" i="1" dirty="0" smtClean="0">
                <a:solidFill>
                  <a:srgbClr val="8C1D40"/>
                </a:solidFill>
              </a:rPr>
              <a:t>Before</a:t>
            </a:r>
            <a:r>
              <a:rPr lang="en-US" sz="3600" b="1" dirty="0" smtClean="0"/>
              <a:t> Assessment Lab</a:t>
            </a:r>
            <a:endParaRPr lang="en-US" sz="3600" b="1" dirty="0"/>
          </a:p>
        </p:txBody>
      </p:sp>
      <p:sp>
        <p:nvSpPr>
          <p:cNvPr id="6" name="Content Placeholder 5"/>
          <p:cNvSpPr>
            <a:spLocks noGrp="1"/>
          </p:cNvSpPr>
          <p:nvPr>
            <p:ph sz="half" idx="1"/>
          </p:nvPr>
        </p:nvSpPr>
        <p:spPr>
          <a:xfrm>
            <a:off x="762000" y="1445849"/>
            <a:ext cx="10825655" cy="4857980"/>
          </a:xfrm>
          <a:ln>
            <a:solidFill>
              <a:srgbClr val="C00000"/>
            </a:solidFill>
          </a:ln>
        </p:spPr>
        <p:txBody>
          <a:bodyPr>
            <a:normAutofit lnSpcReduction="10000"/>
          </a:bodyPr>
          <a:lstStyle/>
          <a:p>
            <a:pPr marL="0" indent="0">
              <a:buNone/>
            </a:pPr>
            <a:r>
              <a:rPr lang="en-US" b="1" dirty="0" smtClean="0"/>
              <a:t>Exit Criteria: Have they shown requirements?</a:t>
            </a:r>
          </a:p>
          <a:p>
            <a:r>
              <a:rPr lang="en-US" dirty="0" smtClean="0"/>
              <a:t>	Instructor Supplied (# </a:t>
            </a:r>
            <a:r>
              <a:rPr lang="en-US" dirty="0" err="1" smtClean="0"/>
              <a:t>pax</a:t>
            </a:r>
            <a:r>
              <a:rPr lang="en-US" dirty="0" smtClean="0"/>
              <a:t>, basic mission </a:t>
            </a:r>
            <a:r>
              <a:rPr lang="en-US" dirty="0" err="1" smtClean="0"/>
              <a:t>conops</a:t>
            </a:r>
            <a:r>
              <a:rPr lang="en-US" dirty="0" smtClean="0"/>
              <a:t>) 	</a:t>
            </a:r>
          </a:p>
          <a:p>
            <a:pPr marL="0" indent="0">
              <a:buNone/>
            </a:pPr>
            <a:r>
              <a:rPr lang="en-US" dirty="0"/>
              <a:t>	</a:t>
            </a:r>
            <a:r>
              <a:rPr lang="en-US" dirty="0" smtClean="0"/>
              <a:t>					</a:t>
            </a:r>
            <a:r>
              <a:rPr lang="en-US" dirty="0" smtClean="0">
                <a:solidFill>
                  <a:srgbClr val="C00000"/>
                </a:solidFill>
              </a:rPr>
              <a:t>EXEC / GOOD / FAIR / POOR</a:t>
            </a:r>
          </a:p>
          <a:p>
            <a:r>
              <a:rPr lang="en-US" dirty="0" smtClean="0"/>
              <a:t>	Customer derived (evidence of outside research)	</a:t>
            </a:r>
          </a:p>
          <a:p>
            <a:pPr marL="457200" lvl="1" indent="0">
              <a:buNone/>
            </a:pPr>
            <a:r>
              <a:rPr lang="en-US" dirty="0"/>
              <a:t>	</a:t>
            </a:r>
            <a:r>
              <a:rPr lang="en-US" dirty="0" smtClean="0"/>
              <a:t>					EXEC / GOOD / FAIR / POOR 	</a:t>
            </a:r>
          </a:p>
          <a:p>
            <a:r>
              <a:rPr lang="en-US" dirty="0" smtClean="0">
                <a:solidFill>
                  <a:srgbClr val="C00000"/>
                </a:solidFill>
              </a:rPr>
              <a:t>14 CFR 25 </a:t>
            </a:r>
            <a:r>
              <a:rPr lang="en-US" dirty="0" smtClean="0"/>
              <a:t>– Performance &amp; </a:t>
            </a:r>
            <a:r>
              <a:rPr lang="en-US" dirty="0" smtClean="0">
                <a:solidFill>
                  <a:srgbClr val="C00000"/>
                </a:solidFill>
              </a:rPr>
              <a:t>14 CFR 91/121 Ops </a:t>
            </a:r>
            <a:r>
              <a:rPr lang="en-US" dirty="0" smtClean="0"/>
              <a:t>		</a:t>
            </a:r>
          </a:p>
          <a:p>
            <a:pPr marL="914400" lvl="2" indent="0">
              <a:buNone/>
            </a:pPr>
            <a:r>
              <a:rPr lang="en-US" dirty="0"/>
              <a:t>	</a:t>
            </a:r>
            <a:r>
              <a:rPr lang="en-US" dirty="0" smtClean="0"/>
              <a:t>					EXEC / GOOD / FAIR / POOR</a:t>
            </a:r>
          </a:p>
          <a:p>
            <a:r>
              <a:rPr lang="en-US" dirty="0" smtClean="0"/>
              <a:t>	</a:t>
            </a:r>
            <a:r>
              <a:rPr lang="en-US" dirty="0" smtClean="0">
                <a:solidFill>
                  <a:srgbClr val="C00000"/>
                </a:solidFill>
              </a:rPr>
              <a:t>14 CFR 25 </a:t>
            </a:r>
            <a:r>
              <a:rPr lang="en-US" dirty="0" smtClean="0"/>
              <a:t>– Structural Design				</a:t>
            </a:r>
          </a:p>
          <a:p>
            <a:pPr marL="457200" lvl="1" indent="0">
              <a:buNone/>
            </a:pPr>
            <a:r>
              <a:rPr lang="en-US" dirty="0"/>
              <a:t>	</a:t>
            </a:r>
            <a:r>
              <a:rPr lang="en-US" dirty="0" smtClean="0"/>
              <a:t>					EXEC / GOOD / FAIR / POOR</a:t>
            </a:r>
          </a:p>
          <a:p>
            <a:r>
              <a:rPr lang="en-US" dirty="0" smtClean="0"/>
              <a:t>	</a:t>
            </a:r>
            <a:r>
              <a:rPr lang="en-US" dirty="0" smtClean="0">
                <a:solidFill>
                  <a:srgbClr val="C00000"/>
                </a:solidFill>
              </a:rPr>
              <a:t>14 CFR 25 </a:t>
            </a:r>
            <a:r>
              <a:rPr lang="en-US" dirty="0" smtClean="0"/>
              <a:t>– Interior					</a:t>
            </a:r>
            <a:endParaRPr lang="en-US" dirty="0"/>
          </a:p>
          <a:p>
            <a:pPr marL="914400" lvl="2" indent="0">
              <a:buNone/>
            </a:pPr>
            <a:r>
              <a:rPr lang="en-US" dirty="0" smtClean="0"/>
              <a:t>					EXEC / GOOD / FAIR / POOR</a:t>
            </a:r>
          </a:p>
          <a:p>
            <a:endParaRPr lang="en-US" dirty="0"/>
          </a:p>
        </p:txBody>
      </p:sp>
      <p:sp>
        <p:nvSpPr>
          <p:cNvPr id="2" name="TextBox 1"/>
          <p:cNvSpPr txBox="1"/>
          <p:nvPr/>
        </p:nvSpPr>
        <p:spPr>
          <a:xfrm>
            <a:off x="9348646" y="2165671"/>
            <a:ext cx="2083982" cy="3416320"/>
          </a:xfrm>
          <a:prstGeom prst="rect">
            <a:avLst/>
          </a:prstGeom>
          <a:solidFill>
            <a:srgbClr val="FFC000"/>
          </a:solidFill>
        </p:spPr>
        <p:txBody>
          <a:bodyPr wrap="square" rtlCol="0">
            <a:spAutoFit/>
          </a:bodyPr>
          <a:lstStyle/>
          <a:p>
            <a:r>
              <a:rPr lang="en-US" sz="2400" dirty="0" smtClean="0">
                <a:solidFill>
                  <a:srgbClr val="8C1D40"/>
                </a:solidFill>
                <a:latin typeface="Arial" panose="020B0604020202020204" pitchFamily="34" charset="0"/>
                <a:cs typeface="Arial" panose="020B0604020202020204" pitchFamily="34" charset="0"/>
              </a:rPr>
              <a:t>In this example, the Exit Criteria cover EM, but not in an obvious way and not linked to EM@FSE indicators.</a:t>
            </a:r>
          </a:p>
        </p:txBody>
      </p:sp>
      <p:sp>
        <p:nvSpPr>
          <p:cNvPr id="3" name="TextBox 2"/>
          <p:cNvSpPr txBox="1"/>
          <p:nvPr/>
        </p:nvSpPr>
        <p:spPr>
          <a:xfrm>
            <a:off x="3870250" y="906120"/>
            <a:ext cx="4455043" cy="369332"/>
          </a:xfrm>
          <a:prstGeom prst="rect">
            <a:avLst/>
          </a:prstGeom>
          <a:solidFill>
            <a:schemeClr val="accent2"/>
          </a:solidFill>
        </p:spPr>
        <p:txBody>
          <a:bodyPr wrap="square" rtlCol="0">
            <a:spAutoFit/>
          </a:bodyPr>
          <a:lstStyle/>
          <a:p>
            <a:r>
              <a:rPr lang="en-US" i="1" dirty="0" smtClean="0">
                <a:solidFill>
                  <a:srgbClr val="8C1D40"/>
                </a:solidFill>
                <a:latin typeface="Arial" panose="020B0604020202020204" pitchFamily="34" charset="0"/>
                <a:cs typeface="Arial" panose="020B0604020202020204" pitchFamily="34" charset="0"/>
              </a:rPr>
              <a:t>Excerpt of grading rubric for TA/Grader</a:t>
            </a:r>
          </a:p>
        </p:txBody>
      </p:sp>
    </p:spTree>
    <p:extLst>
      <p:ext uri="{BB962C8B-B14F-4D97-AF65-F5344CB8AC3E}">
        <p14:creationId xmlns:p14="http://schemas.microsoft.com/office/powerpoint/2010/main" val="2942442113"/>
      </p:ext>
    </p:extLst>
  </p:cSld>
  <p:clrMapOvr>
    <a:masterClrMapping/>
  </p:clrMapOvr>
  <p:transition>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5" name="Title 4"/>
          <p:cNvSpPr>
            <a:spLocks noGrp="1"/>
          </p:cNvSpPr>
          <p:nvPr>
            <p:ph type="title"/>
          </p:nvPr>
        </p:nvSpPr>
        <p:spPr>
          <a:xfrm>
            <a:off x="917028" y="143186"/>
            <a:ext cx="10515600" cy="590460"/>
          </a:xfrm>
        </p:spPr>
        <p:txBody>
          <a:bodyPr>
            <a:noAutofit/>
          </a:bodyPr>
          <a:lstStyle/>
          <a:p>
            <a:pPr algn="ctr"/>
            <a:r>
              <a:rPr lang="en-US" sz="3600" b="1" dirty="0" smtClean="0"/>
              <a:t>EM Assessment </a:t>
            </a:r>
            <a:r>
              <a:rPr lang="en-US" sz="3600" b="1" i="1" dirty="0" smtClean="0">
                <a:solidFill>
                  <a:srgbClr val="8C1D40"/>
                </a:solidFill>
              </a:rPr>
              <a:t>AFTER</a:t>
            </a:r>
            <a:r>
              <a:rPr lang="en-US" sz="3600" b="1" i="1" dirty="0" smtClean="0"/>
              <a:t> </a:t>
            </a:r>
            <a:r>
              <a:rPr lang="en-US" sz="3600" b="1" dirty="0" smtClean="0"/>
              <a:t>Assessment Lab</a:t>
            </a:r>
            <a:endParaRPr lang="en-US" sz="3600" b="1" dirty="0"/>
          </a:p>
        </p:txBody>
      </p:sp>
      <p:sp>
        <p:nvSpPr>
          <p:cNvPr id="6" name="Content Placeholder 5"/>
          <p:cNvSpPr>
            <a:spLocks noGrp="1"/>
          </p:cNvSpPr>
          <p:nvPr>
            <p:ph sz="half" idx="1"/>
          </p:nvPr>
        </p:nvSpPr>
        <p:spPr>
          <a:xfrm>
            <a:off x="917028" y="1005545"/>
            <a:ext cx="10741572" cy="3247480"/>
          </a:xfrm>
          <a:ln>
            <a:solidFill>
              <a:srgbClr val="C00000"/>
            </a:solidFill>
          </a:ln>
        </p:spPr>
        <p:txBody>
          <a:bodyPr>
            <a:normAutofit/>
          </a:bodyPr>
          <a:lstStyle/>
          <a:p>
            <a:r>
              <a:rPr lang="en-US" sz="2400" dirty="0" smtClean="0"/>
              <a:t>Exit Criteria: Have they shown requirements?</a:t>
            </a:r>
          </a:p>
          <a:p>
            <a:pPr marL="0" indent="0">
              <a:buNone/>
            </a:pPr>
            <a:r>
              <a:rPr lang="en-US" sz="2400" b="1" dirty="0" smtClean="0">
                <a:solidFill>
                  <a:srgbClr val="8C1D40"/>
                </a:solidFill>
              </a:rPr>
              <a:t>EM@FSE – Can the team define market opportunities? - # </a:t>
            </a:r>
            <a:r>
              <a:rPr lang="en-US" sz="2400" b="1" dirty="0" err="1" smtClean="0">
                <a:solidFill>
                  <a:srgbClr val="8C1D40"/>
                </a:solidFill>
              </a:rPr>
              <a:t>pax</a:t>
            </a:r>
            <a:r>
              <a:rPr lang="en-US" sz="2400" b="1" dirty="0" smtClean="0">
                <a:solidFill>
                  <a:srgbClr val="8C1D40"/>
                </a:solidFill>
              </a:rPr>
              <a:t>, </a:t>
            </a:r>
            <a:r>
              <a:rPr lang="en-US" sz="2400" b="1" dirty="0" err="1" smtClean="0">
                <a:solidFill>
                  <a:srgbClr val="8C1D40"/>
                </a:solidFill>
              </a:rPr>
              <a:t>conops</a:t>
            </a:r>
            <a:r>
              <a:rPr lang="en-US" sz="2400" b="1" dirty="0" smtClean="0">
                <a:solidFill>
                  <a:srgbClr val="8C1D40"/>
                </a:solidFill>
              </a:rPr>
              <a:t> 						EXEC / GOOD / FAIR / POOR</a:t>
            </a:r>
          </a:p>
          <a:p>
            <a:r>
              <a:rPr lang="en-US" sz="2400" dirty="0" smtClean="0"/>
              <a:t>i.e. Evidence of market research for more than 1 airline	</a:t>
            </a:r>
            <a:r>
              <a:rPr lang="en-US" sz="2400" dirty="0"/>
              <a:t> </a:t>
            </a:r>
            <a:r>
              <a:rPr lang="en-US" sz="1400" dirty="0" smtClean="0"/>
              <a:t>EXEC / GOOD / FAIR / POOR</a:t>
            </a:r>
          </a:p>
          <a:p>
            <a:r>
              <a:rPr lang="en-US" sz="2400" dirty="0" smtClean="0"/>
              <a:t>i.e. Evidence of </a:t>
            </a:r>
            <a:r>
              <a:rPr lang="en-US" sz="2400" dirty="0" smtClean="0">
                <a:solidFill>
                  <a:srgbClr val="C00000"/>
                </a:solidFill>
              </a:rPr>
              <a:t>14 CFR 25, 91 &amp; 191 operations req</a:t>
            </a:r>
            <a:r>
              <a:rPr lang="en-US" sz="2400" dirty="0" smtClean="0"/>
              <a:t>. 	</a:t>
            </a:r>
            <a:r>
              <a:rPr lang="en-US" sz="1400" dirty="0" smtClean="0"/>
              <a:t>EXEC / GOOD / FAIR / POOR</a:t>
            </a:r>
          </a:p>
          <a:p>
            <a:r>
              <a:rPr lang="en-US" sz="2400" dirty="0" smtClean="0"/>
              <a:t>i.e. Evidence of </a:t>
            </a:r>
            <a:r>
              <a:rPr lang="en-US" sz="2400" dirty="0" smtClean="0">
                <a:solidFill>
                  <a:srgbClr val="C00000"/>
                </a:solidFill>
              </a:rPr>
              <a:t>14 CFR 25 structural design req</a:t>
            </a:r>
            <a:r>
              <a:rPr lang="en-US" sz="2400" dirty="0" smtClean="0"/>
              <a:t>. </a:t>
            </a:r>
            <a:r>
              <a:rPr lang="en-US" sz="1400" dirty="0" smtClean="0"/>
              <a:t>EXEC / GOOD / FAIR / POOR</a:t>
            </a:r>
          </a:p>
          <a:p>
            <a:r>
              <a:rPr lang="en-US" sz="2400" dirty="0" smtClean="0"/>
              <a:t>i.e. Evidence of </a:t>
            </a:r>
            <a:r>
              <a:rPr lang="en-US" sz="2400" dirty="0" smtClean="0">
                <a:solidFill>
                  <a:srgbClr val="C00000"/>
                </a:solidFill>
              </a:rPr>
              <a:t>14 CFR 25 – Interior req</a:t>
            </a:r>
            <a:r>
              <a:rPr lang="en-US" sz="2400" dirty="0" smtClean="0"/>
              <a:t>. 	</a:t>
            </a:r>
            <a:r>
              <a:rPr lang="en-US" sz="1400" dirty="0" smtClean="0"/>
              <a:t>EXEC / GOOD / FAIR / POOR</a:t>
            </a:r>
          </a:p>
          <a:p>
            <a:endParaRPr lang="en-US" dirty="0"/>
          </a:p>
        </p:txBody>
      </p:sp>
      <p:sp>
        <p:nvSpPr>
          <p:cNvPr id="7" name="Title 4"/>
          <p:cNvSpPr txBox="1">
            <a:spLocks/>
          </p:cNvSpPr>
          <p:nvPr/>
        </p:nvSpPr>
        <p:spPr bwMode="auto">
          <a:xfrm>
            <a:off x="917028" y="4476308"/>
            <a:ext cx="10515600" cy="1641821"/>
          </a:xfrm>
          <a:prstGeom prst="rect">
            <a:avLst/>
          </a:prstGeom>
          <a:solidFill>
            <a:srgbClr val="FFC000"/>
          </a:solidFill>
          <a:ln>
            <a:noFill/>
          </a:ln>
          <a:extLst/>
        </p:spPr>
        <p:txBody>
          <a:bodyPr vert="horz" wrap="square" lIns="91440" tIns="45720" rIns="91440" bIns="45720" numCol="1" anchor="ctr" anchorCtr="0" compatLnSpc="1">
            <a:prstTxWarp prst="textNoShape">
              <a:avLst/>
            </a:prstTxWarp>
            <a:noAutofit/>
          </a:bodyPr>
          <a:lstStyle>
            <a:lvl1pPr algn="ctr" defTabSz="457200" rtl="0" eaLnBrk="1" fontAlgn="base" hangingPunct="1">
              <a:spcBef>
                <a:spcPct val="0"/>
              </a:spcBef>
              <a:spcAft>
                <a:spcPct val="0"/>
              </a:spcAft>
              <a:defRPr sz="4400"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r>
              <a:rPr lang="en-US" sz="2400" dirty="0" smtClean="0">
                <a:solidFill>
                  <a:srgbClr val="8C1D40"/>
                </a:solidFill>
                <a:latin typeface="+mn-lt"/>
              </a:rPr>
              <a:t>Note that the outcomes are the same as BEFORE, but now the CFR </a:t>
            </a:r>
            <a:r>
              <a:rPr lang="en-US" sz="2400" dirty="0" err="1" smtClean="0">
                <a:solidFill>
                  <a:srgbClr val="8C1D40"/>
                </a:solidFill>
                <a:latin typeface="+mn-lt"/>
              </a:rPr>
              <a:t>regs</a:t>
            </a:r>
            <a:r>
              <a:rPr lang="en-US" sz="2400" dirty="0" smtClean="0">
                <a:solidFill>
                  <a:srgbClr val="8C1D40"/>
                </a:solidFill>
                <a:latin typeface="+mn-lt"/>
              </a:rPr>
              <a:t> provide evidence of an EM@FSE indicator.  No change in the assignment requirements, but now the link to EM@FSE is explicit. </a:t>
            </a:r>
          </a:p>
        </p:txBody>
      </p:sp>
    </p:spTree>
    <p:extLst>
      <p:ext uri="{BB962C8B-B14F-4D97-AF65-F5344CB8AC3E}">
        <p14:creationId xmlns:p14="http://schemas.microsoft.com/office/powerpoint/2010/main" val="55549537"/>
      </p:ext>
    </p:extLst>
  </p:cSld>
  <p:clrMapOvr>
    <a:masterClrMapping/>
  </p:clrMapOvr>
  <p:transition>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25" y="206010"/>
            <a:ext cx="10515600" cy="1158875"/>
          </a:xfrm>
        </p:spPr>
        <p:txBody>
          <a:bodyPr>
            <a:normAutofit/>
          </a:bodyPr>
          <a:lstStyle/>
          <a:p>
            <a:pPr algn="ctr"/>
            <a:r>
              <a:rPr lang="en-US" sz="4000" b="1" dirty="0" smtClean="0">
                <a:latin typeface="Arial Rounded MT Bold" panose="020F0704030504030204" pitchFamily="34" charset="0"/>
              </a:rPr>
              <a:t>EM Robust: Example #2</a:t>
            </a:r>
            <a:endParaRPr lang="en-US" sz="4000" b="1" dirty="0">
              <a:latin typeface="Arial Rounded MT Bold" panose="020F0704030504030204" pitchFamily="34" charset="0"/>
            </a:endParaRPr>
          </a:p>
        </p:txBody>
      </p:sp>
      <p:sp>
        <p:nvSpPr>
          <p:cNvPr id="4" name="Content Placeholder 2"/>
          <p:cNvSpPr txBox="1">
            <a:spLocks/>
          </p:cNvSpPr>
          <p:nvPr/>
        </p:nvSpPr>
        <p:spPr>
          <a:xfrm>
            <a:off x="917028" y="3657724"/>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3" name="Rectangle 2"/>
          <p:cNvSpPr/>
          <p:nvPr/>
        </p:nvSpPr>
        <p:spPr>
          <a:xfrm>
            <a:off x="470460" y="3063346"/>
            <a:ext cx="11408735" cy="2954655"/>
          </a:xfrm>
          <a:prstGeom prst="rect">
            <a:avLst/>
          </a:prstGeom>
          <a:ln>
            <a:solidFill>
              <a:srgbClr val="8C1D40"/>
            </a:solidFill>
          </a:ln>
        </p:spPr>
        <p:txBody>
          <a:bodyPr wrap="square">
            <a:spAutoFit/>
          </a:bodyPr>
          <a:lstStyle/>
          <a:p>
            <a:r>
              <a:rPr lang="en-US" sz="2800" dirty="0" smtClean="0"/>
              <a:t>Assignment deliverables are assessed using EM@FSE indicators and they are assessed one at a time.  But indicators are translated into assignment-specific criteria and connection to actual indicators might not be obvious to students.  </a:t>
            </a:r>
          </a:p>
          <a:p>
            <a:endParaRPr lang="en-US" dirty="0"/>
          </a:p>
          <a:p>
            <a:r>
              <a:rPr lang="en-US" sz="2800" dirty="0" smtClean="0"/>
              <a:t>In order to be a best practice, 1) the reworded indicator must clearly align with the EM@FSE indicator, AND  2) the EM@FSE indicator must be explicitly identified to students (i.e. </a:t>
            </a:r>
            <a:r>
              <a:rPr lang="en-US" sz="2800" i="1" dirty="0" err="1" smtClean="0">
                <a:hlinkClick r:id="rId2"/>
              </a:rPr>
              <a:t>EM@FSE.h</a:t>
            </a:r>
            <a:r>
              <a:rPr lang="en-US" sz="2800" dirty="0" smtClean="0"/>
              <a:t>)</a:t>
            </a:r>
          </a:p>
        </p:txBody>
      </p:sp>
      <p:sp>
        <p:nvSpPr>
          <p:cNvPr id="5" name="Content Placeholder 2"/>
          <p:cNvSpPr txBox="1">
            <a:spLocks/>
          </p:cNvSpPr>
          <p:nvPr/>
        </p:nvSpPr>
        <p:spPr>
          <a:xfrm>
            <a:off x="2615608" y="1135301"/>
            <a:ext cx="6868633" cy="164792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400" dirty="0" smtClean="0"/>
              <a:t>By Dr. Darryl Morrell</a:t>
            </a:r>
          </a:p>
          <a:p>
            <a:pPr marL="0" indent="0" algn="ctr">
              <a:lnSpc>
                <a:spcPct val="100000"/>
              </a:lnSpc>
              <a:buFont typeface="Arial" panose="020B0604020202020204" pitchFamily="34" charset="0"/>
              <a:buNone/>
            </a:pPr>
            <a:r>
              <a:rPr lang="en-US" sz="2400" dirty="0" smtClean="0"/>
              <a:t> EGR 401, Professional Design Project I</a:t>
            </a:r>
          </a:p>
          <a:p>
            <a:pPr marL="0" indent="0" algn="ctr">
              <a:lnSpc>
                <a:spcPct val="100000"/>
              </a:lnSpc>
              <a:buFont typeface="Arial" panose="020B0604020202020204" pitchFamily="34" charset="0"/>
              <a:buNone/>
            </a:pPr>
            <a:r>
              <a:rPr lang="en-US" sz="2400" dirty="0" smtClean="0"/>
              <a:t>Aerospace Engineering</a:t>
            </a:r>
          </a:p>
          <a:p>
            <a:pPr marL="0" indent="0" algn="ctr">
              <a:lnSpc>
                <a:spcPct val="100000"/>
              </a:lnSpc>
              <a:buFont typeface="Arial" panose="020B0604020202020204" pitchFamily="34" charset="0"/>
              <a:buNone/>
            </a:pPr>
            <a:r>
              <a:rPr lang="en-US" sz="2400" dirty="0" smtClean="0"/>
              <a:t>TPS</a:t>
            </a:r>
            <a:endParaRPr lang="en-US" sz="2400" dirty="0"/>
          </a:p>
        </p:txBody>
      </p:sp>
    </p:spTree>
    <p:extLst>
      <p:ext uri="{BB962C8B-B14F-4D97-AF65-F5344CB8AC3E}">
        <p14:creationId xmlns:p14="http://schemas.microsoft.com/office/powerpoint/2010/main" val="2320989727"/>
      </p:ext>
    </p:extLst>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5"/>
            <a:ext cx="9365512" cy="1158875"/>
          </a:xfrm>
        </p:spPr>
        <p:txBody>
          <a:bodyPr>
            <a:normAutofit fontScale="90000"/>
          </a:bodyPr>
          <a:lstStyle/>
          <a:p>
            <a:pPr algn="ctr"/>
            <a:r>
              <a:rPr lang="en-US" sz="4000" b="1" dirty="0" smtClean="0">
                <a:solidFill>
                  <a:srgbClr val="8C1D40"/>
                </a:solidFill>
                <a:latin typeface="Arial Rounded MT Bold" panose="020F0704030504030204" pitchFamily="34" charset="0"/>
              </a:rPr>
              <a:t>“At FSE, we teach the 3Cs; we assess EM@FSE”</a:t>
            </a:r>
            <a:endParaRPr lang="en-US" sz="4000" b="1" dirty="0">
              <a:solidFill>
                <a:srgbClr val="8C1D40"/>
              </a:solidFill>
              <a:latin typeface="Arial Rounded MT Bold" panose="020F0704030504030204" pitchFamily="34" charset="0"/>
            </a:endParaRPr>
          </a:p>
        </p:txBody>
      </p:sp>
      <p:sp>
        <p:nvSpPr>
          <p:cNvPr id="7" name="Content Placeholder 2"/>
          <p:cNvSpPr txBox="1">
            <a:spLocks/>
          </p:cNvSpPr>
          <p:nvPr/>
        </p:nvSpPr>
        <p:spPr>
          <a:xfrm>
            <a:off x="1275754" y="2083982"/>
            <a:ext cx="10265979" cy="1228122"/>
          </a:xfrm>
          <a:prstGeom prst="rect">
            <a:avLst/>
          </a:prstGeom>
          <a:ln>
            <a:solidFill>
              <a:schemeClr val="accent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Entrepreneurial Mindset (EM) is the process and outcome of demonstrating constant curiosity, making connections, and creating value.</a:t>
            </a:r>
          </a:p>
          <a:p>
            <a:pPr marL="0" indent="0">
              <a:buNone/>
            </a:pPr>
            <a:endParaRPr lang="en-US" dirty="0" smtClean="0"/>
          </a:p>
        </p:txBody>
      </p:sp>
      <p:sp>
        <p:nvSpPr>
          <p:cNvPr id="5" name="Content Placeholder 2"/>
          <p:cNvSpPr txBox="1">
            <a:spLocks/>
          </p:cNvSpPr>
          <p:nvPr/>
        </p:nvSpPr>
        <p:spPr>
          <a:xfrm>
            <a:off x="1275754" y="4146820"/>
            <a:ext cx="10265979" cy="107205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The EM@FSE Framework is a collection of 17 indicators that operationalize the 3Cs, and therefore EM.</a:t>
            </a:r>
          </a:p>
          <a:p>
            <a:pPr marL="0" indent="0">
              <a:buNone/>
            </a:pPr>
            <a:endParaRPr lang="en-US" dirty="0" smtClean="0"/>
          </a:p>
        </p:txBody>
      </p:sp>
    </p:spTree>
    <p:extLst>
      <p:ext uri="{BB962C8B-B14F-4D97-AF65-F5344CB8AC3E}">
        <p14:creationId xmlns:p14="http://schemas.microsoft.com/office/powerpoint/2010/main" val="2748500996"/>
      </p:ext>
    </p:extLst>
  </p:cSld>
  <p:clrMapOvr>
    <a:masterClrMapping/>
  </p:clrMapOvr>
  <p:transition>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649" y="213364"/>
            <a:ext cx="10515600" cy="276006"/>
          </a:xfrm>
        </p:spPr>
        <p:txBody>
          <a:bodyPr>
            <a:noAutofit/>
          </a:bodyPr>
          <a:lstStyle/>
          <a:p>
            <a:pPr algn="ctr"/>
            <a:r>
              <a:rPr lang="en-US" sz="3200" b="1" dirty="0" smtClean="0">
                <a:solidFill>
                  <a:srgbClr val="8C1D40"/>
                </a:solidFill>
                <a:latin typeface="Arial Rounded MT Bold" panose="020F0704030504030204" pitchFamily="34" charset="0"/>
              </a:rPr>
              <a:t>EM@FSE Indicators are re-worded and referenced. </a:t>
            </a:r>
            <a:endParaRPr lang="en-US" sz="3200" b="1" dirty="0">
              <a:solidFill>
                <a:srgbClr val="8C1D40"/>
              </a:solidFill>
              <a:latin typeface="Arial Rounded MT Bold" panose="020F0704030504030204" pitchFamily="34" charset="0"/>
            </a:endParaRPr>
          </a:p>
        </p:txBody>
      </p:sp>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220717" y="609601"/>
            <a:ext cx="11887200" cy="6096000"/>
          </a:xfrm>
          <a:prstGeom prst="rect">
            <a:avLst/>
          </a:prstGeom>
        </p:spPr>
      </p:pic>
    </p:spTree>
    <p:extLst>
      <p:ext uri="{BB962C8B-B14F-4D97-AF65-F5344CB8AC3E}">
        <p14:creationId xmlns:p14="http://schemas.microsoft.com/office/powerpoint/2010/main" val="1373926853"/>
      </p:ext>
    </p:extLst>
  </p:cSld>
  <p:clrMapOvr>
    <a:masterClrMapping/>
  </p:clrMapOvr>
  <p:transition>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7" name="Content Placeholder 2"/>
          <p:cNvSpPr txBox="1">
            <a:spLocks/>
          </p:cNvSpPr>
          <p:nvPr/>
        </p:nvSpPr>
        <p:spPr>
          <a:xfrm>
            <a:off x="2376667" y="3880639"/>
            <a:ext cx="7256080" cy="10720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EM@FSE indicators are assessed individually and explicitly—multiple times during the term. </a:t>
            </a:r>
          </a:p>
          <a:p>
            <a:pPr marL="0" indent="0">
              <a:buNone/>
            </a:pPr>
            <a:endParaRPr lang="en-US" dirty="0" smtClean="0"/>
          </a:p>
        </p:txBody>
      </p:sp>
      <p:sp>
        <p:nvSpPr>
          <p:cNvPr id="6" name="Title 1"/>
          <p:cNvSpPr txBox="1">
            <a:spLocks/>
          </p:cNvSpPr>
          <p:nvPr/>
        </p:nvSpPr>
        <p:spPr bwMode="auto">
          <a:xfrm>
            <a:off x="1417644" y="328338"/>
            <a:ext cx="951436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defTabSz="457200" rtl="0" eaLnBrk="1" fontAlgn="base" hangingPunct="1">
              <a:spcBef>
                <a:spcPct val="0"/>
              </a:spcBef>
              <a:spcAft>
                <a:spcPct val="0"/>
              </a:spcAft>
              <a:defRPr sz="4400"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algn="ctr"/>
            <a:r>
              <a:rPr lang="en-US" sz="4000" dirty="0" smtClean="0">
                <a:solidFill>
                  <a:srgbClr val="8C1D40"/>
                </a:solidFill>
                <a:latin typeface="Arial Rounded MT Bold" panose="020F0704030504030204" pitchFamily="34" charset="0"/>
              </a:rPr>
              <a:t>EM@FSE Assessment Best Practice: Example #3</a:t>
            </a:r>
            <a:endParaRPr lang="en-US" sz="4000" dirty="0">
              <a:solidFill>
                <a:srgbClr val="8C1D40"/>
              </a:solidFill>
              <a:latin typeface="Arial Rounded MT Bold" panose="020F0704030504030204" pitchFamily="34" charset="0"/>
            </a:endParaRPr>
          </a:p>
        </p:txBody>
      </p:sp>
      <p:sp>
        <p:nvSpPr>
          <p:cNvPr id="5" name="Content Placeholder 2"/>
          <p:cNvSpPr txBox="1">
            <a:spLocks/>
          </p:cNvSpPr>
          <p:nvPr/>
        </p:nvSpPr>
        <p:spPr>
          <a:xfrm>
            <a:off x="3902577" y="1690700"/>
            <a:ext cx="4303558" cy="1647923"/>
          </a:xfrm>
          <a:prstGeom prst="rect">
            <a:avLst/>
          </a:prstGeom>
          <a:solidFill>
            <a:schemeClr val="bg1"/>
          </a:solidFill>
          <a:ln>
            <a:solidFill>
              <a:srgbClr val="8C1D40"/>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400" dirty="0" smtClean="0"/>
              <a:t>By Dr. Doug Sandy</a:t>
            </a:r>
          </a:p>
          <a:p>
            <a:pPr marL="0" indent="0" algn="ctr">
              <a:lnSpc>
                <a:spcPct val="100000"/>
              </a:lnSpc>
              <a:buFont typeface="Arial" panose="020B0604020202020204" pitchFamily="34" charset="0"/>
              <a:buNone/>
            </a:pPr>
            <a:r>
              <a:rPr lang="en-US" sz="2400" dirty="0" smtClean="0"/>
              <a:t> SER 401, Computing Capstone I</a:t>
            </a:r>
          </a:p>
          <a:p>
            <a:pPr marL="0" indent="0" algn="ctr">
              <a:lnSpc>
                <a:spcPct val="100000"/>
              </a:lnSpc>
              <a:buFont typeface="Arial" panose="020B0604020202020204" pitchFamily="34" charset="0"/>
              <a:buNone/>
            </a:pPr>
            <a:r>
              <a:rPr lang="en-US" sz="2400" dirty="0" smtClean="0"/>
              <a:t>Software Engineering</a:t>
            </a:r>
          </a:p>
          <a:p>
            <a:pPr marL="0" indent="0" algn="ctr">
              <a:lnSpc>
                <a:spcPct val="100000"/>
              </a:lnSpc>
              <a:buFont typeface="Arial" panose="020B0604020202020204" pitchFamily="34" charset="0"/>
              <a:buNone/>
            </a:pPr>
            <a:r>
              <a:rPr lang="en-US" sz="2400" dirty="0" smtClean="0"/>
              <a:t>CIDSE</a:t>
            </a:r>
            <a:endParaRPr lang="en-US" sz="2400" dirty="0"/>
          </a:p>
        </p:txBody>
      </p:sp>
    </p:spTree>
    <p:extLst>
      <p:ext uri="{BB962C8B-B14F-4D97-AF65-F5344CB8AC3E}">
        <p14:creationId xmlns:p14="http://schemas.microsoft.com/office/powerpoint/2010/main" val="3254492589"/>
      </p:ext>
    </p:extLst>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5" name="Title 4"/>
          <p:cNvSpPr>
            <a:spLocks noGrp="1"/>
          </p:cNvSpPr>
          <p:nvPr>
            <p:ph type="title"/>
          </p:nvPr>
        </p:nvSpPr>
        <p:spPr>
          <a:xfrm>
            <a:off x="917028" y="120652"/>
            <a:ext cx="10515600" cy="1413858"/>
          </a:xfrm>
        </p:spPr>
        <p:txBody>
          <a:bodyPr>
            <a:normAutofit/>
          </a:bodyPr>
          <a:lstStyle/>
          <a:p>
            <a:pPr algn="ctr"/>
            <a:r>
              <a:rPr lang="en-US" sz="3600" dirty="0" smtClean="0">
                <a:solidFill>
                  <a:srgbClr val="8C1D40"/>
                </a:solidFill>
                <a:latin typeface="+mn-lt"/>
              </a:rPr>
              <a:t>EM Assessment Multiple Times/Term, Performance is rated.</a:t>
            </a:r>
            <a:endParaRPr lang="en-US" sz="3600" dirty="0">
              <a:solidFill>
                <a:srgbClr val="8C1D40"/>
              </a:solidFill>
              <a:latin typeface="+mn-lt"/>
            </a:endParaRPr>
          </a:p>
        </p:txBody>
      </p:sp>
      <p:pic>
        <p:nvPicPr>
          <p:cNvPr id="7" name="Picture 6"/>
          <p:cNvPicPr>
            <a:picLocks noChangeAspect="1"/>
          </p:cNvPicPr>
          <p:nvPr/>
        </p:nvPicPr>
        <p:blipFill>
          <a:blip r:embed="rId2"/>
          <a:stretch>
            <a:fillRect/>
          </a:stretch>
        </p:blipFill>
        <p:spPr>
          <a:xfrm>
            <a:off x="84083" y="1428184"/>
            <a:ext cx="11582400" cy="4811120"/>
          </a:xfrm>
          <a:prstGeom prst="rect">
            <a:avLst/>
          </a:prstGeom>
        </p:spPr>
      </p:pic>
      <p:sp>
        <p:nvSpPr>
          <p:cNvPr id="2" name="TextBox 1"/>
          <p:cNvSpPr txBox="1"/>
          <p:nvPr/>
        </p:nvSpPr>
        <p:spPr>
          <a:xfrm>
            <a:off x="8676168" y="1621304"/>
            <a:ext cx="3213599" cy="1938992"/>
          </a:xfrm>
          <a:prstGeom prst="rect">
            <a:avLst/>
          </a:prstGeom>
          <a:solidFill>
            <a:schemeClr val="accent2"/>
          </a:solidFill>
        </p:spPr>
        <p:txBody>
          <a:bodyPr wrap="square" rtlCol="0">
            <a:spAutoFit/>
          </a:bodyPr>
          <a:lstStyle/>
          <a:p>
            <a:r>
              <a:rPr lang="en-US" sz="2400" dirty="0" smtClean="0">
                <a:solidFill>
                  <a:srgbClr val="8C1D40"/>
                </a:solidFill>
                <a:latin typeface="Arial" panose="020B0604020202020204" pitchFamily="34" charset="0"/>
                <a:cs typeface="Arial" panose="020B0604020202020204" pitchFamily="34" charset="0"/>
              </a:rPr>
              <a:t>This is an excerpt from a faculty’s end-semester report on EM@FSE results throughout the term.</a:t>
            </a:r>
          </a:p>
        </p:txBody>
      </p:sp>
      <p:sp>
        <p:nvSpPr>
          <p:cNvPr id="6" name="TextBox 5"/>
          <p:cNvSpPr txBox="1"/>
          <p:nvPr/>
        </p:nvSpPr>
        <p:spPr>
          <a:xfrm>
            <a:off x="8219029" y="4001034"/>
            <a:ext cx="3670738" cy="707886"/>
          </a:xfrm>
          <a:prstGeom prst="rect">
            <a:avLst/>
          </a:prstGeom>
          <a:solidFill>
            <a:schemeClr val="accent2"/>
          </a:solidFill>
        </p:spPr>
        <p:txBody>
          <a:bodyPr wrap="square" rtlCol="0">
            <a:spAutoFit/>
          </a:bodyPr>
          <a:lstStyle/>
          <a:p>
            <a:r>
              <a:rPr lang="en-US" sz="2000" dirty="0" smtClean="0">
                <a:solidFill>
                  <a:srgbClr val="8C1D40"/>
                </a:solidFill>
                <a:latin typeface="Arial" panose="020B0604020202020204" pitchFamily="34" charset="0"/>
                <a:cs typeface="Arial" panose="020B0604020202020204" pitchFamily="34" charset="0"/>
              </a:rPr>
              <a:t>EM@FSE(f) was assessed 4x during the term.</a:t>
            </a:r>
          </a:p>
        </p:txBody>
      </p:sp>
      <p:cxnSp>
        <p:nvCxnSpPr>
          <p:cNvPr id="8" name="Straight Arrow Connector 7"/>
          <p:cNvCxnSpPr/>
          <p:nvPr/>
        </p:nvCxnSpPr>
        <p:spPr>
          <a:xfrm flipH="1" flipV="1">
            <a:off x="7506586" y="4008474"/>
            <a:ext cx="627321" cy="159489"/>
          </a:xfrm>
          <a:prstGeom prst="straightConnector1">
            <a:avLst/>
          </a:prstGeom>
          <a:ln w="38100">
            <a:headEnd type="oval" w="lg" len="med"/>
            <a:tailEnd type="triangle" w="lg"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469280" y="6039249"/>
            <a:ext cx="4483334" cy="400110"/>
          </a:xfrm>
          <a:prstGeom prst="rect">
            <a:avLst/>
          </a:prstGeom>
          <a:solidFill>
            <a:schemeClr val="accent2"/>
          </a:solidFill>
        </p:spPr>
        <p:txBody>
          <a:bodyPr wrap="square" rtlCol="0">
            <a:spAutoFit/>
          </a:bodyPr>
          <a:lstStyle/>
          <a:p>
            <a:r>
              <a:rPr lang="en-US" sz="2000" dirty="0" smtClean="0">
                <a:solidFill>
                  <a:srgbClr val="8C1D40"/>
                </a:solidFill>
                <a:latin typeface="Arial" panose="020B0604020202020204" pitchFamily="34" charset="0"/>
                <a:cs typeface="Arial" panose="020B0604020202020204" pitchFamily="34" charset="0"/>
              </a:rPr>
              <a:t>These were the performance levels</a:t>
            </a:r>
          </a:p>
        </p:txBody>
      </p:sp>
      <p:cxnSp>
        <p:nvCxnSpPr>
          <p:cNvPr id="10" name="Straight Arrow Connector 9"/>
          <p:cNvCxnSpPr/>
          <p:nvPr/>
        </p:nvCxnSpPr>
        <p:spPr>
          <a:xfrm flipH="1" flipV="1">
            <a:off x="4026957" y="5771548"/>
            <a:ext cx="301318" cy="481796"/>
          </a:xfrm>
          <a:prstGeom prst="straightConnector1">
            <a:avLst/>
          </a:prstGeom>
          <a:ln w="38100">
            <a:headEnd type="oval"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8952614" y="5794255"/>
            <a:ext cx="185339" cy="500176"/>
          </a:xfrm>
          <a:prstGeom prst="straightConnector1">
            <a:avLst/>
          </a:prstGeom>
          <a:ln w="38100">
            <a:headEnd type="oval" w="lg" len="med"/>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628110"/>
      </p:ext>
    </p:extLst>
  </p:cSld>
  <p:clrMapOvr>
    <a:masterClrMapping/>
  </p:clrMapOvr>
  <p:transition>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7" name="Content Placeholder 2"/>
          <p:cNvSpPr txBox="1">
            <a:spLocks/>
          </p:cNvSpPr>
          <p:nvPr/>
        </p:nvSpPr>
        <p:spPr>
          <a:xfrm>
            <a:off x="2376667" y="3880639"/>
            <a:ext cx="7256080" cy="107205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EM@FSE indicators are assessed individually and explicitly—multiple times during the term. </a:t>
            </a:r>
          </a:p>
          <a:p>
            <a:pPr marL="0" indent="0">
              <a:buNone/>
            </a:pPr>
            <a:endParaRPr lang="en-US" dirty="0" smtClean="0"/>
          </a:p>
        </p:txBody>
      </p:sp>
      <p:sp>
        <p:nvSpPr>
          <p:cNvPr id="6" name="Title 1"/>
          <p:cNvSpPr txBox="1">
            <a:spLocks/>
          </p:cNvSpPr>
          <p:nvPr/>
        </p:nvSpPr>
        <p:spPr bwMode="auto">
          <a:xfrm>
            <a:off x="1417644" y="328338"/>
            <a:ext cx="9514367"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10000"/>
          </a:bodyPr>
          <a:lstStyle>
            <a:lvl1pPr algn="l" defTabSz="457200" rtl="0" eaLnBrk="1" fontAlgn="base" hangingPunct="1">
              <a:spcBef>
                <a:spcPct val="0"/>
              </a:spcBef>
              <a:spcAft>
                <a:spcPct val="0"/>
              </a:spcAft>
              <a:defRPr sz="4400" kern="1200">
                <a:solidFill>
                  <a:schemeClr val="tx1"/>
                </a:solidFill>
                <a:latin typeface="Arial Black" panose="020B0A04020102020204" pitchFamily="34" charset="0"/>
                <a:ea typeface="ＭＳ Ｐゴシック"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2pPr>
            <a:lvl3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3pPr>
            <a:lvl4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4pPr>
            <a:lvl5pPr algn="ctr" defTabSz="457200" rtl="0" eaLnBrk="1" fontAlgn="base" hangingPunct="1">
              <a:spcBef>
                <a:spcPct val="0"/>
              </a:spcBef>
              <a:spcAft>
                <a:spcPct val="0"/>
              </a:spcAft>
              <a:defRPr sz="4400">
                <a:solidFill>
                  <a:schemeClr val="tx1"/>
                </a:solidFill>
                <a:latin typeface="Arial Black" panose="020B0A04020102020204" pitchFamily="34" charset="0"/>
                <a:ea typeface="ＭＳ Ｐゴシック"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algn="ctr"/>
            <a:r>
              <a:rPr lang="en-US" sz="4000" dirty="0" smtClean="0">
                <a:solidFill>
                  <a:srgbClr val="8C1D40"/>
                </a:solidFill>
                <a:latin typeface="Arial Rounded MT Bold" panose="020F0704030504030204" pitchFamily="34" charset="0"/>
              </a:rPr>
              <a:t>EM@FSE Assessment Best Practice: Example #3</a:t>
            </a:r>
            <a:endParaRPr lang="en-US" sz="4000" dirty="0">
              <a:solidFill>
                <a:srgbClr val="8C1D40"/>
              </a:solidFill>
              <a:latin typeface="Arial Rounded MT Bold" panose="020F0704030504030204" pitchFamily="34" charset="0"/>
            </a:endParaRPr>
          </a:p>
        </p:txBody>
      </p:sp>
      <p:sp>
        <p:nvSpPr>
          <p:cNvPr id="5" name="Content Placeholder 2"/>
          <p:cNvSpPr txBox="1">
            <a:spLocks/>
          </p:cNvSpPr>
          <p:nvPr/>
        </p:nvSpPr>
        <p:spPr>
          <a:xfrm>
            <a:off x="3902577" y="1690700"/>
            <a:ext cx="4303558" cy="1647923"/>
          </a:xfrm>
          <a:prstGeom prst="rect">
            <a:avLst/>
          </a:prstGeom>
          <a:solidFill>
            <a:schemeClr val="bg1"/>
          </a:solidFill>
          <a:ln>
            <a:solidFill>
              <a:srgbClr val="8C1D40"/>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2400" dirty="0" smtClean="0"/>
              <a:t>By Dr. Doug Sandy</a:t>
            </a:r>
          </a:p>
          <a:p>
            <a:pPr marL="0" indent="0" algn="ctr">
              <a:lnSpc>
                <a:spcPct val="100000"/>
              </a:lnSpc>
              <a:buFont typeface="Arial" panose="020B0604020202020204" pitchFamily="34" charset="0"/>
              <a:buNone/>
            </a:pPr>
            <a:r>
              <a:rPr lang="en-US" sz="2400" dirty="0" smtClean="0"/>
              <a:t> SER 401, Computing Capstone I</a:t>
            </a:r>
          </a:p>
          <a:p>
            <a:pPr marL="0" indent="0" algn="ctr">
              <a:lnSpc>
                <a:spcPct val="100000"/>
              </a:lnSpc>
              <a:buFont typeface="Arial" panose="020B0604020202020204" pitchFamily="34" charset="0"/>
              <a:buNone/>
            </a:pPr>
            <a:r>
              <a:rPr lang="en-US" sz="2400" dirty="0" smtClean="0"/>
              <a:t>Software Engineering</a:t>
            </a:r>
          </a:p>
          <a:p>
            <a:pPr marL="0" indent="0" algn="ctr">
              <a:lnSpc>
                <a:spcPct val="100000"/>
              </a:lnSpc>
              <a:buFont typeface="Arial" panose="020B0604020202020204" pitchFamily="34" charset="0"/>
              <a:buNone/>
            </a:pPr>
            <a:r>
              <a:rPr lang="en-US" sz="2400" dirty="0" smtClean="0"/>
              <a:t>CIDSE</a:t>
            </a:r>
            <a:endParaRPr lang="en-US" sz="2400" dirty="0"/>
          </a:p>
        </p:txBody>
      </p:sp>
    </p:spTree>
    <p:extLst>
      <p:ext uri="{BB962C8B-B14F-4D97-AF65-F5344CB8AC3E}">
        <p14:creationId xmlns:p14="http://schemas.microsoft.com/office/powerpoint/2010/main" val="2638245409"/>
      </p:ext>
    </p:extLst>
  </p:cSld>
  <p:clrMapOvr>
    <a:masterClrMapping/>
  </p:clrMapOvr>
  <p:transition>
    <p:pu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5" name="Title 4"/>
          <p:cNvSpPr>
            <a:spLocks noGrp="1"/>
          </p:cNvSpPr>
          <p:nvPr>
            <p:ph type="title"/>
          </p:nvPr>
        </p:nvSpPr>
        <p:spPr>
          <a:xfrm>
            <a:off x="917028" y="120652"/>
            <a:ext cx="10515600" cy="1350796"/>
          </a:xfrm>
        </p:spPr>
        <p:txBody>
          <a:bodyPr>
            <a:normAutofit/>
          </a:bodyPr>
          <a:lstStyle/>
          <a:p>
            <a:pPr algn="ctr"/>
            <a:r>
              <a:rPr lang="en-US" sz="3600" dirty="0" smtClean="0">
                <a:solidFill>
                  <a:schemeClr val="bg1">
                    <a:lumMod val="65000"/>
                  </a:schemeClr>
                </a:solidFill>
              </a:rPr>
              <a:t>EM Assessment Multiple Times/Term, Performance is rated.</a:t>
            </a:r>
            <a:endParaRPr lang="en-US" sz="3600" dirty="0">
              <a:solidFill>
                <a:schemeClr val="bg1">
                  <a:lumMod val="65000"/>
                </a:schemeClr>
              </a:solidFill>
            </a:endParaRPr>
          </a:p>
        </p:txBody>
      </p:sp>
      <p:pic>
        <p:nvPicPr>
          <p:cNvPr id="2" name="Picture 1"/>
          <p:cNvPicPr>
            <a:picLocks noChangeAspect="1"/>
          </p:cNvPicPr>
          <p:nvPr/>
        </p:nvPicPr>
        <p:blipFill>
          <a:blip r:embed="rId2"/>
          <a:stretch>
            <a:fillRect/>
          </a:stretch>
        </p:blipFill>
        <p:spPr>
          <a:xfrm>
            <a:off x="830317" y="1282589"/>
            <a:ext cx="9858704" cy="4703054"/>
          </a:xfrm>
          <a:prstGeom prst="rect">
            <a:avLst/>
          </a:prstGeom>
        </p:spPr>
      </p:pic>
      <p:sp>
        <p:nvSpPr>
          <p:cNvPr id="7" name="TextBox 6"/>
          <p:cNvSpPr txBox="1"/>
          <p:nvPr/>
        </p:nvSpPr>
        <p:spPr>
          <a:xfrm>
            <a:off x="9771320" y="1542629"/>
            <a:ext cx="2246037" cy="1631216"/>
          </a:xfrm>
          <a:prstGeom prst="rect">
            <a:avLst/>
          </a:prstGeom>
          <a:solidFill>
            <a:schemeClr val="accent2"/>
          </a:solidFill>
        </p:spPr>
        <p:txBody>
          <a:bodyPr wrap="square" rtlCol="0">
            <a:spAutoFit/>
          </a:bodyPr>
          <a:lstStyle/>
          <a:p>
            <a:r>
              <a:rPr lang="en-US" sz="2000" dirty="0" smtClean="0">
                <a:solidFill>
                  <a:srgbClr val="8C1D40"/>
                </a:solidFill>
                <a:latin typeface="Arial" panose="020B0604020202020204" pitchFamily="34" charset="0"/>
                <a:cs typeface="Arial" panose="020B0604020202020204" pitchFamily="34" charset="0"/>
              </a:rPr>
              <a:t>Each of 46 student scores is listed, along with semester average on this indicator.</a:t>
            </a:r>
          </a:p>
        </p:txBody>
      </p:sp>
      <p:sp>
        <p:nvSpPr>
          <p:cNvPr id="8" name="TextBox 7"/>
          <p:cNvSpPr txBox="1"/>
          <p:nvPr/>
        </p:nvSpPr>
        <p:spPr>
          <a:xfrm>
            <a:off x="9819137" y="3502279"/>
            <a:ext cx="2246037" cy="2554545"/>
          </a:xfrm>
          <a:prstGeom prst="rect">
            <a:avLst/>
          </a:prstGeom>
          <a:solidFill>
            <a:schemeClr val="accent2"/>
          </a:solidFill>
        </p:spPr>
        <p:txBody>
          <a:bodyPr wrap="square" rtlCol="0">
            <a:spAutoFit/>
          </a:bodyPr>
          <a:lstStyle/>
          <a:p>
            <a:r>
              <a:rPr lang="en-US" sz="2000" dirty="0" smtClean="0">
                <a:solidFill>
                  <a:srgbClr val="8C1D40"/>
                </a:solidFill>
                <a:latin typeface="Arial" panose="020B0604020202020204" pitchFamily="34" charset="0"/>
                <a:cs typeface="Arial" panose="020B0604020202020204" pitchFamily="34" charset="0"/>
              </a:rPr>
              <a:t>The software tool that makes this grading efficient and automated will be rolled out to all FSE EM faculty in Fall 2020.</a:t>
            </a:r>
          </a:p>
        </p:txBody>
      </p:sp>
    </p:spTree>
    <p:extLst>
      <p:ext uri="{BB962C8B-B14F-4D97-AF65-F5344CB8AC3E}">
        <p14:creationId xmlns:p14="http://schemas.microsoft.com/office/powerpoint/2010/main" val="3244714628"/>
      </p:ext>
    </p:extLst>
  </p:cSld>
  <p:clrMapOvr>
    <a:masterClrMapping/>
  </p:clrMapOvr>
  <p:transition>
    <p:pu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028" y="93957"/>
            <a:ext cx="10515600" cy="1399896"/>
          </a:xfrm>
        </p:spPr>
        <p:txBody>
          <a:bodyPr>
            <a:noAutofit/>
          </a:bodyPr>
          <a:lstStyle/>
          <a:p>
            <a:pPr algn="ctr"/>
            <a:r>
              <a:rPr lang="en-US" sz="3600" i="1" dirty="0" smtClean="0">
                <a:solidFill>
                  <a:srgbClr val="8C1D40"/>
                </a:solidFill>
                <a:latin typeface="Arial Rounded MT Bold" panose="020F0704030504030204" pitchFamily="34" charset="0"/>
              </a:rPr>
              <a:t>Make EM count. Use the EM@FSE Assessment Best Practices to teach EM-Robust</a:t>
            </a:r>
            <a:endParaRPr lang="en-US" sz="2800" i="1" dirty="0">
              <a:latin typeface="Arial Rounded MT Bold" panose="020F0704030504030204" pitchFamily="34" charset="0"/>
            </a:endParaRPr>
          </a:p>
        </p:txBody>
      </p:sp>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36143573"/>
              </p:ext>
            </p:extLst>
          </p:nvPr>
        </p:nvGraphicFramePr>
        <p:xfrm>
          <a:off x="159488" y="1684261"/>
          <a:ext cx="11908465" cy="5124507"/>
        </p:xfrm>
        <a:graphic>
          <a:graphicData uri="http://schemas.openxmlformats.org/drawingml/2006/table">
            <a:tbl>
              <a:tblPr firstRow="1" bandRow="1">
                <a:tableStyleId>{5C22544A-7EE6-4342-B048-85BDC9FD1C3A}</a:tableStyleId>
              </a:tblPr>
              <a:tblGrid>
                <a:gridCol w="11908465">
                  <a:extLst>
                    <a:ext uri="{9D8B030D-6E8A-4147-A177-3AD203B41FA5}">
                      <a16:colId xmlns:a16="http://schemas.microsoft.com/office/drawing/2014/main" val="699449321"/>
                    </a:ext>
                  </a:extLst>
                </a:gridCol>
              </a:tblGrid>
              <a:tr h="541931">
                <a:tc>
                  <a:txBody>
                    <a:bodyPr/>
                    <a:lstStyle/>
                    <a:p>
                      <a:pPr algn="ctr"/>
                      <a:r>
                        <a:rPr lang="en-US" sz="2400" dirty="0" smtClean="0"/>
                        <a:t>EM@FSE</a:t>
                      </a:r>
                      <a:r>
                        <a:rPr lang="en-US" sz="2400" baseline="0" dirty="0" smtClean="0"/>
                        <a:t> Classroom Assessment Best Practices</a:t>
                      </a:r>
                      <a:endParaRPr lang="en-US" sz="2400" dirty="0"/>
                    </a:p>
                  </a:txBody>
                  <a:tcPr/>
                </a:tc>
                <a:extLst>
                  <a:ext uri="{0D108BD9-81ED-4DB2-BD59-A6C34878D82A}">
                    <a16:rowId xmlns:a16="http://schemas.microsoft.com/office/drawing/2014/main" val="336523094"/>
                  </a:ext>
                </a:extLst>
              </a:tr>
              <a:tr h="505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1. The</a:t>
                      </a:r>
                      <a:r>
                        <a:rPr lang="en-US" sz="2200" baseline="0" dirty="0" smtClean="0">
                          <a:solidFill>
                            <a:schemeClr val="tx1"/>
                          </a:solidFill>
                        </a:rPr>
                        <a:t> assessment requires students to demonstrate curiosity, make connections, and/or create value.</a:t>
                      </a:r>
                      <a:endParaRPr lang="en-US" sz="2200" dirty="0" smtClean="0">
                        <a:solidFill>
                          <a:schemeClr val="tx1"/>
                        </a:solidFill>
                      </a:endParaRPr>
                    </a:p>
                  </a:txBody>
                  <a:tcPr/>
                </a:tc>
                <a:extLst>
                  <a:ext uri="{0D108BD9-81ED-4DB2-BD59-A6C34878D82A}">
                    <a16:rowId xmlns:a16="http://schemas.microsoft.com/office/drawing/2014/main" val="4023302584"/>
                  </a:ext>
                </a:extLst>
              </a:tr>
              <a:tr h="5058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2. Assess the EM@FSE 2.0 indicators</a:t>
                      </a:r>
                    </a:p>
                  </a:txBody>
                  <a:tcPr/>
                </a:tc>
                <a:extLst>
                  <a:ext uri="{0D108BD9-81ED-4DB2-BD59-A6C34878D82A}">
                    <a16:rowId xmlns:a16="http://schemas.microsoft.com/office/drawing/2014/main" val="2101456335"/>
                  </a:ext>
                </a:extLst>
              </a:tr>
              <a:tr h="90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3. Assess each indicator</a:t>
                      </a:r>
                      <a:r>
                        <a:rPr lang="en-US" sz="2200" baseline="0" dirty="0" smtClean="0">
                          <a:solidFill>
                            <a:schemeClr val="tx1"/>
                          </a:solidFill>
                        </a:rPr>
                        <a:t> EM@FSE </a:t>
                      </a:r>
                      <a:r>
                        <a:rPr lang="en-US" sz="2200" dirty="0" smtClean="0">
                          <a:solidFill>
                            <a:schemeClr val="tx1"/>
                          </a:solidFill>
                        </a:rPr>
                        <a:t>indicator</a:t>
                      </a:r>
                      <a:r>
                        <a:rPr lang="en-US" sz="2200" baseline="0" dirty="0" smtClean="0">
                          <a:solidFill>
                            <a:schemeClr val="tx1"/>
                          </a:solidFill>
                        </a:rPr>
                        <a:t> assessed </a:t>
                      </a:r>
                      <a:r>
                        <a:rPr lang="en-US" sz="2200" i="1" baseline="0" dirty="0" smtClean="0">
                          <a:solidFill>
                            <a:schemeClr val="tx1"/>
                          </a:solidFill>
                        </a:rPr>
                        <a:t>explicitly</a:t>
                      </a:r>
                      <a:r>
                        <a:rPr lang="en-US" sz="2200" baseline="0" dirty="0" smtClean="0">
                          <a:solidFill>
                            <a:schemeClr val="tx1"/>
                          </a:solidFill>
                        </a:rPr>
                        <a:t>—identify it using the language of the indicator and/or the letter (e.g., </a:t>
                      </a:r>
                      <a:r>
                        <a:rPr lang="en-US" sz="2200" baseline="0" dirty="0" err="1" smtClean="0">
                          <a:solidFill>
                            <a:schemeClr val="tx1"/>
                          </a:solidFill>
                        </a:rPr>
                        <a:t>EM@FSE.a</a:t>
                      </a:r>
                      <a:r>
                        <a:rPr lang="en-US" sz="2200" baseline="0" dirty="0" smtClean="0">
                          <a:solidFill>
                            <a:schemeClr val="tx1"/>
                          </a:solidFill>
                        </a:rPr>
                        <a:t>)</a:t>
                      </a:r>
                      <a:endParaRPr lang="en-US" sz="2200" dirty="0" smtClean="0">
                        <a:solidFill>
                          <a:schemeClr val="tx1"/>
                        </a:solidFill>
                      </a:endParaRPr>
                    </a:p>
                  </a:txBody>
                  <a:tcPr/>
                </a:tc>
                <a:extLst>
                  <a:ext uri="{0D108BD9-81ED-4DB2-BD59-A6C34878D82A}">
                    <a16:rowId xmlns:a16="http://schemas.microsoft.com/office/drawing/2014/main" val="3804656500"/>
                  </a:ext>
                </a:extLst>
              </a:tr>
              <a:tr h="90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4. Assess each EM@FSE indicator </a:t>
                      </a:r>
                      <a:r>
                        <a:rPr lang="en-US" sz="2200" i="1" dirty="0" smtClean="0">
                          <a:solidFill>
                            <a:schemeClr val="tx1"/>
                          </a:solidFill>
                        </a:rPr>
                        <a:t>individually</a:t>
                      </a:r>
                      <a:r>
                        <a:rPr lang="en-US" sz="2200" dirty="0" smtClean="0">
                          <a:solidFill>
                            <a:schemeClr val="tx1"/>
                          </a:solidFill>
                        </a:rPr>
                        <a:t> –One</a:t>
                      </a:r>
                      <a:r>
                        <a:rPr lang="en-US" sz="2200" baseline="0" dirty="0" smtClean="0">
                          <a:solidFill>
                            <a:schemeClr val="tx1"/>
                          </a:solidFill>
                        </a:rPr>
                        <a:t> s</a:t>
                      </a:r>
                      <a:r>
                        <a:rPr lang="en-US" sz="2200" dirty="0" smtClean="0">
                          <a:solidFill>
                            <a:schemeClr val="tx1"/>
                          </a:solidFill>
                        </a:rPr>
                        <a:t>core per indicator as opposed to one score for multiple indicators at once </a:t>
                      </a:r>
                    </a:p>
                  </a:txBody>
                  <a:tcPr/>
                </a:tc>
                <a:extLst>
                  <a:ext uri="{0D108BD9-81ED-4DB2-BD59-A6C34878D82A}">
                    <a16:rowId xmlns:a16="http://schemas.microsoft.com/office/drawing/2014/main" val="4264265163"/>
                  </a:ext>
                </a:extLst>
              </a:tr>
              <a:tr h="605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5. Each assessment indicates a level of performance </a:t>
                      </a:r>
                      <a:r>
                        <a:rPr lang="en-US" sz="2200" i="1" dirty="0" smtClean="0">
                          <a:solidFill>
                            <a:schemeClr val="tx1"/>
                          </a:solidFill>
                        </a:rPr>
                        <a:t>at, above</a:t>
                      </a:r>
                      <a:r>
                        <a:rPr lang="en-US" sz="2200" dirty="0" smtClean="0">
                          <a:solidFill>
                            <a:schemeClr val="tx1"/>
                          </a:solidFill>
                        </a:rPr>
                        <a:t>, and </a:t>
                      </a:r>
                      <a:r>
                        <a:rPr lang="en-US" sz="2200" i="1" dirty="0" smtClean="0">
                          <a:solidFill>
                            <a:schemeClr val="tx1"/>
                          </a:solidFill>
                        </a:rPr>
                        <a:t>below</a:t>
                      </a:r>
                      <a:r>
                        <a:rPr lang="en-US" sz="2200" dirty="0" smtClean="0">
                          <a:solidFill>
                            <a:schemeClr val="tx1"/>
                          </a:solidFill>
                        </a:rPr>
                        <a:t> proficient</a:t>
                      </a:r>
                    </a:p>
                  </a:txBody>
                  <a:tcPr/>
                </a:tc>
                <a:extLst>
                  <a:ext uri="{0D108BD9-81ED-4DB2-BD59-A6C34878D82A}">
                    <a16:rowId xmlns:a16="http://schemas.microsoft.com/office/drawing/2014/main" val="4278775394"/>
                  </a:ext>
                </a:extLst>
              </a:tr>
              <a:tr h="9032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6. When</a:t>
                      </a:r>
                      <a:r>
                        <a:rPr lang="en-US" sz="2200" baseline="0" dirty="0" smtClean="0">
                          <a:solidFill>
                            <a:schemeClr val="tx1"/>
                          </a:solidFill>
                        </a:rPr>
                        <a:t> possible, assess </a:t>
                      </a:r>
                      <a:r>
                        <a:rPr lang="en-US" sz="2200" dirty="0" smtClean="0">
                          <a:solidFill>
                            <a:schemeClr val="tx1"/>
                          </a:solidFill>
                        </a:rPr>
                        <a:t>EM indicators  multiple times during the term—at</a:t>
                      </a:r>
                      <a:r>
                        <a:rPr lang="en-US" sz="2200" baseline="0" dirty="0" smtClean="0">
                          <a:solidFill>
                            <a:schemeClr val="tx1"/>
                          </a:solidFill>
                        </a:rPr>
                        <a:t> least 2x, up to 4x)</a:t>
                      </a:r>
                      <a:endParaRPr lang="en-US" sz="2200" dirty="0" smtClean="0">
                        <a:solidFill>
                          <a:schemeClr val="tx1"/>
                        </a:solidFill>
                      </a:endParaRPr>
                    </a:p>
                  </a:txBody>
                  <a:tcPr/>
                </a:tc>
                <a:extLst>
                  <a:ext uri="{0D108BD9-81ED-4DB2-BD59-A6C34878D82A}">
                    <a16:rowId xmlns:a16="http://schemas.microsoft.com/office/drawing/2014/main" val="1944037711"/>
                  </a:ext>
                </a:extLst>
              </a:tr>
            </a:tbl>
          </a:graphicData>
        </a:graphic>
      </p:graphicFrame>
    </p:spTree>
    <p:extLst>
      <p:ext uri="{BB962C8B-B14F-4D97-AF65-F5344CB8AC3E}">
        <p14:creationId xmlns:p14="http://schemas.microsoft.com/office/powerpoint/2010/main" val="3475176868"/>
      </p:ext>
    </p:extLst>
  </p:cSld>
  <p:clrMapOvr>
    <a:masterClrMapping/>
  </p:clrMapOvr>
  <p:transition>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66900" y="221061"/>
            <a:ext cx="6596887" cy="1480149"/>
          </a:xfrm>
        </p:spPr>
        <p:txBody>
          <a:bodyPr>
            <a:noAutofit/>
          </a:bodyPr>
          <a:lstStyle/>
          <a:p>
            <a:r>
              <a:rPr lang="en-US" sz="2400" b="1" dirty="0" smtClean="0">
                <a:latin typeface="Calibri" panose="020F0502020204030204" pitchFamily="34" charset="0"/>
                <a:cs typeface="Calibri" panose="020F0502020204030204" pitchFamily="34" charset="0"/>
              </a:rPr>
              <a:t>Thank you for your time and attention.  Please contact me with any questions, ideas, suggestions, etc…</a:t>
            </a:r>
          </a:p>
        </p:txBody>
      </p:sp>
      <p:sp>
        <p:nvSpPr>
          <p:cNvPr id="10" name="TextBox 9"/>
          <p:cNvSpPr txBox="1"/>
          <p:nvPr/>
        </p:nvSpPr>
        <p:spPr>
          <a:xfrm>
            <a:off x="1756429" y="4105009"/>
            <a:ext cx="5663039" cy="1569660"/>
          </a:xfrm>
          <a:prstGeom prst="rect">
            <a:avLst/>
          </a:prstGeom>
          <a:noFill/>
          <a:ln>
            <a:solidFill>
              <a:schemeClr val="tx1"/>
            </a:solidFill>
          </a:ln>
        </p:spPr>
        <p:txBody>
          <a:bodyPr wrap="square" rtlCol="0">
            <a:spAutoFit/>
          </a:bodyPr>
          <a:lstStyle/>
          <a:p>
            <a:r>
              <a:rPr lang="en-US" sz="2400" b="1" dirty="0" smtClean="0"/>
              <a:t>Gary Lichtenstein, </a:t>
            </a:r>
            <a:r>
              <a:rPr lang="en-US" sz="2400" b="1" dirty="0" err="1" smtClean="0"/>
              <a:t>Ed.D</a:t>
            </a:r>
            <a:r>
              <a:rPr lang="en-US" sz="2400" b="1" dirty="0" smtClean="0"/>
              <a:t>.</a:t>
            </a:r>
          </a:p>
          <a:p>
            <a:r>
              <a:rPr lang="en-US" sz="2400" b="1" dirty="0" smtClean="0"/>
              <a:t>Director of EM@FSE Program Effectiveness</a:t>
            </a:r>
          </a:p>
          <a:p>
            <a:r>
              <a:rPr lang="en-US" sz="2400" b="1" dirty="0" smtClean="0"/>
              <a:t>Ira A. Fulton Schools of Engineering</a:t>
            </a:r>
            <a:endParaRPr lang="en-US" sz="2400" b="1" dirty="0"/>
          </a:p>
          <a:p>
            <a:r>
              <a:rPr lang="en-US" sz="2400" b="1" dirty="0" smtClean="0"/>
              <a:t>Email: </a:t>
            </a:r>
            <a:r>
              <a:rPr lang="en-US" sz="2400" b="1" dirty="0" smtClean="0">
                <a:solidFill>
                  <a:srgbClr val="0070C0"/>
                </a:solidFill>
              </a:rPr>
              <a:t>gary.lichtenstein@asu.edu</a:t>
            </a:r>
            <a:endParaRPr lang="en-US" sz="2400" b="1" dirty="0">
              <a:solidFill>
                <a:srgbClr val="0070C0"/>
              </a:solidFill>
            </a:endParaRPr>
          </a:p>
        </p:txBody>
      </p:sp>
      <p:pic>
        <p:nvPicPr>
          <p:cNvPr id="11" name="Picture 10"/>
          <p:cNvPicPr>
            <a:picLocks noChangeAspect="1"/>
          </p:cNvPicPr>
          <p:nvPr/>
        </p:nvPicPr>
        <p:blipFill>
          <a:blip r:embed="rId2"/>
          <a:stretch>
            <a:fillRect/>
          </a:stretch>
        </p:blipFill>
        <p:spPr>
          <a:xfrm>
            <a:off x="9216083" y="18252"/>
            <a:ext cx="2704507" cy="3086455"/>
          </a:xfrm>
          <a:prstGeom prst="rect">
            <a:avLst/>
          </a:prstGeom>
        </p:spPr>
      </p:pic>
      <p:sp>
        <p:nvSpPr>
          <p:cNvPr id="3" name="TextBox 2"/>
          <p:cNvSpPr txBox="1"/>
          <p:nvPr/>
        </p:nvSpPr>
        <p:spPr>
          <a:xfrm>
            <a:off x="9813851" y="6142565"/>
            <a:ext cx="1350335" cy="707886"/>
          </a:xfrm>
          <a:prstGeom prst="rect">
            <a:avLst/>
          </a:prstGeom>
          <a:solidFill>
            <a:schemeClr val="bg1"/>
          </a:solidFill>
        </p:spPr>
        <p:txBody>
          <a:bodyPr wrap="square" rtlCol="0">
            <a:spAutoFit/>
          </a:bodyPr>
          <a:lstStyle/>
          <a:p>
            <a:endParaRPr lang="en-US" sz="4000" dirty="0" smtClean="0">
              <a:solidFill>
                <a:schemeClr val="bg1"/>
              </a:solidFill>
              <a:latin typeface="Arial" panose="020B0604020202020204" pitchFamily="34" charset="0"/>
              <a:cs typeface="Arial" panose="020B0604020202020204" pitchFamily="34" charset="0"/>
            </a:endParaRP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8620010" y="3670757"/>
            <a:ext cx="2820623" cy="868504"/>
          </a:xfrm>
          <a:prstGeom prst="rect">
            <a:avLst/>
          </a:prstGeom>
          <a:noFill/>
          <a:ln>
            <a:noFill/>
          </a:ln>
        </p:spPr>
      </p:pic>
      <p:sp>
        <p:nvSpPr>
          <p:cNvPr id="8" name="Text Placeholder 3"/>
          <p:cNvSpPr txBox="1">
            <a:spLocks/>
          </p:cNvSpPr>
          <p:nvPr/>
        </p:nvSpPr>
        <p:spPr bwMode="auto">
          <a:xfrm>
            <a:off x="1289506" y="1820693"/>
            <a:ext cx="6596887" cy="203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defTabSz="457200" rtl="0" eaLnBrk="1" fontAlgn="base" hangingPunct="1">
              <a:spcBef>
                <a:spcPct val="20000"/>
              </a:spcBef>
              <a:spcAft>
                <a:spcPct val="0"/>
              </a:spcAft>
              <a:buFont typeface="Arial" panose="020B0604020202020204" pitchFamily="34" charset="0"/>
              <a:buNone/>
              <a:defRPr sz="14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l" defTabSz="457200" rtl="0" eaLnBrk="1" fontAlgn="base" hangingPunct="1">
              <a:spcBef>
                <a:spcPct val="20000"/>
              </a:spcBef>
              <a:spcAft>
                <a:spcPct val="0"/>
              </a:spcAft>
              <a:buFont typeface="Arial" panose="020B0604020202020204" pitchFamily="34" charset="0"/>
              <a:buNone/>
              <a:defRPr sz="12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914400" indent="0" algn="l" defTabSz="457200" rtl="0" eaLnBrk="1" fontAlgn="base" hangingPunct="1">
              <a:spcBef>
                <a:spcPct val="20000"/>
              </a:spcBef>
              <a:spcAft>
                <a:spcPct val="0"/>
              </a:spcAft>
              <a:buFont typeface="Arial" panose="020B0604020202020204" pitchFamily="34" charset="0"/>
              <a:buNone/>
              <a:defRPr sz="10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371600" indent="0" algn="l" defTabSz="457200" rtl="0" eaLnBrk="1" fontAlgn="base" hangingPunct="1">
              <a:spcBef>
                <a:spcPct val="20000"/>
              </a:spcBef>
              <a:spcAft>
                <a:spcPct val="0"/>
              </a:spcAft>
              <a:buFont typeface="Arial" panose="020B0604020202020204" pitchFamily="34" charset="0"/>
              <a:buNone/>
              <a:defRPr sz="9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1828800" indent="0" algn="l" defTabSz="457200" rtl="0" eaLnBrk="1" fontAlgn="base" hangingPunct="1">
              <a:spcBef>
                <a:spcPct val="20000"/>
              </a:spcBef>
              <a:spcAft>
                <a:spcPct val="0"/>
              </a:spcAft>
              <a:buFont typeface="Arial" panose="020B0604020202020204" pitchFamily="34" charset="0"/>
              <a:buNone/>
              <a:defRPr sz="900" kern="1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gn="ctr"/>
            <a:r>
              <a:rPr lang="en-US" sz="2400" b="1" dirty="0" smtClean="0">
                <a:solidFill>
                  <a:srgbClr val="8C1D40"/>
                </a:solidFill>
                <a:latin typeface="Calibri" panose="020F0502020204030204" pitchFamily="34" charset="0"/>
                <a:cs typeface="Calibri" panose="020F0502020204030204" pitchFamily="34" charset="0"/>
              </a:rPr>
              <a:t>Acknowledgements: </a:t>
            </a:r>
          </a:p>
          <a:p>
            <a:r>
              <a:rPr lang="en-US" sz="2400" dirty="0" smtClean="0">
                <a:latin typeface="Calibri" panose="020F0502020204030204" pitchFamily="34" charset="0"/>
                <a:cs typeface="Calibri" panose="020F0502020204030204" pitchFamily="34" charset="0"/>
              </a:rPr>
              <a:t>Karen, Doug, and The Kern Family Foundation; our KEEN Partners; and the engineering faculty and grant co-leaders at the Fulton Schools of Engineering.</a:t>
            </a:r>
          </a:p>
        </p:txBody>
      </p:sp>
      <p:pic>
        <p:nvPicPr>
          <p:cNvPr id="5" name="Picture 4"/>
          <p:cNvPicPr>
            <a:picLocks noChangeAspect="1"/>
          </p:cNvPicPr>
          <p:nvPr/>
        </p:nvPicPr>
        <p:blipFill>
          <a:blip r:embed="rId4"/>
          <a:stretch>
            <a:fillRect/>
          </a:stretch>
        </p:blipFill>
        <p:spPr>
          <a:xfrm>
            <a:off x="9253112" y="4824846"/>
            <a:ext cx="1554418" cy="1032134"/>
          </a:xfrm>
          <a:prstGeom prst="rect">
            <a:avLst/>
          </a:prstGeom>
        </p:spPr>
      </p:pic>
    </p:spTree>
    <p:extLst>
      <p:ext uri="{BB962C8B-B14F-4D97-AF65-F5344CB8AC3E}">
        <p14:creationId xmlns:p14="http://schemas.microsoft.com/office/powerpoint/2010/main" val="4209882256"/>
      </p:ext>
    </p:extLst>
  </p:cSld>
  <p:clrMapOvr>
    <a:masterClrMapping/>
  </p:clrMapOvr>
  <p:transition>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9133" y="132849"/>
            <a:ext cx="10915048" cy="6826216"/>
          </a:xfrm>
          <a:prstGeom prst="rect">
            <a:avLst/>
          </a:prstGeom>
        </p:spPr>
      </p:pic>
      <p:sp>
        <p:nvSpPr>
          <p:cNvPr id="5" name="TextBox 4"/>
          <p:cNvSpPr txBox="1"/>
          <p:nvPr/>
        </p:nvSpPr>
        <p:spPr>
          <a:xfrm>
            <a:off x="3962400" y="441434"/>
            <a:ext cx="3794234" cy="523220"/>
          </a:xfrm>
          <a:prstGeom prst="rect">
            <a:avLst/>
          </a:prstGeom>
          <a:solidFill>
            <a:schemeClr val="bg1"/>
          </a:solidFill>
        </p:spPr>
        <p:txBody>
          <a:bodyPr wrap="square" rtlCol="0">
            <a:spAutoFit/>
          </a:bodyPr>
          <a:lstStyle/>
          <a:p>
            <a:pPr algn="ctr"/>
            <a:r>
              <a:rPr lang="en-US" sz="2800" b="1" dirty="0" smtClean="0">
                <a:solidFill>
                  <a:srgbClr val="8C1D40"/>
                </a:solidFill>
              </a:rPr>
              <a:t>EM@FSE Indicators</a:t>
            </a:r>
            <a:endParaRPr lang="en-US" sz="2800" b="1" dirty="0">
              <a:solidFill>
                <a:srgbClr val="8C1D40"/>
              </a:solidFill>
            </a:endParaRPr>
          </a:p>
        </p:txBody>
      </p:sp>
    </p:spTree>
    <p:extLst>
      <p:ext uri="{BB962C8B-B14F-4D97-AF65-F5344CB8AC3E}">
        <p14:creationId xmlns:p14="http://schemas.microsoft.com/office/powerpoint/2010/main" val="1632379678"/>
      </p:ext>
    </p:extLst>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65125"/>
            <a:ext cx="9365512" cy="1158875"/>
          </a:xfrm>
        </p:spPr>
        <p:txBody>
          <a:bodyPr>
            <a:normAutofit fontScale="90000"/>
          </a:bodyPr>
          <a:lstStyle/>
          <a:p>
            <a:pPr algn="ctr"/>
            <a:r>
              <a:rPr lang="en-US" sz="4000" b="1" dirty="0" smtClean="0">
                <a:solidFill>
                  <a:srgbClr val="8C1D40"/>
                </a:solidFill>
                <a:latin typeface="Arial Rounded MT Bold" panose="020F0704030504030204" pitchFamily="34" charset="0"/>
              </a:rPr>
              <a:t>EM is assessed in classes, just like ABET</a:t>
            </a:r>
            <a:endParaRPr lang="en-US" sz="4000" b="1" dirty="0">
              <a:solidFill>
                <a:srgbClr val="8C1D40"/>
              </a:solidFill>
              <a:latin typeface="Arial Rounded MT Bold" panose="020F0704030504030204" pitchFamily="34" charset="0"/>
            </a:endParaRPr>
          </a:p>
        </p:txBody>
      </p:sp>
      <p:sp>
        <p:nvSpPr>
          <p:cNvPr id="7" name="Content Placeholder 2"/>
          <p:cNvSpPr txBox="1">
            <a:spLocks/>
          </p:cNvSpPr>
          <p:nvPr/>
        </p:nvSpPr>
        <p:spPr>
          <a:xfrm>
            <a:off x="1275754" y="2083982"/>
            <a:ext cx="10265979" cy="669851"/>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It is important that EM assessment is robust and effective.  </a:t>
            </a:r>
          </a:p>
          <a:p>
            <a:pPr marL="0" indent="0">
              <a:buNone/>
            </a:pPr>
            <a:endParaRPr lang="en-US" dirty="0" smtClean="0"/>
          </a:p>
        </p:txBody>
      </p:sp>
      <p:sp>
        <p:nvSpPr>
          <p:cNvPr id="5" name="Content Placeholder 2"/>
          <p:cNvSpPr txBox="1">
            <a:spLocks/>
          </p:cNvSpPr>
          <p:nvPr/>
        </p:nvSpPr>
        <p:spPr>
          <a:xfrm>
            <a:off x="1275754" y="4146820"/>
            <a:ext cx="10265979" cy="1072055"/>
          </a:xfrm>
          <a:prstGeom prst="rect">
            <a:avLst/>
          </a:prstGeom>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You can ensure robust and effective by applying </a:t>
            </a:r>
          </a:p>
          <a:p>
            <a:pPr marL="0" indent="0" algn="ctr">
              <a:buNone/>
            </a:pPr>
            <a:r>
              <a:rPr lang="en-US" i="1" dirty="0" smtClean="0">
                <a:solidFill>
                  <a:schemeClr val="accent1"/>
                </a:solidFill>
              </a:rPr>
              <a:t>EM@FSE Classroom Assessment Best Practices </a:t>
            </a:r>
          </a:p>
          <a:p>
            <a:pPr marL="0" indent="0">
              <a:buNone/>
            </a:pPr>
            <a:endParaRPr lang="en-US" dirty="0" smtClean="0"/>
          </a:p>
        </p:txBody>
      </p:sp>
    </p:spTree>
    <p:extLst>
      <p:ext uri="{BB962C8B-B14F-4D97-AF65-F5344CB8AC3E}">
        <p14:creationId xmlns:p14="http://schemas.microsoft.com/office/powerpoint/2010/main" val="170257154"/>
      </p:ext>
    </p:extLst>
  </p:cSld>
  <p:clrMapOvr>
    <a:masterClrMapping/>
  </p:clrMapOvr>
  <p:transition>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028" y="93957"/>
            <a:ext cx="10515600" cy="637896"/>
          </a:xfrm>
        </p:spPr>
        <p:txBody>
          <a:bodyPr>
            <a:noAutofit/>
          </a:bodyPr>
          <a:lstStyle/>
          <a:p>
            <a:pPr algn="ctr"/>
            <a:r>
              <a:rPr lang="en-US" sz="3600" i="1" dirty="0" smtClean="0">
                <a:solidFill>
                  <a:srgbClr val="8C1D40"/>
                </a:solidFill>
                <a:latin typeface="Arial Rounded MT Bold" panose="020F0704030504030204" pitchFamily="34" charset="0"/>
              </a:rPr>
              <a:t>Is your EM Assessment robust? </a:t>
            </a:r>
            <a:endParaRPr lang="en-US" sz="2800" i="1" dirty="0">
              <a:latin typeface="Arial Rounded MT Bold" panose="020F0704030504030204" pitchFamily="34" charset="0"/>
            </a:endParaRPr>
          </a:p>
        </p:txBody>
      </p:sp>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7" name="Content Placeholder 2"/>
          <p:cNvSpPr txBox="1">
            <a:spLocks/>
          </p:cNvSpPr>
          <p:nvPr/>
        </p:nvSpPr>
        <p:spPr>
          <a:xfrm>
            <a:off x="712830" y="735367"/>
            <a:ext cx="10107550" cy="586667"/>
          </a:xfrm>
          <a:prstGeom prst="rect">
            <a:avLst/>
          </a:prstGeom>
          <a:solidFill>
            <a:schemeClr val="accent2"/>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i="1" dirty="0" smtClean="0">
                <a:solidFill>
                  <a:srgbClr val="8C1D40"/>
                </a:solidFill>
              </a:rPr>
              <a:t>Instructions: Think of a single assignment that includes Entrepreneurial Mindset (EM).  Then rate yourself on each question below.</a:t>
            </a:r>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07699256"/>
              </p:ext>
            </p:extLst>
          </p:nvPr>
        </p:nvGraphicFramePr>
        <p:xfrm>
          <a:off x="414670" y="1537257"/>
          <a:ext cx="11238614" cy="5253790"/>
        </p:xfrm>
        <a:graphic>
          <a:graphicData uri="http://schemas.openxmlformats.org/drawingml/2006/table">
            <a:tbl>
              <a:tblPr firstRow="1" bandRow="1">
                <a:tableStyleId>{5C22544A-7EE6-4342-B048-85BDC9FD1C3A}</a:tableStyleId>
              </a:tblPr>
              <a:tblGrid>
                <a:gridCol w="8759816">
                  <a:extLst>
                    <a:ext uri="{9D8B030D-6E8A-4147-A177-3AD203B41FA5}">
                      <a16:colId xmlns:a16="http://schemas.microsoft.com/office/drawing/2014/main" val="699449321"/>
                    </a:ext>
                  </a:extLst>
                </a:gridCol>
                <a:gridCol w="2478798">
                  <a:extLst>
                    <a:ext uri="{9D8B030D-6E8A-4147-A177-3AD203B41FA5}">
                      <a16:colId xmlns:a16="http://schemas.microsoft.com/office/drawing/2014/main" val="4026499439"/>
                    </a:ext>
                  </a:extLst>
                </a:gridCol>
              </a:tblGrid>
              <a:tr h="358244">
                <a:tc>
                  <a:txBody>
                    <a:bodyPr/>
                    <a:lstStyle/>
                    <a:p>
                      <a:pPr algn="ctr"/>
                      <a:r>
                        <a:rPr lang="en-US" sz="2400" dirty="0" smtClean="0"/>
                        <a:t>Quiz Questions</a:t>
                      </a:r>
                      <a:endParaRPr lang="en-US" sz="2400" dirty="0"/>
                    </a:p>
                  </a:txBody>
                  <a:tcPr/>
                </a:tc>
                <a:tc>
                  <a:txBody>
                    <a:bodyPr/>
                    <a:lstStyle/>
                    <a:p>
                      <a:pPr algn="ctr"/>
                      <a:r>
                        <a:rPr lang="en-US" sz="2400" dirty="0" smtClean="0"/>
                        <a:t>Score Yourself: </a:t>
                      </a:r>
                    </a:p>
                    <a:p>
                      <a:pPr algn="ctr"/>
                      <a:r>
                        <a:rPr lang="en-US" sz="2400" dirty="0" smtClean="0"/>
                        <a:t>No=0;</a:t>
                      </a:r>
                      <a:r>
                        <a:rPr lang="en-US" sz="2400" baseline="0" dirty="0" smtClean="0"/>
                        <a:t> Yes=1</a:t>
                      </a:r>
                      <a:endParaRPr lang="en-US" sz="2400" dirty="0"/>
                    </a:p>
                  </a:txBody>
                  <a:tcPr/>
                </a:tc>
                <a:extLst>
                  <a:ext uri="{0D108BD9-81ED-4DB2-BD59-A6C34878D82A}">
                    <a16:rowId xmlns:a16="http://schemas.microsoft.com/office/drawing/2014/main" val="336523094"/>
                  </a:ext>
                </a:extLst>
              </a:tr>
              <a:tr h="400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1.  Does the EM assessment require students</a:t>
                      </a:r>
                      <a:r>
                        <a:rPr lang="en-US" sz="2200" baseline="0" dirty="0" smtClean="0">
                          <a:solidFill>
                            <a:schemeClr val="tx1"/>
                          </a:solidFill>
                        </a:rPr>
                        <a:t> to demonstrate curiosity, make connections and/or create value?</a:t>
                      </a:r>
                      <a:endParaRPr lang="en-US" sz="2200" dirty="0" smtClean="0">
                        <a:solidFill>
                          <a:schemeClr val="tx1"/>
                        </a:solidFill>
                      </a:endParaRPr>
                    </a:p>
                  </a:txBody>
                  <a:tcPr/>
                </a:tc>
                <a:tc>
                  <a:txBody>
                    <a:bodyPr/>
                    <a:lstStyle/>
                    <a:p>
                      <a:endParaRPr lang="en-US" sz="2200" dirty="0"/>
                    </a:p>
                  </a:txBody>
                  <a:tcPr/>
                </a:tc>
                <a:extLst>
                  <a:ext uri="{0D108BD9-81ED-4DB2-BD59-A6C34878D82A}">
                    <a16:rowId xmlns:a16="http://schemas.microsoft.com/office/drawing/2014/main" val="1390678156"/>
                  </a:ext>
                </a:extLst>
              </a:tr>
              <a:tr h="400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2.</a:t>
                      </a:r>
                      <a:r>
                        <a:rPr lang="en-US" sz="2200" baseline="0" dirty="0" smtClean="0">
                          <a:solidFill>
                            <a:schemeClr val="tx1"/>
                          </a:solidFill>
                        </a:rPr>
                        <a:t> </a:t>
                      </a:r>
                      <a:r>
                        <a:rPr lang="en-US" sz="2200" dirty="0" smtClean="0">
                          <a:solidFill>
                            <a:schemeClr val="tx1"/>
                          </a:solidFill>
                        </a:rPr>
                        <a:t> </a:t>
                      </a:r>
                      <a:r>
                        <a:rPr lang="en-US" sz="2200" dirty="0" smtClean="0">
                          <a:solidFill>
                            <a:schemeClr val="tx1"/>
                          </a:solidFill>
                        </a:rPr>
                        <a:t>Is EM assessed using EM@FSE 2.0 indicators?</a:t>
                      </a:r>
                    </a:p>
                  </a:txBody>
                  <a:tcPr/>
                </a:tc>
                <a:tc>
                  <a:txBody>
                    <a:bodyPr/>
                    <a:lstStyle/>
                    <a:p>
                      <a:endParaRPr lang="en-US" sz="2200" dirty="0"/>
                    </a:p>
                  </a:txBody>
                  <a:tcPr/>
                </a:tc>
                <a:extLst>
                  <a:ext uri="{0D108BD9-81ED-4DB2-BD59-A6C34878D82A}">
                    <a16:rowId xmlns:a16="http://schemas.microsoft.com/office/drawing/2014/main" val="2101456335"/>
                  </a:ext>
                </a:extLst>
              </a:tr>
              <a:tr h="409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3.</a:t>
                      </a:r>
                      <a:r>
                        <a:rPr lang="en-US" sz="2200" baseline="0" dirty="0" smtClean="0">
                          <a:solidFill>
                            <a:schemeClr val="tx1"/>
                          </a:solidFill>
                        </a:rPr>
                        <a:t> </a:t>
                      </a:r>
                      <a:r>
                        <a:rPr lang="en-US" sz="2200" dirty="0" smtClean="0">
                          <a:solidFill>
                            <a:schemeClr val="tx1"/>
                          </a:solidFill>
                        </a:rPr>
                        <a:t> </a:t>
                      </a:r>
                      <a:r>
                        <a:rPr lang="en-US" sz="2200" dirty="0" smtClean="0">
                          <a:solidFill>
                            <a:schemeClr val="tx1"/>
                          </a:solidFill>
                        </a:rPr>
                        <a:t>Is each</a:t>
                      </a:r>
                      <a:r>
                        <a:rPr lang="en-US" sz="2200" baseline="0" dirty="0" smtClean="0">
                          <a:solidFill>
                            <a:schemeClr val="tx1"/>
                          </a:solidFill>
                        </a:rPr>
                        <a:t> EM@FSE </a:t>
                      </a:r>
                      <a:r>
                        <a:rPr lang="en-US" sz="2200" dirty="0" smtClean="0">
                          <a:solidFill>
                            <a:schemeClr val="tx1"/>
                          </a:solidFill>
                        </a:rPr>
                        <a:t>indicator</a:t>
                      </a:r>
                      <a:r>
                        <a:rPr lang="en-US" sz="2200" baseline="0" dirty="0" smtClean="0">
                          <a:solidFill>
                            <a:schemeClr val="tx1"/>
                          </a:solidFill>
                        </a:rPr>
                        <a:t> assessed </a:t>
                      </a:r>
                      <a:r>
                        <a:rPr lang="en-US" sz="2200" i="1" baseline="0" dirty="0" smtClean="0">
                          <a:solidFill>
                            <a:schemeClr val="tx1"/>
                          </a:solidFill>
                        </a:rPr>
                        <a:t>explicitly</a:t>
                      </a:r>
                      <a:r>
                        <a:rPr lang="en-US" sz="2200" baseline="0" dirty="0" smtClean="0">
                          <a:solidFill>
                            <a:schemeClr val="tx1"/>
                          </a:solidFill>
                        </a:rPr>
                        <a:t>?</a:t>
                      </a:r>
                      <a:endParaRPr lang="en-US" sz="2200" dirty="0" smtClean="0">
                        <a:solidFill>
                          <a:schemeClr val="tx1"/>
                        </a:solidFill>
                      </a:endParaRPr>
                    </a:p>
                  </a:txBody>
                  <a:tcPr/>
                </a:tc>
                <a:tc>
                  <a:txBody>
                    <a:bodyPr/>
                    <a:lstStyle/>
                    <a:p>
                      <a:endParaRPr lang="en-US" sz="2200"/>
                    </a:p>
                  </a:txBody>
                  <a:tcPr/>
                </a:tc>
                <a:extLst>
                  <a:ext uri="{0D108BD9-81ED-4DB2-BD59-A6C34878D82A}">
                    <a16:rowId xmlns:a16="http://schemas.microsoft.com/office/drawing/2014/main" val="3804656500"/>
                  </a:ext>
                </a:extLst>
              </a:tr>
              <a:tr h="5083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4.</a:t>
                      </a:r>
                      <a:r>
                        <a:rPr lang="en-US" sz="2200" baseline="0" dirty="0" smtClean="0">
                          <a:solidFill>
                            <a:schemeClr val="tx1"/>
                          </a:solidFill>
                        </a:rPr>
                        <a:t> </a:t>
                      </a:r>
                      <a:r>
                        <a:rPr lang="en-US" sz="2200" dirty="0" smtClean="0">
                          <a:solidFill>
                            <a:schemeClr val="tx1"/>
                          </a:solidFill>
                        </a:rPr>
                        <a:t>Is </a:t>
                      </a:r>
                      <a:r>
                        <a:rPr lang="en-US" sz="2200" dirty="0" smtClean="0">
                          <a:solidFill>
                            <a:schemeClr val="tx1"/>
                          </a:solidFill>
                        </a:rPr>
                        <a:t>each EM@FSE indicator assessed </a:t>
                      </a:r>
                      <a:r>
                        <a:rPr lang="en-US" sz="2200" i="1" dirty="0" smtClean="0">
                          <a:solidFill>
                            <a:schemeClr val="tx1"/>
                          </a:solidFill>
                        </a:rPr>
                        <a:t>individually</a:t>
                      </a:r>
                      <a:r>
                        <a:rPr lang="en-US" sz="2200" dirty="0" smtClean="0">
                          <a:solidFill>
                            <a:schemeClr val="tx1"/>
                          </a:solidFill>
                        </a:rPr>
                        <a:t>? (One score per indicator as opposed to one score for multiple indicators at once)</a:t>
                      </a:r>
                    </a:p>
                  </a:txBody>
                  <a:tcPr/>
                </a:tc>
                <a:tc>
                  <a:txBody>
                    <a:bodyPr/>
                    <a:lstStyle/>
                    <a:p>
                      <a:endParaRPr lang="en-US" sz="2200" dirty="0"/>
                    </a:p>
                  </a:txBody>
                  <a:tcPr/>
                </a:tc>
                <a:extLst>
                  <a:ext uri="{0D108BD9-81ED-4DB2-BD59-A6C34878D82A}">
                    <a16:rowId xmlns:a16="http://schemas.microsoft.com/office/drawing/2014/main" val="4264265163"/>
                  </a:ext>
                </a:extLst>
              </a:tr>
              <a:tr h="5105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5.</a:t>
                      </a:r>
                      <a:r>
                        <a:rPr lang="en-US" sz="2200" baseline="0" dirty="0" smtClean="0">
                          <a:solidFill>
                            <a:schemeClr val="tx1"/>
                          </a:solidFill>
                        </a:rPr>
                        <a:t> </a:t>
                      </a:r>
                      <a:r>
                        <a:rPr lang="en-US" sz="2200" dirty="0" smtClean="0">
                          <a:solidFill>
                            <a:schemeClr val="tx1"/>
                          </a:solidFill>
                        </a:rPr>
                        <a:t> </a:t>
                      </a:r>
                      <a:r>
                        <a:rPr lang="en-US" sz="2200" dirty="0" smtClean="0">
                          <a:solidFill>
                            <a:schemeClr val="tx1"/>
                          </a:solidFill>
                        </a:rPr>
                        <a:t>Does the assessment indicate a level of performance </a:t>
                      </a:r>
                      <a:r>
                        <a:rPr lang="en-US" sz="2200" i="1" dirty="0" smtClean="0">
                          <a:solidFill>
                            <a:schemeClr val="tx1"/>
                          </a:solidFill>
                        </a:rPr>
                        <a:t>at, above</a:t>
                      </a:r>
                      <a:r>
                        <a:rPr lang="en-US" sz="2200" dirty="0" smtClean="0">
                          <a:solidFill>
                            <a:schemeClr val="tx1"/>
                          </a:solidFill>
                        </a:rPr>
                        <a:t>, and </a:t>
                      </a:r>
                      <a:r>
                        <a:rPr lang="en-US" sz="2200" i="1" dirty="0" smtClean="0">
                          <a:solidFill>
                            <a:schemeClr val="tx1"/>
                          </a:solidFill>
                        </a:rPr>
                        <a:t>below</a:t>
                      </a:r>
                      <a:r>
                        <a:rPr lang="en-US" sz="2200" dirty="0" smtClean="0">
                          <a:solidFill>
                            <a:schemeClr val="tx1"/>
                          </a:solidFill>
                        </a:rPr>
                        <a:t> proficient?</a:t>
                      </a:r>
                    </a:p>
                  </a:txBody>
                  <a:tcPr/>
                </a:tc>
                <a:tc>
                  <a:txBody>
                    <a:bodyPr/>
                    <a:lstStyle/>
                    <a:p>
                      <a:endParaRPr lang="en-US" sz="2200" dirty="0"/>
                    </a:p>
                  </a:txBody>
                  <a:tcPr/>
                </a:tc>
                <a:extLst>
                  <a:ext uri="{0D108BD9-81ED-4DB2-BD59-A6C34878D82A}">
                    <a16:rowId xmlns:a16="http://schemas.microsoft.com/office/drawing/2014/main" val="4278775394"/>
                  </a:ext>
                </a:extLst>
              </a:tr>
              <a:tr h="5293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6.</a:t>
                      </a:r>
                      <a:r>
                        <a:rPr lang="en-US" sz="2200" baseline="0" dirty="0" smtClean="0">
                          <a:solidFill>
                            <a:schemeClr val="tx1"/>
                          </a:solidFill>
                        </a:rPr>
                        <a:t> </a:t>
                      </a:r>
                      <a:r>
                        <a:rPr lang="en-US" sz="2200" dirty="0" smtClean="0">
                          <a:solidFill>
                            <a:schemeClr val="tx1"/>
                          </a:solidFill>
                        </a:rPr>
                        <a:t>Is </a:t>
                      </a:r>
                      <a:r>
                        <a:rPr lang="en-US" sz="2200" dirty="0" smtClean="0">
                          <a:solidFill>
                            <a:schemeClr val="tx1"/>
                          </a:solidFill>
                        </a:rPr>
                        <a:t>each EM indicator in this assessment assessed multiple times during the term? (At</a:t>
                      </a:r>
                      <a:r>
                        <a:rPr lang="en-US" sz="2200" baseline="0" dirty="0" smtClean="0">
                          <a:solidFill>
                            <a:schemeClr val="tx1"/>
                          </a:solidFill>
                        </a:rPr>
                        <a:t> least 2x, up to 4x)</a:t>
                      </a:r>
                      <a:endParaRPr lang="en-US" sz="2200" dirty="0" smtClean="0">
                        <a:solidFill>
                          <a:schemeClr val="tx1"/>
                        </a:solidFill>
                      </a:endParaRPr>
                    </a:p>
                  </a:txBody>
                  <a:tcPr/>
                </a:tc>
                <a:tc>
                  <a:txBody>
                    <a:bodyPr/>
                    <a:lstStyle/>
                    <a:p>
                      <a:endParaRPr lang="en-US" sz="2200" dirty="0"/>
                    </a:p>
                  </a:txBody>
                  <a:tcPr/>
                </a:tc>
                <a:extLst>
                  <a:ext uri="{0D108BD9-81ED-4DB2-BD59-A6C34878D82A}">
                    <a16:rowId xmlns:a16="http://schemas.microsoft.com/office/drawing/2014/main" val="1944037711"/>
                  </a:ext>
                </a:extLst>
              </a:tr>
              <a:tr h="52939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smtClean="0">
                          <a:solidFill>
                            <a:srgbClr val="8C1D40"/>
                          </a:solidFill>
                        </a:rPr>
                        <a:t>Tally</a:t>
                      </a:r>
                      <a:r>
                        <a:rPr lang="en-US" sz="2200" baseline="0" dirty="0" smtClean="0">
                          <a:solidFill>
                            <a:srgbClr val="8C1D40"/>
                          </a:solidFill>
                        </a:rPr>
                        <a:t> your s</a:t>
                      </a:r>
                      <a:r>
                        <a:rPr lang="en-US" sz="2200" dirty="0" smtClean="0">
                          <a:solidFill>
                            <a:srgbClr val="8C1D40"/>
                          </a:solidFill>
                        </a:rPr>
                        <a:t>core, then go to the next slide=&gt;</a:t>
                      </a:r>
                    </a:p>
                  </a:txBody>
                  <a:tcPr/>
                </a:tc>
                <a:tc>
                  <a:txBody>
                    <a:bodyPr/>
                    <a:lstStyle/>
                    <a:p>
                      <a:endParaRPr lang="en-US" sz="2200" dirty="0"/>
                    </a:p>
                  </a:txBody>
                  <a:tcPr/>
                </a:tc>
                <a:extLst>
                  <a:ext uri="{0D108BD9-81ED-4DB2-BD59-A6C34878D82A}">
                    <a16:rowId xmlns:a16="http://schemas.microsoft.com/office/drawing/2014/main" val="3926019077"/>
                  </a:ext>
                </a:extLst>
              </a:tr>
            </a:tbl>
          </a:graphicData>
        </a:graphic>
      </p:graphicFrame>
    </p:spTree>
    <p:extLst>
      <p:ext uri="{BB962C8B-B14F-4D97-AF65-F5344CB8AC3E}">
        <p14:creationId xmlns:p14="http://schemas.microsoft.com/office/powerpoint/2010/main" val="2445058821"/>
      </p:ext>
    </p:extLst>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028" y="93957"/>
            <a:ext cx="10515600" cy="490834"/>
          </a:xfrm>
        </p:spPr>
        <p:txBody>
          <a:bodyPr>
            <a:noAutofit/>
          </a:bodyPr>
          <a:lstStyle/>
          <a:p>
            <a:pPr algn="ctr"/>
            <a:r>
              <a:rPr lang="en-US" sz="3200" dirty="0" smtClean="0">
                <a:latin typeface="Arial Rounded MT Bold" panose="020F0704030504030204" pitchFamily="34" charset="0"/>
              </a:rPr>
              <a:t>How’d you do?</a:t>
            </a:r>
            <a:endParaRPr lang="en-US" sz="3200" dirty="0">
              <a:latin typeface="Arial Rounded MT Bold" panose="020F0704030504030204" pitchFamily="34" charset="0"/>
            </a:endParaRPr>
          </a:p>
        </p:txBody>
      </p:sp>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18400914"/>
              </p:ext>
            </p:extLst>
          </p:nvPr>
        </p:nvGraphicFramePr>
        <p:xfrm>
          <a:off x="529612" y="584791"/>
          <a:ext cx="11290432" cy="5516880"/>
        </p:xfrm>
        <a:graphic>
          <a:graphicData uri="http://schemas.openxmlformats.org/drawingml/2006/table">
            <a:tbl>
              <a:tblPr firstRow="1" bandRow="1">
                <a:tableStyleId>{5C22544A-7EE6-4342-B048-85BDC9FD1C3A}</a:tableStyleId>
              </a:tblPr>
              <a:tblGrid>
                <a:gridCol w="2139160">
                  <a:extLst>
                    <a:ext uri="{9D8B030D-6E8A-4147-A177-3AD203B41FA5}">
                      <a16:colId xmlns:a16="http://schemas.microsoft.com/office/drawing/2014/main" val="699449321"/>
                    </a:ext>
                  </a:extLst>
                </a:gridCol>
                <a:gridCol w="9151272">
                  <a:extLst>
                    <a:ext uri="{9D8B030D-6E8A-4147-A177-3AD203B41FA5}">
                      <a16:colId xmlns:a16="http://schemas.microsoft.com/office/drawing/2014/main" val="4026499439"/>
                    </a:ext>
                  </a:extLst>
                </a:gridCol>
              </a:tblGrid>
              <a:tr h="358244">
                <a:tc>
                  <a:txBody>
                    <a:bodyPr/>
                    <a:lstStyle/>
                    <a:p>
                      <a:pPr algn="ctr"/>
                      <a:r>
                        <a:rPr lang="en-US" sz="2400" dirty="0" smtClean="0"/>
                        <a:t>Score</a:t>
                      </a:r>
                      <a:endParaRPr lang="en-US" sz="2400" dirty="0"/>
                    </a:p>
                  </a:txBody>
                  <a:tcPr/>
                </a:tc>
                <a:tc>
                  <a:txBody>
                    <a:bodyPr/>
                    <a:lstStyle/>
                    <a:p>
                      <a:pPr algn="ctr"/>
                      <a:r>
                        <a:rPr lang="en-US" sz="2400" dirty="0" smtClean="0"/>
                        <a:t>Interpretation</a:t>
                      </a:r>
                      <a:endParaRPr lang="en-US" sz="2400" dirty="0"/>
                    </a:p>
                  </a:txBody>
                  <a:tcPr/>
                </a:tc>
                <a:extLst>
                  <a:ext uri="{0D108BD9-81ED-4DB2-BD59-A6C34878D82A}">
                    <a16:rowId xmlns:a16="http://schemas.microsoft.com/office/drawing/2014/main" val="336523094"/>
                  </a:ext>
                </a:extLst>
              </a:tr>
              <a:tr h="5205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8C1D4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8C1D40"/>
                          </a:solidFill>
                        </a:rPr>
                        <a:t>0-2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tx1"/>
                          </a:solidFill>
                        </a:rPr>
                        <a:t>You might be talking about EM in your course, but students aren’t likely to be receiving consistent messaging,</a:t>
                      </a:r>
                      <a:r>
                        <a:rPr lang="en-US" sz="2200" baseline="0" dirty="0" smtClean="0">
                          <a:solidFill>
                            <a:schemeClr val="tx1"/>
                          </a:solidFill>
                        </a:rPr>
                        <a:t> nor be able to demonstrate EM@FSE skills.</a:t>
                      </a:r>
                      <a:endParaRPr lang="en-US" sz="2200" dirty="0" smtClean="0">
                        <a:solidFill>
                          <a:schemeClr val="tx1"/>
                        </a:solidFill>
                      </a:endParaRPr>
                    </a:p>
                  </a:txBody>
                  <a:tcPr/>
                </a:tc>
                <a:extLst>
                  <a:ext uri="{0D108BD9-81ED-4DB2-BD59-A6C34878D82A}">
                    <a16:rowId xmlns:a16="http://schemas.microsoft.com/office/drawing/2014/main" val="2101456335"/>
                  </a:ext>
                </a:extLst>
              </a:tr>
              <a:tr h="409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8C1D4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8C1D40"/>
                          </a:solidFill>
                        </a:rPr>
                        <a:t>3-4</a:t>
                      </a:r>
                    </a:p>
                  </a:txBody>
                  <a:tcPr/>
                </a:tc>
                <a:tc>
                  <a:txBody>
                    <a:bodyPr/>
                    <a:lstStyle/>
                    <a:p>
                      <a:pPr algn="ctr"/>
                      <a:r>
                        <a:rPr lang="en-US" sz="2200" dirty="0" smtClean="0"/>
                        <a:t>Your students might have a basic understanding of EM but are not likely to be able to apply or demonstrate EM@FSE indicators in</a:t>
                      </a:r>
                      <a:r>
                        <a:rPr lang="en-US" sz="2200" baseline="0" dirty="0" smtClean="0"/>
                        <a:t> their engineering practices.</a:t>
                      </a:r>
                      <a:endParaRPr lang="en-US" sz="2200" dirty="0"/>
                    </a:p>
                  </a:txBody>
                  <a:tcPr/>
                </a:tc>
                <a:extLst>
                  <a:ext uri="{0D108BD9-81ED-4DB2-BD59-A6C34878D82A}">
                    <a16:rowId xmlns:a16="http://schemas.microsoft.com/office/drawing/2014/main" val="3804656500"/>
                  </a:ext>
                </a:extLst>
              </a:tr>
              <a:tr h="5083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8C1D4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8C1D40"/>
                          </a:solidFill>
                        </a:rPr>
                        <a:t>5</a:t>
                      </a:r>
                    </a:p>
                  </a:txBody>
                  <a:tcPr/>
                </a:tc>
                <a:tc>
                  <a:txBody>
                    <a:bodyPr/>
                    <a:lstStyle/>
                    <a:p>
                      <a:pPr algn="ctr"/>
                      <a:r>
                        <a:rPr lang="en-US" sz="2200" dirty="0" smtClean="0"/>
                        <a:t>Good work!  Students are receiving explicit and consistent messaging</a:t>
                      </a:r>
                      <a:r>
                        <a:rPr lang="en-US" sz="2200" baseline="0" dirty="0" smtClean="0"/>
                        <a:t> about EM and are likely able to demonstrate the EM@FSE competencies assessed.  Your EM@FSE instruction is probably effective.</a:t>
                      </a:r>
                      <a:endParaRPr lang="en-US" sz="2200" dirty="0"/>
                    </a:p>
                  </a:txBody>
                  <a:tcPr/>
                </a:tc>
                <a:extLst>
                  <a:ext uri="{0D108BD9-81ED-4DB2-BD59-A6C34878D82A}">
                    <a16:rowId xmlns:a16="http://schemas.microsoft.com/office/drawing/2014/main" val="4264265163"/>
                  </a:ext>
                </a:extLst>
              </a:tr>
              <a:tr h="510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smtClean="0">
                        <a:solidFill>
                          <a:srgbClr val="8C1D4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rgbClr val="8C1D40"/>
                          </a:solidFill>
                        </a:rPr>
                        <a:t>6</a:t>
                      </a:r>
                    </a:p>
                  </a:txBody>
                  <a:tcPr/>
                </a:tc>
                <a:tc>
                  <a:txBody>
                    <a:bodyPr/>
                    <a:lstStyle/>
                    <a:p>
                      <a:pPr algn="ctr"/>
                      <a:r>
                        <a:rPr lang="en-US" sz="2200" dirty="0" smtClean="0"/>
                        <a:t>Congratulations, you are demonstrating</a:t>
                      </a:r>
                      <a:r>
                        <a:rPr lang="en-US" sz="2200" baseline="0" dirty="0" smtClean="0"/>
                        <a:t> robust EM assessment! Your best practices are ensuring that students are receiving specific, consistent messaging about EM and multiple opportunities to demonstrate EM@FSE in their engineering work. </a:t>
                      </a:r>
                      <a:endParaRPr lang="en-US" sz="2200" dirty="0"/>
                    </a:p>
                  </a:txBody>
                  <a:tcPr/>
                </a:tc>
                <a:extLst>
                  <a:ext uri="{0D108BD9-81ED-4DB2-BD59-A6C34878D82A}">
                    <a16:rowId xmlns:a16="http://schemas.microsoft.com/office/drawing/2014/main" val="4278775394"/>
                  </a:ext>
                </a:extLst>
              </a:tr>
            </a:tbl>
          </a:graphicData>
        </a:graphic>
      </p:graphicFrame>
    </p:spTree>
    <p:extLst>
      <p:ext uri="{BB962C8B-B14F-4D97-AF65-F5344CB8AC3E}">
        <p14:creationId xmlns:p14="http://schemas.microsoft.com/office/powerpoint/2010/main" val="1537617815"/>
      </p:ext>
    </p:extLst>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51" y="342816"/>
            <a:ext cx="3211923" cy="1078976"/>
          </a:xfrm>
        </p:spPr>
        <p:txBody>
          <a:bodyPr>
            <a:noAutofit/>
          </a:bodyPr>
          <a:lstStyle/>
          <a:p>
            <a:pPr algn="ctr"/>
            <a:r>
              <a:rPr lang="en-US" sz="2400" dirty="0" smtClean="0">
                <a:solidFill>
                  <a:srgbClr val="8C1D40"/>
                </a:solidFill>
                <a:latin typeface="Arial Rounded MT Bold" panose="020F0704030504030204" pitchFamily="34" charset="0"/>
              </a:rPr>
              <a:t>EM@FSE Best Practice</a:t>
            </a:r>
            <a:endParaRPr lang="en-US" sz="2400" dirty="0">
              <a:solidFill>
                <a:srgbClr val="8C1D40"/>
              </a:solidFill>
              <a:latin typeface="Arial Rounded MT Bold" panose="020F0704030504030204" pitchFamily="34" charset="0"/>
            </a:endParaRPr>
          </a:p>
        </p:txBody>
      </p:sp>
      <p:sp>
        <p:nvSpPr>
          <p:cNvPr id="6" name="Text Placeholder 5"/>
          <p:cNvSpPr>
            <a:spLocks noGrp="1"/>
          </p:cNvSpPr>
          <p:nvPr>
            <p:ph type="body" sz="half" idx="2"/>
          </p:nvPr>
        </p:nvSpPr>
        <p:spPr>
          <a:xfrm>
            <a:off x="265815" y="1740116"/>
            <a:ext cx="2989701" cy="4054627"/>
          </a:xfrm>
          <a:ln>
            <a:solidFill>
              <a:srgbClr val="8C1D40"/>
            </a:solidFill>
          </a:ln>
        </p:spPr>
        <p:txBody>
          <a:bodyPr>
            <a:noAutofit/>
          </a:bodyPr>
          <a:lstStyle/>
          <a:p>
            <a:pPr lvl="0">
              <a:lnSpc>
                <a:spcPct val="100000"/>
              </a:lnSpc>
              <a:spcBef>
                <a:spcPts val="0"/>
              </a:spcBef>
              <a:defRPr/>
            </a:pPr>
            <a:r>
              <a:rPr lang="en-US" sz="2800" b="1" dirty="0" smtClean="0">
                <a:solidFill>
                  <a:srgbClr val="8C1D40"/>
                </a:solidFill>
              </a:rPr>
              <a:t>1.  The assessment requires students to demonstrate curiosity, make connections, and/or create value.</a:t>
            </a:r>
            <a:endParaRPr lang="en-US" sz="2800" b="1" dirty="0">
              <a:solidFill>
                <a:srgbClr val="8C1D40"/>
              </a:solidFill>
            </a:endParaRPr>
          </a:p>
        </p:txBody>
      </p:sp>
      <p:sp>
        <p:nvSpPr>
          <p:cNvPr id="7" name="Rectangle 6"/>
          <p:cNvSpPr/>
          <p:nvPr/>
        </p:nvSpPr>
        <p:spPr>
          <a:xfrm>
            <a:off x="3721395" y="77002"/>
            <a:ext cx="8274099" cy="6286336"/>
          </a:xfrm>
          <a:prstGeom prst="rect">
            <a:avLst/>
          </a:prstGeom>
        </p:spPr>
        <p:txBody>
          <a:bodyPr wrap="square">
            <a:spAutoFit/>
          </a:bodyPr>
          <a:lstStyle/>
          <a:p>
            <a:pPr lvl="0" algn="ctr">
              <a:defRPr/>
            </a:pPr>
            <a:r>
              <a:rPr lang="en-US" sz="2400" b="1" u="sng" dirty="0" smtClean="0"/>
              <a:t>Explanation</a:t>
            </a:r>
          </a:p>
          <a:p>
            <a:pPr lvl="0">
              <a:defRPr/>
            </a:pPr>
            <a:r>
              <a:rPr lang="en-US" sz="2300" dirty="0" smtClean="0"/>
              <a:t>Entrepreneurial mindset is demonstrated through one or more of the KEEN 3Cs.  If students are not required to demonstrate proficiency related to the 3Cs, we have to question whether entrepreneurial mindset competencies are actually being promoted.</a:t>
            </a:r>
          </a:p>
          <a:p>
            <a:pPr lvl="0">
              <a:defRPr/>
            </a:pPr>
            <a:endParaRPr lang="en-US" sz="1050" dirty="0"/>
          </a:p>
          <a:p>
            <a:pPr lvl="0">
              <a:defRPr/>
            </a:pPr>
            <a:r>
              <a:rPr lang="en-US" sz="2300" dirty="0" smtClean="0"/>
              <a:t>For example, students in a mechanical engineering </a:t>
            </a:r>
            <a:r>
              <a:rPr lang="en-US" sz="2300" i="1" dirty="0" smtClean="0"/>
              <a:t>Systems Control </a:t>
            </a:r>
            <a:r>
              <a:rPr lang="en-US" sz="2300" dirty="0"/>
              <a:t> </a:t>
            </a:r>
            <a:r>
              <a:rPr lang="en-US" sz="2300" dirty="0" smtClean="0"/>
              <a:t>course are given a problem set.  The instructor believes that students have to apply technical skills in order to solve an engineering problem (</a:t>
            </a:r>
            <a:r>
              <a:rPr lang="en-US" sz="2300" dirty="0" smtClean="0">
                <a:solidFill>
                  <a:srgbClr val="8C1D40"/>
                </a:solidFill>
              </a:rPr>
              <a:t>EM@FSE.g</a:t>
            </a:r>
            <a:r>
              <a:rPr lang="en-US" sz="2300" dirty="0" smtClean="0"/>
              <a:t>) and gather data so support and refute ideas. (</a:t>
            </a:r>
            <a:r>
              <a:rPr lang="en-US" sz="2300" dirty="0" smtClean="0">
                <a:solidFill>
                  <a:srgbClr val="8C1D40"/>
                </a:solidFill>
              </a:rPr>
              <a:t>EM@FSE.c</a:t>
            </a:r>
            <a:r>
              <a:rPr lang="en-US" sz="2300" dirty="0" smtClean="0"/>
              <a:t>).   The assessment, however, merely requires students to solve for </a:t>
            </a:r>
            <a:r>
              <a:rPr lang="en-US" sz="2300" i="1" dirty="0" smtClean="0"/>
              <a:t>x</a:t>
            </a:r>
            <a:r>
              <a:rPr lang="en-US" sz="2300" dirty="0" smtClean="0"/>
              <a:t>.  Do students need to apply technical skills?  Yes they do.  Do students gather data to support ideas?  You could say they do, but the “idea” is really just the answer. Students do not have to use initiative, discernment, or judgement to solve the problems. </a:t>
            </a:r>
            <a:r>
              <a:rPr lang="en-US" sz="2300" dirty="0"/>
              <a:t> </a:t>
            </a:r>
            <a:r>
              <a:rPr lang="en-US" sz="2300" dirty="0" smtClean="0"/>
              <a:t>The 3Cs are not exercised.  This would not be an assessment of EM.</a:t>
            </a:r>
            <a:endParaRPr lang="en-US" sz="2300" dirty="0"/>
          </a:p>
        </p:txBody>
      </p:sp>
      <p:pic>
        <p:nvPicPr>
          <p:cNvPr id="5" name="Picture 4"/>
          <p:cNvPicPr>
            <a:picLocks noChangeAspect="1"/>
          </p:cNvPicPr>
          <p:nvPr/>
        </p:nvPicPr>
        <p:blipFill>
          <a:blip r:embed="rId2"/>
          <a:stretch>
            <a:fillRect/>
          </a:stretch>
        </p:blipFill>
        <p:spPr>
          <a:xfrm>
            <a:off x="1036380" y="6072830"/>
            <a:ext cx="2219136" cy="695004"/>
          </a:xfrm>
          <a:prstGeom prst="rect">
            <a:avLst/>
          </a:prstGeom>
        </p:spPr>
      </p:pic>
    </p:spTree>
    <p:extLst>
      <p:ext uri="{BB962C8B-B14F-4D97-AF65-F5344CB8AC3E}">
        <p14:creationId xmlns:p14="http://schemas.microsoft.com/office/powerpoint/2010/main" val="782623516"/>
      </p:ext>
    </p:extLst>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951" y="342816"/>
            <a:ext cx="3211923" cy="1078976"/>
          </a:xfrm>
        </p:spPr>
        <p:txBody>
          <a:bodyPr>
            <a:noAutofit/>
          </a:bodyPr>
          <a:lstStyle/>
          <a:p>
            <a:pPr algn="ctr"/>
            <a:r>
              <a:rPr lang="en-US" sz="2400" dirty="0" smtClean="0">
                <a:solidFill>
                  <a:srgbClr val="8C1D40"/>
                </a:solidFill>
                <a:latin typeface="Arial Rounded MT Bold" panose="020F0704030504030204" pitchFamily="34" charset="0"/>
              </a:rPr>
              <a:t>EM@FSE Best Practice</a:t>
            </a:r>
            <a:endParaRPr lang="en-US" sz="2400" dirty="0">
              <a:solidFill>
                <a:srgbClr val="8C1D40"/>
              </a:solidFill>
              <a:latin typeface="Arial Rounded MT Bold" panose="020F0704030504030204" pitchFamily="34" charset="0"/>
            </a:endParaRPr>
          </a:p>
        </p:txBody>
      </p:sp>
      <p:sp>
        <p:nvSpPr>
          <p:cNvPr id="6" name="Text Placeholder 5"/>
          <p:cNvSpPr>
            <a:spLocks noGrp="1"/>
          </p:cNvSpPr>
          <p:nvPr>
            <p:ph type="body" sz="half" idx="2"/>
          </p:nvPr>
        </p:nvSpPr>
        <p:spPr>
          <a:xfrm>
            <a:off x="552893" y="1740117"/>
            <a:ext cx="3008981" cy="3193390"/>
          </a:xfrm>
          <a:ln>
            <a:solidFill>
              <a:srgbClr val="8C1D40"/>
            </a:solidFill>
          </a:ln>
        </p:spPr>
        <p:txBody>
          <a:bodyPr>
            <a:noAutofit/>
          </a:bodyPr>
          <a:lstStyle/>
          <a:p>
            <a:pPr lvl="0">
              <a:lnSpc>
                <a:spcPct val="100000"/>
              </a:lnSpc>
              <a:spcBef>
                <a:spcPts val="0"/>
              </a:spcBef>
              <a:defRPr/>
            </a:pPr>
            <a:r>
              <a:rPr lang="en-US" sz="3600" b="1" dirty="0" smtClean="0">
                <a:solidFill>
                  <a:srgbClr val="8C1D40"/>
                </a:solidFill>
              </a:rPr>
              <a:t>2. </a:t>
            </a:r>
            <a:r>
              <a:rPr lang="en-US" sz="3600" b="1" dirty="0">
                <a:solidFill>
                  <a:srgbClr val="8C1D40"/>
                </a:solidFill>
              </a:rPr>
              <a:t>EM is assessed using EM@FSE 2.0 </a:t>
            </a:r>
            <a:r>
              <a:rPr lang="en-US" sz="3600" b="1" dirty="0" smtClean="0">
                <a:solidFill>
                  <a:srgbClr val="8C1D40"/>
                </a:solidFill>
              </a:rPr>
              <a:t>indicators.</a:t>
            </a:r>
            <a:endParaRPr lang="en-US" sz="3600" b="1" dirty="0">
              <a:solidFill>
                <a:srgbClr val="8C1D40"/>
              </a:solidFill>
            </a:endParaRPr>
          </a:p>
        </p:txBody>
      </p:sp>
      <p:sp>
        <p:nvSpPr>
          <p:cNvPr id="7" name="Rectangle 6"/>
          <p:cNvSpPr/>
          <p:nvPr/>
        </p:nvSpPr>
        <p:spPr>
          <a:xfrm>
            <a:off x="3997843" y="77002"/>
            <a:ext cx="7997651" cy="6001643"/>
          </a:xfrm>
          <a:prstGeom prst="rect">
            <a:avLst/>
          </a:prstGeom>
        </p:spPr>
        <p:txBody>
          <a:bodyPr wrap="square">
            <a:spAutoFit/>
          </a:bodyPr>
          <a:lstStyle/>
          <a:p>
            <a:pPr lvl="0" algn="ctr">
              <a:defRPr/>
            </a:pPr>
            <a:r>
              <a:rPr lang="en-US" sz="2400" b="1" u="sng" dirty="0" smtClean="0"/>
              <a:t>Explanation</a:t>
            </a:r>
          </a:p>
          <a:p>
            <a:pPr lvl="0">
              <a:defRPr/>
            </a:pPr>
            <a:r>
              <a:rPr lang="en-US" sz="2400" dirty="0" smtClean="0"/>
              <a:t>EM@FSE 2.0 is Fulton School of Engineering’s (FSE) standard </a:t>
            </a:r>
            <a:r>
              <a:rPr lang="en-US" sz="2400" dirty="0"/>
              <a:t>for demonstrating </a:t>
            </a:r>
            <a:r>
              <a:rPr lang="en-US" sz="2400" dirty="0" smtClean="0"/>
              <a:t>EM competence.  The a-q indicators were developed by ASU’s EM assessment team in the early years of the grant and the Kern Foundation strongly encouraged us to adopt them. EM@FSE is FSE’s “brand” of EM.</a:t>
            </a:r>
          </a:p>
          <a:p>
            <a:pPr lvl="0">
              <a:defRPr/>
            </a:pPr>
            <a:endParaRPr lang="en-US" sz="2400" dirty="0"/>
          </a:p>
          <a:p>
            <a:pPr lvl="0">
              <a:defRPr/>
            </a:pPr>
            <a:r>
              <a:rPr lang="en-US" sz="2400" dirty="0" smtClean="0"/>
              <a:t>No matter the assignment, faculty can usually find at least one indicator that maps onto an EM-related outcome.  In many cases, they have assessed the outcome in the past under a different name. </a:t>
            </a:r>
          </a:p>
          <a:p>
            <a:pPr lvl="0">
              <a:defRPr/>
            </a:pPr>
            <a:endParaRPr lang="en-US" sz="2400" dirty="0"/>
          </a:p>
          <a:p>
            <a:pPr lvl="0">
              <a:defRPr/>
            </a:pPr>
            <a:r>
              <a:rPr lang="en-US" sz="2400" dirty="0" smtClean="0"/>
              <a:t>In design courses, where all 17 indicators might be assessed, faculty may face an increased grading burden.   We are finding elegant solutions for this.  We urge faculty to meet with EM assessment leaders for practical, time-saving solutions.  </a:t>
            </a:r>
            <a:endParaRPr lang="en-US" sz="2400" dirty="0"/>
          </a:p>
        </p:txBody>
      </p:sp>
      <p:pic>
        <p:nvPicPr>
          <p:cNvPr id="5" name="Picture 4"/>
          <p:cNvPicPr>
            <a:picLocks noChangeAspect="1"/>
          </p:cNvPicPr>
          <p:nvPr/>
        </p:nvPicPr>
        <p:blipFill>
          <a:blip r:embed="rId2"/>
          <a:stretch>
            <a:fillRect/>
          </a:stretch>
        </p:blipFill>
        <p:spPr>
          <a:xfrm>
            <a:off x="1036380" y="6072830"/>
            <a:ext cx="2219136" cy="695004"/>
          </a:xfrm>
          <a:prstGeom prst="rect">
            <a:avLst/>
          </a:prstGeom>
        </p:spPr>
      </p:pic>
    </p:spTree>
    <p:extLst>
      <p:ext uri="{BB962C8B-B14F-4D97-AF65-F5344CB8AC3E}">
        <p14:creationId xmlns:p14="http://schemas.microsoft.com/office/powerpoint/2010/main" val="1105850052"/>
      </p:ext>
    </p:extLst>
  </p:cSld>
  <p:clrMapOvr>
    <a:masterClrMapping/>
  </p:clrMapOvr>
  <p:transition>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88" y="327700"/>
            <a:ext cx="2903388" cy="946296"/>
          </a:xfrm>
        </p:spPr>
        <p:txBody>
          <a:bodyPr>
            <a:noAutofit/>
          </a:bodyPr>
          <a:lstStyle/>
          <a:p>
            <a:pPr algn="ctr"/>
            <a:r>
              <a:rPr lang="en-US" sz="2400" dirty="0" smtClean="0">
                <a:solidFill>
                  <a:srgbClr val="8C1D40"/>
                </a:solidFill>
                <a:latin typeface="Arial Rounded MT Bold" panose="020F0704030504030204" pitchFamily="34" charset="0"/>
              </a:rPr>
              <a:t>EM@FSE Best Practice</a:t>
            </a:r>
            <a:endParaRPr lang="en-US" sz="2400" dirty="0">
              <a:solidFill>
                <a:srgbClr val="8C1D40"/>
              </a:solidFill>
              <a:latin typeface="Arial Rounded MT Bold" panose="020F0704030504030204" pitchFamily="34" charset="0"/>
            </a:endParaRPr>
          </a:p>
        </p:txBody>
      </p:sp>
      <p:sp>
        <p:nvSpPr>
          <p:cNvPr id="6" name="Text Placeholder 5"/>
          <p:cNvSpPr>
            <a:spLocks noGrp="1"/>
          </p:cNvSpPr>
          <p:nvPr>
            <p:ph type="body" sz="half" idx="2"/>
          </p:nvPr>
        </p:nvSpPr>
        <p:spPr>
          <a:xfrm>
            <a:off x="398568" y="1681764"/>
            <a:ext cx="2248940" cy="2996561"/>
          </a:xfrm>
          <a:ln>
            <a:solidFill>
              <a:srgbClr val="8C1D40"/>
            </a:solidFill>
          </a:ln>
        </p:spPr>
        <p:txBody>
          <a:bodyPr>
            <a:noAutofit/>
          </a:bodyPr>
          <a:lstStyle/>
          <a:p>
            <a:pPr lvl="0">
              <a:lnSpc>
                <a:spcPct val="100000"/>
              </a:lnSpc>
              <a:spcBef>
                <a:spcPts val="0"/>
              </a:spcBef>
              <a:defRPr/>
            </a:pPr>
            <a:r>
              <a:rPr lang="en-US" sz="3200" b="1" dirty="0" smtClean="0">
                <a:solidFill>
                  <a:srgbClr val="8C1D40"/>
                </a:solidFill>
              </a:rPr>
              <a:t>3. Each EM@FSE indicator is assessed explicitly.</a:t>
            </a:r>
            <a:endParaRPr lang="en-US" sz="3200" b="1" dirty="0">
              <a:solidFill>
                <a:srgbClr val="8C1D40"/>
              </a:solidFill>
            </a:endParaRPr>
          </a:p>
        </p:txBody>
      </p:sp>
      <p:sp>
        <p:nvSpPr>
          <p:cNvPr id="4" name="Content Placeholder 2"/>
          <p:cNvSpPr txBox="1">
            <a:spLocks/>
          </p:cNvSpPr>
          <p:nvPr/>
        </p:nvSpPr>
        <p:spPr>
          <a:xfrm>
            <a:off x="917028" y="3647091"/>
            <a:ext cx="10515600" cy="2338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endParaRPr lang="en-US" dirty="0"/>
          </a:p>
        </p:txBody>
      </p:sp>
      <p:sp>
        <p:nvSpPr>
          <p:cNvPr id="7" name="Rectangle 6"/>
          <p:cNvSpPr/>
          <p:nvPr/>
        </p:nvSpPr>
        <p:spPr>
          <a:xfrm>
            <a:off x="3008176" y="77002"/>
            <a:ext cx="9081043" cy="5878532"/>
          </a:xfrm>
          <a:prstGeom prst="rect">
            <a:avLst/>
          </a:prstGeom>
        </p:spPr>
        <p:txBody>
          <a:bodyPr wrap="square">
            <a:spAutoFit/>
          </a:bodyPr>
          <a:lstStyle/>
          <a:p>
            <a:pPr lvl="0" algn="ctr">
              <a:defRPr/>
            </a:pPr>
            <a:r>
              <a:rPr lang="en-US" sz="2400" b="1" u="sng" dirty="0" smtClean="0"/>
              <a:t>Explanation</a:t>
            </a:r>
          </a:p>
          <a:p>
            <a:pPr lvl="0">
              <a:defRPr/>
            </a:pPr>
            <a:r>
              <a:rPr lang="en-US" sz="2200" dirty="0" smtClean="0"/>
              <a:t>This means that a particular EM@FSE indicator, when assessed, is referenced explicitly.  On EM@FSE Planning Documents, some faculty indicate that one or more indicators will be covered in a particular assignment.  But when I look at the assessment, I cannot tell the correspondence between what’s been assessed and the EM@FSE indicator supposedly being covered.  Other times, the connection is clearer to me because I am deeply familiar with EM@FSE indicators, but I wonder whether students will recognize them?</a:t>
            </a:r>
          </a:p>
          <a:p>
            <a:pPr lvl="0">
              <a:defRPr/>
            </a:pPr>
            <a:endParaRPr lang="en-US" sz="2200" dirty="0" smtClean="0"/>
          </a:p>
          <a:p>
            <a:pPr lvl="0">
              <a:defRPr/>
            </a:pPr>
            <a:r>
              <a:rPr lang="en-US" sz="2200" dirty="0" smtClean="0"/>
              <a:t>Tailoring the language of an EM@FSE indicator to a specific assignment contextualizes EM. Faculty retain full discretion to teach and assess EM@FSE as they think best.  However, whether an indicator is presented explicitly or re-worded, the indicator should be labeled as EM@FSE(a)--or whatever indicator it is.  Two reasons for this. First, students can reference the indicator in the syllabus or other course document. Second, we want to reinforce EM@FSE indicators across the four undergraduate years.  The more students see the EM@FSE terminology, the more likely it is that they will internalize it.</a:t>
            </a:r>
            <a:endParaRPr lang="en-US" sz="2200" b="1" u="sng" dirty="0" smtClean="0"/>
          </a:p>
        </p:txBody>
      </p:sp>
      <p:pic>
        <p:nvPicPr>
          <p:cNvPr id="8" name="Picture 7"/>
          <p:cNvPicPr>
            <a:picLocks noChangeAspect="1"/>
          </p:cNvPicPr>
          <p:nvPr/>
        </p:nvPicPr>
        <p:blipFill>
          <a:blip r:embed="rId2"/>
          <a:stretch>
            <a:fillRect/>
          </a:stretch>
        </p:blipFill>
        <p:spPr>
          <a:xfrm>
            <a:off x="645407" y="6080150"/>
            <a:ext cx="2222074" cy="691116"/>
          </a:xfrm>
          <a:prstGeom prst="rect">
            <a:avLst/>
          </a:prstGeom>
        </p:spPr>
      </p:pic>
    </p:spTree>
    <p:extLst>
      <p:ext uri="{BB962C8B-B14F-4D97-AF65-F5344CB8AC3E}">
        <p14:creationId xmlns:p14="http://schemas.microsoft.com/office/powerpoint/2010/main" val="758401230"/>
      </p:ext>
    </p:extLst>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ASU-BrandColors">
  <a:themeElements>
    <a:clrScheme name="ASU Brand colors">
      <a:dk1>
        <a:sysClr val="windowText" lastClr="000000"/>
      </a:dk1>
      <a:lt1>
        <a:sysClr val="window" lastClr="FFFFFF"/>
      </a:lt1>
      <a:dk2>
        <a:srgbClr val="000000"/>
      </a:dk2>
      <a:lt2>
        <a:srgbClr val="FFFFFF"/>
      </a:lt2>
      <a:accent1>
        <a:srgbClr val="8C1D40"/>
      </a:accent1>
      <a:accent2>
        <a:srgbClr val="FFC627"/>
      </a:accent2>
      <a:accent3>
        <a:srgbClr val="78BE20"/>
      </a:accent3>
      <a:accent4>
        <a:srgbClr val="00A3E0"/>
      </a:accent4>
      <a:accent5>
        <a:srgbClr val="FF7F32"/>
      </a:accent5>
      <a:accent6>
        <a:srgbClr val="5C6670"/>
      </a:accent6>
      <a:hlink>
        <a:srgbClr val="8C1D40"/>
      </a:hlink>
      <a:folHlink>
        <a:srgbClr val="FFC627"/>
      </a:folHlink>
    </a:clrScheme>
    <a:fontScheme name="ASU Brand fo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SU Template and Guide PowerPoint v.1 (16x9).potx" id="{DD6C1EAC-8256-4A99-9515-3C9C1F264C25}" vid="{B930B6B1-98E7-4329-83C0-D8E1916774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ASU Guide for PowerPoint v.1 (16x9)</Template>
  <TotalTime>3106</TotalTime>
  <Words>2191</Words>
  <Application>Microsoft Office PowerPoint</Application>
  <PresentationFormat>Widescreen</PresentationFormat>
  <Paragraphs>179</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PGothic</vt:lpstr>
      <vt:lpstr>MS PGothic</vt:lpstr>
      <vt:lpstr>Arial</vt:lpstr>
      <vt:lpstr>Arial Black</vt:lpstr>
      <vt:lpstr>Arial Rounded MT Bold</vt:lpstr>
      <vt:lpstr>Calibri</vt:lpstr>
      <vt:lpstr>ASU-BrandColors</vt:lpstr>
      <vt:lpstr>Robust EM Classroom Assessment  </vt:lpstr>
      <vt:lpstr>“At FSE, we teach the 3Cs; we assess EM@FSE”</vt:lpstr>
      <vt:lpstr>PowerPoint Presentation</vt:lpstr>
      <vt:lpstr>EM is assessed in classes, just like ABET</vt:lpstr>
      <vt:lpstr>Is your EM Assessment robust? </vt:lpstr>
      <vt:lpstr>How’d you do?</vt:lpstr>
      <vt:lpstr>EM@FSE Best Practice</vt:lpstr>
      <vt:lpstr>EM@FSE Best Practice</vt:lpstr>
      <vt:lpstr>EM@FSE Best Practice</vt:lpstr>
      <vt:lpstr>EM@FSE Best Practice</vt:lpstr>
      <vt:lpstr>EM@FSE Best Practice</vt:lpstr>
      <vt:lpstr>EM@FSE Best Practice</vt:lpstr>
      <vt:lpstr>What Is         EM-Lite?</vt:lpstr>
      <vt:lpstr>EM-Lite: Multiple indicators assessed with a single deliverable/score/grade (bundling)</vt:lpstr>
      <vt:lpstr>PowerPoint Presentation</vt:lpstr>
      <vt:lpstr>EM@FSE Assessment Best Practice: Example #1</vt:lpstr>
      <vt:lpstr>EM Assessment Before Assessment Lab</vt:lpstr>
      <vt:lpstr>EM Assessment AFTER Assessment Lab</vt:lpstr>
      <vt:lpstr>EM Robust: Example #2</vt:lpstr>
      <vt:lpstr>EM@FSE Indicators are re-worded and referenced. </vt:lpstr>
      <vt:lpstr>PowerPoint Presentation</vt:lpstr>
      <vt:lpstr>EM Assessment Multiple Times/Term, Performance is rated.</vt:lpstr>
      <vt:lpstr>PowerPoint Presentation</vt:lpstr>
      <vt:lpstr>EM Assessment Multiple Times/Term, Performance is rated.</vt:lpstr>
      <vt:lpstr>Make EM count. Use the EM@FSE Assessment Best Practices to teach EM-Robust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Finden</dc:creator>
  <cp:lastModifiedBy>Gary Lichtenstein</cp:lastModifiedBy>
  <cp:revision>209</cp:revision>
  <cp:lastPrinted>2018-06-06T22:01:06Z</cp:lastPrinted>
  <dcterms:created xsi:type="dcterms:W3CDTF">2017-04-25T16:06:11Z</dcterms:created>
  <dcterms:modified xsi:type="dcterms:W3CDTF">2020-05-19T01:19:14Z</dcterms:modified>
</cp:coreProperties>
</file>