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12" r:id="rId1"/>
  </p:sldMasterIdLst>
  <p:notesMasterIdLst>
    <p:notesMasterId r:id="rId31"/>
  </p:notesMasterIdLst>
  <p:handoutMasterIdLst>
    <p:handoutMasterId r:id="rId32"/>
  </p:handoutMasterIdLst>
  <p:sldIdLst>
    <p:sldId id="289" r:id="rId2"/>
    <p:sldId id="335" r:id="rId3"/>
    <p:sldId id="302" r:id="rId4"/>
    <p:sldId id="315" r:id="rId5"/>
    <p:sldId id="316" r:id="rId6"/>
    <p:sldId id="317" r:id="rId7"/>
    <p:sldId id="318" r:id="rId8"/>
    <p:sldId id="304" r:id="rId9"/>
    <p:sldId id="305" r:id="rId10"/>
    <p:sldId id="306" r:id="rId11"/>
    <p:sldId id="307" r:id="rId12"/>
    <p:sldId id="309" r:id="rId13"/>
    <p:sldId id="303" r:id="rId14"/>
    <p:sldId id="310" r:id="rId15"/>
    <p:sldId id="311" r:id="rId16"/>
    <p:sldId id="312" r:id="rId17"/>
    <p:sldId id="313" r:id="rId18"/>
    <p:sldId id="320" r:id="rId19"/>
    <p:sldId id="321" r:id="rId20"/>
    <p:sldId id="323" r:id="rId21"/>
    <p:sldId id="319" r:id="rId22"/>
    <p:sldId id="322" r:id="rId23"/>
    <p:sldId id="329" r:id="rId24"/>
    <p:sldId id="334" r:id="rId25"/>
    <p:sldId id="324" r:id="rId26"/>
    <p:sldId id="325" r:id="rId27"/>
    <p:sldId id="326" r:id="rId28"/>
    <p:sldId id="327" r:id="rId29"/>
    <p:sldId id="328" r:id="rId30"/>
  </p:sldIdLst>
  <p:sldSz cx="13817600" cy="7772400"/>
  <p:notesSz cx="6858000" cy="9296400"/>
  <p:defaultTextStyle>
    <a:defPPr>
      <a:defRPr lang="en-GB"/>
    </a:defPPr>
    <a:lvl1pPr algn="l" rtl="0" eaLnBrk="0" fontAlgn="base" hangingPunct="0">
      <a:spcBef>
        <a:spcPct val="0"/>
      </a:spcBef>
      <a:spcAft>
        <a:spcPct val="0"/>
      </a:spcAft>
      <a:defRPr sz="2700" kern="1200">
        <a:solidFill>
          <a:schemeClr val="bg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700" kern="1200">
        <a:solidFill>
          <a:schemeClr val="bg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700" kern="1200">
        <a:solidFill>
          <a:schemeClr val="bg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700" kern="1200">
        <a:solidFill>
          <a:schemeClr val="bg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7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7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7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7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7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448">
          <p15:clr>
            <a:srgbClr val="A4A3A4"/>
          </p15:clr>
        </p15:guide>
        <p15:guide id="2" pos="4352">
          <p15:clr>
            <a:srgbClr val="A4A3A4"/>
          </p15:clr>
        </p15:guide>
      </p15:sldGuideLst>
    </p:ext>
    <p:ext uri="{2D200454-40CA-4A62-9FC3-DE9A4176ACB9}">
      <p15:notesGuideLst xmlns:p15="http://schemas.microsoft.com/office/powerpoint/2012/main">
        <p15:guide id="1" orient="horz" pos="2662">
          <p15:clr>
            <a:srgbClr val="A4A3A4"/>
          </p15:clr>
        </p15:guide>
        <p15:guide id="2" pos="19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74"/>
  </p:normalViewPr>
  <p:slideViewPr>
    <p:cSldViewPr>
      <p:cViewPr varScale="1">
        <p:scale>
          <a:sx n="70" d="100"/>
          <a:sy n="70" d="100"/>
        </p:scale>
        <p:origin x="710" y="62"/>
      </p:cViewPr>
      <p:guideLst>
        <p:guide orient="horz" pos="2448"/>
        <p:guide pos="4352"/>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662"/>
        <p:guide pos="19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82835" tIns="41418" rIns="82835" bIns="41418" numCol="1" anchor="t" anchorCtr="0" compatLnSpc="1">
            <a:prstTxWarp prst="textNoShape">
              <a:avLst/>
            </a:prstTxWarp>
          </a:bodyPr>
          <a:lstStyle>
            <a:lvl1pPr>
              <a:defRPr sz="1100">
                <a:latin typeface="Times New Roman" pitchFamily="-108" charset="0"/>
                <a:ea typeface="+mn-ea"/>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82835" tIns="41418" rIns="82835" bIns="41418" numCol="1" anchor="t" anchorCtr="0" compatLnSpc="1">
            <a:prstTxWarp prst="textNoShape">
              <a:avLst/>
            </a:prstTxWarp>
          </a:bodyPr>
          <a:lstStyle>
            <a:lvl1pPr algn="r">
              <a:defRPr sz="1100"/>
            </a:lvl1pPr>
          </a:lstStyle>
          <a:p>
            <a:pPr>
              <a:defRPr/>
            </a:pPr>
            <a:fld id="{4152FC68-7E92-49FC-B081-F21B4743B785}" type="datetime1">
              <a:rPr lang="en-US" altLang="en-US"/>
              <a:pPr>
                <a:defRPr/>
              </a:pPr>
              <a:t>1/24/2020</a:t>
            </a:fld>
            <a:endParaRPr lang="en-US" altLang="en-US"/>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82835" tIns="41418" rIns="82835" bIns="41418" numCol="1" anchor="b" anchorCtr="0" compatLnSpc="1">
            <a:prstTxWarp prst="textNoShape">
              <a:avLst/>
            </a:prstTxWarp>
          </a:bodyPr>
          <a:lstStyle>
            <a:lvl1pPr>
              <a:defRPr sz="1100">
                <a:latin typeface="Times New Roman" pitchFamily="-108" charset="0"/>
                <a:ea typeface="+mn-ea"/>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82835" tIns="41418" rIns="82835" bIns="41418" numCol="1" anchor="b" anchorCtr="0" compatLnSpc="1">
            <a:prstTxWarp prst="textNoShape">
              <a:avLst/>
            </a:prstTxWarp>
          </a:bodyPr>
          <a:lstStyle>
            <a:lvl1pPr algn="r">
              <a:defRPr sz="1100"/>
            </a:lvl1pPr>
          </a:lstStyle>
          <a:p>
            <a:pPr>
              <a:defRPr/>
            </a:pPr>
            <a:fld id="{6DC29C84-2385-4FA8-B1C5-EC12438D55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0" y="0"/>
            <a:ext cx="6051550" cy="84518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835" tIns="41418" rIns="82835" bIns="41418" anchor="ct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pPr>
              <a:defRPr/>
            </a:pPr>
            <a:endParaRPr lang="en-US" altLang="en-US" smtClean="0"/>
          </a:p>
        </p:txBody>
      </p:sp>
      <p:sp>
        <p:nvSpPr>
          <p:cNvPr id="18435" name="Text Box 2"/>
          <p:cNvSpPr txBox="1">
            <a:spLocks noChangeArrowheads="1"/>
          </p:cNvSpPr>
          <p:nvPr/>
        </p:nvSpPr>
        <p:spPr bwMode="auto">
          <a:xfrm>
            <a:off x="0" y="0"/>
            <a:ext cx="26225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1pPr>
            <a:lvl2pPr marL="742950" indent="-285750">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2pPr>
            <a:lvl3pPr marL="1143000" indent="-228600">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3pPr>
            <a:lvl4pPr marL="1600200" indent="-228600">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4pPr>
            <a:lvl5pPr marL="2057400" indent="-228600">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5pPr>
            <a:lvl6pPr marL="25146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6pPr>
            <a:lvl7pPr marL="29718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7pPr>
            <a:lvl8pPr marL="34290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8pPr>
            <a:lvl9pPr marL="38862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9pPr>
          </a:lstStyle>
          <a:p>
            <a:pPr eaLnBrk="1">
              <a:lnSpc>
                <a:spcPct val="95000"/>
              </a:lnSpc>
              <a:buClr>
                <a:srgbClr val="000000"/>
              </a:buClr>
              <a:buSzPct val="45000"/>
              <a:buFont typeface="StarSymbol" pitchFamily="2" charset="0"/>
              <a:buNone/>
              <a:defRPr/>
            </a:pPr>
            <a:r>
              <a:rPr lang="en-GB" sz="1100" smtClean="0">
                <a:solidFill>
                  <a:schemeClr val="tx1"/>
                </a:solidFill>
              </a:rPr>
              <a:t>5/1/00</a:t>
            </a:r>
          </a:p>
        </p:txBody>
      </p:sp>
      <p:sp>
        <p:nvSpPr>
          <p:cNvPr id="18436" name="Text Box 3"/>
          <p:cNvSpPr txBox="1">
            <a:spLocks noChangeArrowheads="1"/>
          </p:cNvSpPr>
          <p:nvPr/>
        </p:nvSpPr>
        <p:spPr bwMode="auto">
          <a:xfrm>
            <a:off x="3429000" y="0"/>
            <a:ext cx="26225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1pPr>
            <a:lvl2pPr marL="742950" indent="-285750">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2pPr>
            <a:lvl3pPr marL="1143000" indent="-228600">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3pPr>
            <a:lvl4pPr marL="1600200" indent="-228600">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4pPr>
            <a:lvl5pPr marL="2057400" indent="-228600">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5pPr>
            <a:lvl6pPr marL="25146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6pPr>
            <a:lvl7pPr marL="29718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7pPr>
            <a:lvl8pPr marL="34290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8pPr>
            <a:lvl9pPr marL="38862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9pPr>
          </a:lstStyle>
          <a:p>
            <a:pPr algn="r" eaLnBrk="1">
              <a:lnSpc>
                <a:spcPct val="95000"/>
              </a:lnSpc>
              <a:buClr>
                <a:srgbClr val="000000"/>
              </a:buClr>
              <a:buSzPct val="45000"/>
              <a:buFont typeface="StarSymbol" pitchFamily="2" charset="0"/>
              <a:buNone/>
              <a:defRPr/>
            </a:pPr>
            <a:r>
              <a:rPr lang="en-GB" sz="1100" smtClean="0">
                <a:solidFill>
                  <a:schemeClr val="tx1"/>
                </a:solidFill>
              </a:rPr>
              <a:t>5/1/00</a:t>
            </a:r>
          </a:p>
        </p:txBody>
      </p:sp>
      <p:sp>
        <p:nvSpPr>
          <p:cNvPr id="18437" name="Text Box 4"/>
          <p:cNvSpPr txBox="1">
            <a:spLocks noChangeArrowheads="1"/>
          </p:cNvSpPr>
          <p:nvPr/>
        </p:nvSpPr>
        <p:spPr bwMode="auto">
          <a:xfrm>
            <a:off x="0" y="8027988"/>
            <a:ext cx="26225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1pPr>
            <a:lvl2pPr marL="742950" indent="-285750">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2pPr>
            <a:lvl3pPr marL="1143000" indent="-228600">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3pPr>
            <a:lvl4pPr marL="1600200" indent="-228600">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4pPr>
            <a:lvl5pPr marL="2057400" indent="-228600">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5pPr>
            <a:lvl6pPr marL="25146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6pPr>
            <a:lvl7pPr marL="29718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7pPr>
            <a:lvl8pPr marL="34290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8pPr>
            <a:lvl9pPr marL="38862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itchFamily="-107" charset="0"/>
                <a:ea typeface="ＭＳ Ｐゴシック" pitchFamily="-107" charset="-128"/>
              </a:defRPr>
            </a:lvl9pPr>
          </a:lstStyle>
          <a:p>
            <a:pPr eaLnBrk="1">
              <a:lnSpc>
                <a:spcPct val="95000"/>
              </a:lnSpc>
              <a:buClr>
                <a:srgbClr val="000000"/>
              </a:buClr>
              <a:buSzPct val="45000"/>
              <a:buFont typeface="StarSymbol" pitchFamily="2" charset="0"/>
              <a:buNone/>
              <a:defRPr/>
            </a:pPr>
            <a:r>
              <a:rPr lang="en-GB" sz="1100" smtClean="0">
                <a:solidFill>
                  <a:schemeClr val="tx1"/>
                </a:solidFill>
              </a:rPr>
              <a:t>5/1/00</a:t>
            </a:r>
          </a:p>
        </p:txBody>
      </p:sp>
      <p:sp>
        <p:nvSpPr>
          <p:cNvPr id="3077" name="Text Box 5"/>
          <p:cNvSpPr txBox="1">
            <a:spLocks noChangeArrowheads="1"/>
          </p:cNvSpPr>
          <p:nvPr/>
        </p:nvSpPr>
        <p:spPr bwMode="auto">
          <a:xfrm>
            <a:off x="3429000" y="8027988"/>
            <a:ext cx="2622550" cy="161925"/>
          </a:xfrm>
          <a:prstGeom prst="rect">
            <a:avLst/>
          </a:prstGeom>
          <a:noFill/>
          <a:ln w="9525">
            <a:noFill/>
            <a:miter lim="800000"/>
            <a:headEnd/>
            <a:tailEnd/>
          </a:ln>
        </p:spPr>
        <p:txBody>
          <a:bodyPr lIns="0" tIns="0" rIns="0" bIns="0">
            <a:spAutoFit/>
          </a:bodyPr>
          <a:lstStyle>
            <a:lvl1pPr>
              <a:tabLst>
                <a:tab pos="655638" algn="l"/>
                <a:tab pos="1311275" algn="l"/>
                <a:tab pos="1966913" algn="l"/>
                <a:tab pos="2622550" algn="l"/>
              </a:tabLst>
              <a:defRPr sz="2700">
                <a:solidFill>
                  <a:schemeClr val="bg1"/>
                </a:solidFill>
                <a:latin typeface="Times New Roman" panose="02020603050405020304" pitchFamily="18" charset="0"/>
                <a:ea typeface="MS PGothic" panose="020B0600070205080204" pitchFamily="34" charset="-128"/>
              </a:defRPr>
            </a:lvl1pPr>
            <a:lvl2pPr marL="742950" indent="-285750">
              <a:tabLst>
                <a:tab pos="655638" algn="l"/>
                <a:tab pos="1311275" algn="l"/>
                <a:tab pos="1966913" algn="l"/>
                <a:tab pos="2622550" algn="l"/>
              </a:tabLst>
              <a:defRPr sz="2700">
                <a:solidFill>
                  <a:schemeClr val="bg1"/>
                </a:solidFill>
                <a:latin typeface="Times New Roman" panose="02020603050405020304" pitchFamily="18" charset="0"/>
                <a:ea typeface="MS PGothic" panose="020B0600070205080204" pitchFamily="34" charset="-128"/>
              </a:defRPr>
            </a:lvl2pPr>
            <a:lvl3pPr marL="1143000" indent="-228600">
              <a:tabLst>
                <a:tab pos="655638" algn="l"/>
                <a:tab pos="1311275" algn="l"/>
                <a:tab pos="1966913" algn="l"/>
                <a:tab pos="2622550" algn="l"/>
              </a:tabLst>
              <a:defRPr sz="2700">
                <a:solidFill>
                  <a:schemeClr val="bg1"/>
                </a:solidFill>
                <a:latin typeface="Times New Roman" panose="02020603050405020304" pitchFamily="18" charset="0"/>
                <a:ea typeface="MS PGothic" panose="020B0600070205080204" pitchFamily="34" charset="-128"/>
              </a:defRPr>
            </a:lvl3pPr>
            <a:lvl4pPr marL="1600200" indent="-228600">
              <a:tabLst>
                <a:tab pos="655638" algn="l"/>
                <a:tab pos="1311275" algn="l"/>
                <a:tab pos="1966913" algn="l"/>
                <a:tab pos="2622550" algn="l"/>
              </a:tabLst>
              <a:defRPr sz="2700">
                <a:solidFill>
                  <a:schemeClr val="bg1"/>
                </a:solidFill>
                <a:latin typeface="Times New Roman" panose="02020603050405020304" pitchFamily="18" charset="0"/>
                <a:ea typeface="MS PGothic" panose="020B0600070205080204" pitchFamily="34" charset="-128"/>
              </a:defRPr>
            </a:lvl4pPr>
            <a:lvl5pPr marL="2057400" indent="-228600">
              <a:tabLst>
                <a:tab pos="655638" algn="l"/>
                <a:tab pos="1311275" algn="l"/>
                <a:tab pos="1966913" algn="l"/>
                <a:tab pos="2622550" algn="l"/>
              </a:tabLst>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655638" algn="l"/>
                <a:tab pos="1311275" algn="l"/>
                <a:tab pos="1966913" algn="l"/>
                <a:tab pos="2622550" algn="l"/>
              </a:tabLst>
              <a:defRPr sz="2700">
                <a:solidFill>
                  <a:schemeClr val="bg1"/>
                </a:solidFill>
                <a:latin typeface="Times New Roman" panose="02020603050405020304" pitchFamily="18" charset="0"/>
                <a:ea typeface="MS PGothic" panose="020B0600070205080204" pitchFamily="34" charset="-128"/>
              </a:defRPr>
            </a:lvl9pPr>
          </a:lstStyle>
          <a:p>
            <a:pPr algn="r" eaLnBrk="1">
              <a:lnSpc>
                <a:spcPct val="95000"/>
              </a:lnSpc>
              <a:buClr>
                <a:srgbClr val="000000"/>
              </a:buClr>
              <a:buSzPct val="45000"/>
              <a:buFont typeface="StarSymbol" pitchFamily="2" charset="0"/>
              <a:buNone/>
              <a:defRPr/>
            </a:pPr>
            <a:fld id="{E95B86AA-A41F-4A43-A564-3BF09DA69114}" type="slidenum">
              <a:rPr lang="en-GB" altLang="en-US" sz="1100" smtClean="0">
                <a:solidFill>
                  <a:schemeClr val="tx1"/>
                </a:solidFill>
              </a:rPr>
              <a:pPr algn="r" eaLnBrk="1">
                <a:lnSpc>
                  <a:spcPct val="95000"/>
                </a:lnSpc>
                <a:buClr>
                  <a:srgbClr val="000000"/>
                </a:buClr>
                <a:buSzPct val="45000"/>
                <a:buFont typeface="StarSymbol" pitchFamily="2" charset="0"/>
                <a:buNone/>
                <a:defRPr/>
              </a:pPr>
              <a:t>‹#›</a:t>
            </a:fld>
            <a:endParaRPr lang="en-GB" altLang="en-US" sz="1100" smtClean="0">
              <a:solidFill>
                <a:schemeClr val="tx1"/>
              </a:solidFill>
            </a:endParaRPr>
          </a:p>
        </p:txBody>
      </p:sp>
      <p:sp>
        <p:nvSpPr>
          <p:cNvPr id="7175" name="Rectangle 6"/>
          <p:cNvSpPr>
            <a:spLocks noChangeArrowheads="1" noTextEdit="1"/>
          </p:cNvSpPr>
          <p:nvPr>
            <p:ph type="sldImg"/>
          </p:nvPr>
        </p:nvSpPr>
        <p:spPr bwMode="auto">
          <a:xfrm>
            <a:off x="22225" y="280988"/>
            <a:ext cx="6005513" cy="3379787"/>
          </a:xfrm>
          <a:prstGeom prst="rect">
            <a:avLst/>
          </a:prstGeom>
          <a:solidFill>
            <a:srgbClr val="FFFFFF"/>
          </a:solidFill>
          <a:ln w="9525">
            <a:solidFill>
              <a:srgbClr val="000000"/>
            </a:solidFill>
            <a:miter lim="800000"/>
            <a:headEnd/>
            <a:tailEnd/>
          </a:ln>
        </p:spPr>
      </p:sp>
      <p:sp>
        <p:nvSpPr>
          <p:cNvPr id="3079" name="Rectangle 7"/>
          <p:cNvSpPr txBox="1">
            <a:spLocks noGrp="1" noChangeArrowheads="1"/>
          </p:cNvSpPr>
          <p:nvPr>
            <p:ph type="body" idx="1"/>
          </p:nvPr>
        </p:nvSpPr>
        <p:spPr bwMode="auto">
          <a:xfrm>
            <a:off x="444500" y="3989388"/>
            <a:ext cx="5167313" cy="3751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a:p>
        </p:txBody>
      </p:sp>
    </p:spTree>
  </p:cSld>
  <p:clrMap bg1="lt1" tx1="dk1" bg2="lt2" tx2="dk2" accent1="accent1" accent2="accent2" accent3="accent3" accent4="accent4" accent5="accent5" accent6="accent6" hlink="hlink" folHlink="folHlink"/>
  <p:notesStyle>
    <a:lvl1pPr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S PGothic" panose="020B0600070205080204" pitchFamily="34" charset="-128"/>
        <a:cs typeface="MS PGothic" panose="020B0600070205080204" pitchFamily="34" charset="-128"/>
      </a:defRPr>
    </a:lvl1pPr>
    <a:lvl2pPr marL="742950" indent="-285750"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S PGothic" panose="020B0600070205080204" pitchFamily="34" charset="-128"/>
        <a:cs typeface="+mn-cs"/>
      </a:defRPr>
    </a:lvl2pPr>
    <a:lvl3pPr marL="1143000" indent="-228600"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S PGothic" panose="020B0600070205080204" pitchFamily="34" charset="-128"/>
        <a:cs typeface="+mn-cs"/>
      </a:defRPr>
    </a:lvl3pPr>
    <a:lvl4pPr marL="1600200" indent="-228600"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S PGothic" panose="020B0600070205080204" pitchFamily="34" charset="-128"/>
        <a:cs typeface="+mn-cs"/>
      </a:defRPr>
    </a:lvl4pPr>
    <a:lvl5pPr marL="2057400" indent="-228600"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3dhubs.com/knowledge-base/how-export-and-3d-print-stl-files" TargetMode="External"/><Relationship Id="rId7" Type="http://schemas.openxmlformats.org/officeDocument/2006/relationships/hyperlink" Target="https://www.3dhubs.com/knowledge-base/how-does-part-orientation-affect-3d-prin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3dhubs.com/knowledge-base/impact-layer-height-3d-print" TargetMode="External"/><Relationship Id="rId5" Type="http://schemas.openxmlformats.org/officeDocument/2006/relationships/hyperlink" Target="https://www.3dhubs.com/knowledge-base/supports-3d-printing-technology-overview" TargetMode="External"/><Relationship Id="rId4" Type="http://schemas.openxmlformats.org/officeDocument/2006/relationships/hyperlink" Target="https://www.3dhubs.com/knowledge-base/3d-printing-geometry-restriction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3dhubs.com/3d-printing/fdm"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3dhubs.com/3d-printing/sls" TargetMode="External"/><Relationship Id="rId4" Type="http://schemas.openxmlformats.org/officeDocument/2006/relationships/hyperlink" Target="https://www.3dhubs.com/3d-printing/sla-dlp"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84225" indent="-3016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208088" indent="-2413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90688" indent="-2413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174875" indent="-2413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632075" indent="-2413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3089275" indent="-2413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546475" indent="-2413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4003675" indent="-2413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fld id="{8A047081-3B75-4BB4-A1F5-626313D7043D}" type="slidenum">
              <a:rPr lang="en-US" altLang="en-US" sz="1300">
                <a:solidFill>
                  <a:schemeClr val="tx1"/>
                </a:solidFill>
              </a:rPr>
              <a:pPr eaLnBrk="1" hangingPunct="1">
                <a:spcBef>
                  <a:spcPct val="0"/>
                </a:spcBef>
                <a:buClrTx/>
                <a:buSzTx/>
                <a:buFontTx/>
                <a:buNone/>
              </a:pPr>
              <a:t>4</a:t>
            </a:fld>
            <a:endParaRPr lang="en-US" altLang="en-US" sz="13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Application – Here you evaluate your analysis</a:t>
            </a:r>
          </a:p>
          <a:p>
            <a:pPr eaLnBrk="1" hangingPunct="1"/>
            <a:r>
              <a:rPr lang="en-US" altLang="en-US" smtClean="0"/>
              <a:t>Comprehension – Here you do a solution check, then decide if you need to loop back or not.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Useful Gadgets/tools</a:t>
            </a:r>
          </a:p>
          <a:p>
            <a:r>
              <a:rPr lang="en-US" altLang="en-US" smtClean="0"/>
              <a:t>Fun</a:t>
            </a:r>
          </a:p>
          <a:p>
            <a:r>
              <a:rPr lang="en-US" altLang="en-US" smtClean="0"/>
              <a:t>Prototypes of larger items that will ultimately be manufactured</a:t>
            </a:r>
          </a:p>
          <a:p>
            <a:endParaRPr lang="en-US" altLang="en-US" smtClean="0"/>
          </a:p>
        </p:txBody>
      </p:sp>
      <p:sp>
        <p:nvSpPr>
          <p:cNvPr id="71684"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BC1ED60F-2DBF-4819-8189-35975148929F}" type="slidenum">
              <a:rPr lang="en-US" altLang="en-US" sz="2700">
                <a:solidFill>
                  <a:schemeClr val="bg1"/>
                </a:solidFill>
              </a:rPr>
              <a:pPr>
                <a:spcBef>
                  <a:spcPct val="0"/>
                </a:spcBef>
                <a:buClrTx/>
                <a:buSzTx/>
                <a:buFontTx/>
                <a:buNone/>
              </a:pPr>
              <a:t>13</a:t>
            </a:fld>
            <a:endParaRPr lang="en-US" altLang="en-US" sz="2700">
              <a:solidFill>
                <a:schemeClr val="bg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schemeClr val="tx1"/>
                </a:solidFill>
                <a:latin typeface="+mn-lt"/>
                <a:ea typeface="+mn-ea"/>
                <a:cs typeface="+mn-cs"/>
              </a:rPr>
              <a:t>A critical stage in the additive manufacturing process that varies from traditional manufacturing methodology is the requirement to convert a CAD model into an STL (</a:t>
            </a:r>
            <a:r>
              <a:rPr lang="en-US" dirty="0" err="1" smtClean="0">
                <a:solidFill>
                  <a:schemeClr val="tx1"/>
                </a:solidFill>
                <a:latin typeface="+mn-lt"/>
                <a:ea typeface="+mn-ea"/>
                <a:cs typeface="+mn-cs"/>
              </a:rPr>
              <a:t>stereolithography</a:t>
            </a:r>
            <a:r>
              <a:rPr lang="en-US" dirty="0" smtClean="0">
                <a:solidFill>
                  <a:schemeClr val="tx1"/>
                </a:solidFill>
                <a:latin typeface="+mn-lt"/>
                <a:ea typeface="+mn-ea"/>
                <a:cs typeface="+mn-cs"/>
              </a:rPr>
              <a:t>) file. STL uses triangles (polygons) to describe the surfaces of an object. A guide on how to convert a CAD model to an STL file can be found </a:t>
            </a:r>
            <a:r>
              <a:rPr lang="en-US" dirty="0" smtClean="0">
                <a:solidFill>
                  <a:schemeClr val="tx1"/>
                </a:solidFill>
                <a:latin typeface="+mn-lt"/>
                <a:ea typeface="+mn-ea"/>
                <a:cs typeface="+mn-cs"/>
                <a:hlinkClick r:id="rId3"/>
              </a:rPr>
              <a:t>here</a:t>
            </a:r>
            <a:r>
              <a:rPr lang="en-US" dirty="0" smtClean="0">
                <a:solidFill>
                  <a:schemeClr val="tx1"/>
                </a:solidFill>
                <a:latin typeface="+mn-lt"/>
                <a:ea typeface="+mn-ea"/>
                <a:cs typeface="+mn-cs"/>
              </a:rPr>
              <a:t>. There are several model limitations that should be considered before converting a model to an STL file including </a:t>
            </a:r>
            <a:r>
              <a:rPr lang="en-US" dirty="0" smtClean="0">
                <a:solidFill>
                  <a:schemeClr val="tx1"/>
                </a:solidFill>
                <a:latin typeface="+mn-lt"/>
                <a:ea typeface="+mn-ea"/>
                <a:cs typeface="+mn-cs"/>
                <a:hlinkClick r:id="rId4"/>
              </a:rPr>
              <a:t>physical size, </a:t>
            </a:r>
            <a:r>
              <a:rPr lang="en-US" dirty="0" err="1" smtClean="0">
                <a:solidFill>
                  <a:schemeClr val="tx1"/>
                </a:solidFill>
                <a:latin typeface="+mn-lt"/>
                <a:ea typeface="+mn-ea"/>
                <a:cs typeface="+mn-cs"/>
                <a:hlinkClick r:id="rId4"/>
              </a:rPr>
              <a:t>watertightness</a:t>
            </a:r>
            <a:r>
              <a:rPr lang="en-US" dirty="0" smtClean="0">
                <a:solidFill>
                  <a:schemeClr val="tx1"/>
                </a:solidFill>
                <a:latin typeface="+mn-lt"/>
                <a:ea typeface="+mn-ea"/>
                <a:cs typeface="+mn-cs"/>
                <a:hlinkClick r:id="rId4"/>
              </a:rPr>
              <a:t> and polygon count</a:t>
            </a:r>
            <a:r>
              <a:rPr lang="en-US" dirty="0" smtClean="0">
                <a:solidFill>
                  <a:schemeClr val="tx1"/>
                </a:solidFill>
                <a:latin typeface="+mn-lt"/>
                <a:ea typeface="+mn-ea"/>
                <a:cs typeface="+mn-cs"/>
              </a:rPr>
              <a:t>.</a:t>
            </a:r>
          </a:p>
          <a:p>
            <a:pPr>
              <a:defRPr/>
            </a:pPr>
            <a:r>
              <a:rPr lang="en-US" dirty="0" smtClean="0">
                <a:solidFill>
                  <a:schemeClr val="tx1"/>
                </a:solidFill>
                <a:latin typeface="+mn-lt"/>
                <a:ea typeface="+mn-ea"/>
                <a:cs typeface="+mn-cs"/>
              </a:rPr>
              <a:t>Once a STL file has been generated the file is imported into a slicer program. This program takes the STL file and converts it into G-code. G-code is a numerical control (NC) programming language. It is used in computer-aided manufacturing (CAM) to control automated machine tools (including CNC machines and 3D printers). The slicer program also allows the designer to </a:t>
            </a:r>
            <a:r>
              <a:rPr lang="en-US" dirty="0" err="1" smtClean="0">
                <a:solidFill>
                  <a:schemeClr val="tx1"/>
                </a:solidFill>
                <a:latin typeface="+mn-lt"/>
                <a:ea typeface="+mn-ea"/>
                <a:cs typeface="+mn-cs"/>
              </a:rPr>
              <a:t>customise</a:t>
            </a:r>
            <a:r>
              <a:rPr lang="en-US" dirty="0" smtClean="0">
                <a:solidFill>
                  <a:schemeClr val="tx1"/>
                </a:solidFill>
                <a:latin typeface="+mn-lt"/>
                <a:ea typeface="+mn-ea"/>
                <a:cs typeface="+mn-cs"/>
              </a:rPr>
              <a:t> the build parameters including </a:t>
            </a:r>
            <a:r>
              <a:rPr lang="en-US" dirty="0" smtClean="0">
                <a:solidFill>
                  <a:schemeClr val="tx1"/>
                </a:solidFill>
                <a:latin typeface="+mn-lt"/>
                <a:ea typeface="+mn-ea"/>
                <a:cs typeface="+mn-cs"/>
                <a:hlinkClick r:id="rId5"/>
              </a:rPr>
              <a:t>support</a:t>
            </a:r>
            <a:r>
              <a:rPr lang="en-US" dirty="0" smtClean="0">
                <a:solidFill>
                  <a:schemeClr val="tx1"/>
                </a:solidFill>
                <a:latin typeface="+mn-lt"/>
                <a:ea typeface="+mn-ea"/>
                <a:cs typeface="+mn-cs"/>
              </a:rPr>
              <a:t>, </a:t>
            </a:r>
            <a:r>
              <a:rPr lang="en-US" dirty="0" smtClean="0">
                <a:solidFill>
                  <a:schemeClr val="tx1"/>
                </a:solidFill>
                <a:latin typeface="+mn-lt"/>
                <a:ea typeface="+mn-ea"/>
                <a:cs typeface="+mn-cs"/>
                <a:hlinkClick r:id="rId6"/>
              </a:rPr>
              <a:t>layer height</a:t>
            </a:r>
            <a:r>
              <a:rPr lang="en-US" dirty="0" smtClean="0">
                <a:solidFill>
                  <a:schemeClr val="tx1"/>
                </a:solidFill>
                <a:latin typeface="+mn-lt"/>
                <a:ea typeface="+mn-ea"/>
                <a:cs typeface="+mn-cs"/>
              </a:rPr>
              <a:t>, and </a:t>
            </a:r>
            <a:r>
              <a:rPr lang="en-US" dirty="0" smtClean="0">
                <a:solidFill>
                  <a:schemeClr val="tx1"/>
                </a:solidFill>
                <a:latin typeface="+mn-lt"/>
                <a:ea typeface="+mn-ea"/>
                <a:cs typeface="+mn-cs"/>
                <a:hlinkClick r:id="rId7"/>
              </a:rPr>
              <a:t>part orientation</a:t>
            </a:r>
            <a:r>
              <a:rPr lang="en-US" dirty="0" smtClean="0">
                <a:solidFill>
                  <a:schemeClr val="tx1"/>
                </a:solidFill>
                <a:latin typeface="+mn-lt"/>
                <a:ea typeface="+mn-ea"/>
                <a:cs typeface="+mn-cs"/>
              </a:rPr>
              <a:t>.</a:t>
            </a:r>
          </a:p>
          <a:p>
            <a:pPr>
              <a:defRPr/>
            </a:pPr>
            <a:endParaRPr lang="en-US" dirty="0"/>
          </a:p>
        </p:txBody>
      </p:sp>
      <p:sp>
        <p:nvSpPr>
          <p:cNvPr id="73732"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BE19B075-D457-4EEE-87D8-C13BD12AFAF2}" type="slidenum">
              <a:rPr lang="en-US" altLang="en-US" sz="2700">
                <a:solidFill>
                  <a:schemeClr val="bg1"/>
                </a:solidFill>
              </a:rPr>
              <a:pPr>
                <a:spcBef>
                  <a:spcPct val="0"/>
                </a:spcBef>
                <a:buClrTx/>
                <a:buSzTx/>
                <a:buFontTx/>
                <a:buNone/>
              </a:pPr>
              <a:t>14</a:t>
            </a:fld>
            <a:endParaRPr lang="en-US" altLang="en-US" sz="2700">
              <a:solidFill>
                <a:schemeClr val="bg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For two cylinders, both were printed from same file: </a:t>
            </a:r>
          </a:p>
          <a:p>
            <a:pPr marL="171450" indent="-171450">
              <a:buFont typeface="Arial" panose="020B0604020202020204" pitchFamily="34" charset="0"/>
              <a:buChar char="•"/>
              <a:defRPr/>
            </a:pPr>
            <a:r>
              <a:rPr lang="en-US" dirty="0" smtClean="0"/>
              <a:t>Horizontal took less time since 100 layers instead of 300 layers. </a:t>
            </a:r>
          </a:p>
          <a:p>
            <a:pPr marL="171450" indent="-171450">
              <a:buFont typeface="Arial" panose="020B0604020202020204" pitchFamily="34" charset="0"/>
              <a:buChar char="•"/>
              <a:defRPr/>
            </a:pPr>
            <a:r>
              <a:rPr lang="en-US" dirty="0" smtClean="0"/>
              <a:t>FDM is much stronger in XY direction than Z direction. </a:t>
            </a:r>
            <a:endParaRPr lang="en-US" dirty="0"/>
          </a:p>
        </p:txBody>
      </p:sp>
      <p:sp>
        <p:nvSpPr>
          <p:cNvPr id="89092"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AA17A781-0AF4-4F39-9E6B-29F880C09735}" type="slidenum">
              <a:rPr lang="en-US" altLang="en-US" sz="2700">
                <a:solidFill>
                  <a:schemeClr val="bg1"/>
                </a:solidFill>
              </a:rPr>
              <a:pPr>
                <a:spcBef>
                  <a:spcPct val="0"/>
                </a:spcBef>
                <a:buClrTx/>
                <a:buSzTx/>
                <a:buFontTx/>
                <a:buNone/>
              </a:pPr>
              <a:t>27</a:t>
            </a:fld>
            <a:endParaRPr lang="en-US" altLang="en-US" sz="2700">
              <a:solidFill>
                <a:schemeClr val="bg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1140"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9A3A5619-66C8-44B2-8642-C2ED8944620D}" type="slidenum">
              <a:rPr lang="en-US" altLang="en-US" sz="2700">
                <a:solidFill>
                  <a:schemeClr val="bg1"/>
                </a:solidFill>
              </a:rPr>
              <a:pPr>
                <a:spcBef>
                  <a:spcPct val="0"/>
                </a:spcBef>
                <a:buClrTx/>
                <a:buSzTx/>
                <a:buFontTx/>
                <a:buNone/>
              </a:pPr>
              <a:t>28</a:t>
            </a:fld>
            <a:endParaRPr lang="en-US" altLang="en-US" sz="2700">
              <a:solidFill>
                <a:schemeClr val="bg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a product or idea doesn’t meet all of the requirements, it shouldn’t be considered as a potential solution in the current state. </a:t>
            </a:r>
          </a:p>
          <a:p>
            <a:endParaRPr lang="en-US" altLang="en-US" smtClean="0"/>
          </a:p>
          <a:p>
            <a:r>
              <a:rPr lang="en-US" altLang="en-US" smtClean="0"/>
              <a:t>Ideas should be able to be judged along a “Sliding scale” for each criteria, in which you can clearly identify okay, good, better, best for each criteria with relation to possible solutions. As an example, low cost vs less than $$. </a:t>
            </a:r>
          </a:p>
          <a:p>
            <a:endParaRPr lang="en-US" altLang="en-US" smtClean="0"/>
          </a:p>
          <a:p>
            <a:endParaRPr lang="en-US" altLang="en-US" smtClean="0"/>
          </a:p>
          <a:p>
            <a:r>
              <a:rPr lang="en-US" altLang="en-US" smtClean="0"/>
              <a:t>Quiz question1- select the one that isn’t a requirement. </a:t>
            </a:r>
          </a:p>
          <a:p>
            <a:r>
              <a:rPr lang="en-US" altLang="en-US" smtClean="0"/>
              <a:t>Quiz question2- select the one that isn’t a criteria. </a:t>
            </a:r>
          </a:p>
          <a:p>
            <a:endParaRPr lang="en-US" altLang="en-US" smtClean="0"/>
          </a:p>
        </p:txBody>
      </p:sp>
      <p:sp>
        <p:nvSpPr>
          <p:cNvPr id="55300"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24916BE0-5415-4A68-9F9E-C6694086D983}" type="slidenum">
              <a:rPr lang="en-US" altLang="en-US" sz="2700">
                <a:solidFill>
                  <a:schemeClr val="bg1"/>
                </a:solidFill>
              </a:rPr>
              <a:pPr>
                <a:spcBef>
                  <a:spcPct val="0"/>
                </a:spcBef>
                <a:buClrTx/>
                <a:buSzTx/>
                <a:buFontTx/>
                <a:buNone/>
              </a:pPr>
              <a:t>5</a:t>
            </a:fld>
            <a:endParaRPr lang="en-US" altLang="en-US" sz="2700">
              <a:solidFill>
                <a:schemeClr val="bg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a product or idea doesn’t meet all of the requirements, it shouldn’t be considered as a potential solution in the current state. </a:t>
            </a:r>
          </a:p>
          <a:p>
            <a:endParaRPr lang="en-US" altLang="en-US" smtClean="0"/>
          </a:p>
          <a:p>
            <a:r>
              <a:rPr lang="en-US" altLang="en-US" smtClean="0"/>
              <a:t>Ideas should be able to be judged along a “Sliding scale” for each criteria, in which you can clearly identify okay, good, better, best for each criteria with relation to possible solutions. As an example, low cost vs less than $$. </a:t>
            </a:r>
          </a:p>
          <a:p>
            <a:endParaRPr lang="en-US" altLang="en-US" smtClean="0"/>
          </a:p>
          <a:p>
            <a:endParaRPr lang="en-US" altLang="en-US" smtClean="0"/>
          </a:p>
          <a:p>
            <a:r>
              <a:rPr lang="en-US" altLang="en-US" smtClean="0"/>
              <a:t>Quiz question1- select the one that isn’t a requirement. </a:t>
            </a:r>
          </a:p>
          <a:p>
            <a:r>
              <a:rPr lang="en-US" altLang="en-US" smtClean="0"/>
              <a:t>Quiz question2- select the one that isn’t a criteria. </a:t>
            </a:r>
          </a:p>
          <a:p>
            <a:endParaRPr lang="en-US" altLang="en-US" smtClean="0"/>
          </a:p>
        </p:txBody>
      </p:sp>
      <p:sp>
        <p:nvSpPr>
          <p:cNvPr id="57348"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E2FF282A-B9F1-43AA-974E-968E880A686E}" type="slidenum">
              <a:rPr lang="en-US" altLang="en-US" sz="2700">
                <a:solidFill>
                  <a:schemeClr val="bg1"/>
                </a:solidFill>
              </a:rPr>
              <a:pPr>
                <a:spcBef>
                  <a:spcPct val="0"/>
                </a:spcBef>
                <a:buClrTx/>
                <a:buSzTx/>
                <a:buFontTx/>
                <a:buNone/>
              </a:pPr>
              <a:t>6</a:t>
            </a:fld>
            <a:endParaRPr lang="en-US" altLang="en-US" sz="2700">
              <a:solidFill>
                <a:schemeClr val="bg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D0BCE7D3-873B-4529-A1ED-BDBB586CD087}" type="slidenum">
              <a:rPr lang="en-US" altLang="en-US" sz="2700">
                <a:solidFill>
                  <a:schemeClr val="bg1"/>
                </a:solidFill>
              </a:rPr>
              <a:pPr>
                <a:spcBef>
                  <a:spcPct val="0"/>
                </a:spcBef>
                <a:buClrTx/>
                <a:buSzTx/>
                <a:buFontTx/>
                <a:buNone/>
              </a:pPr>
              <a:t>7</a:t>
            </a:fld>
            <a:endParaRPr lang="en-US" altLang="en-US" sz="2700">
              <a:solidFill>
                <a:schemeClr val="bg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8897D7C5-99D0-4CE0-A80C-597F25AE9B74}" type="slidenum">
              <a:rPr lang="en-US" altLang="en-US" sz="2700">
                <a:solidFill>
                  <a:schemeClr val="bg1"/>
                </a:solidFill>
              </a:rPr>
              <a:pPr>
                <a:spcBef>
                  <a:spcPct val="0"/>
                </a:spcBef>
                <a:buClrTx/>
                <a:buSzTx/>
                <a:buFontTx/>
                <a:buNone/>
              </a:pPr>
              <a:t>8</a:t>
            </a:fld>
            <a:endParaRPr lang="en-US" altLang="en-US" sz="2700">
              <a:solidFill>
                <a:schemeClr val="bg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schemeClr val="tx1"/>
                </a:solidFill>
                <a:latin typeface="+mn-lt"/>
                <a:ea typeface="+mn-ea"/>
                <a:cs typeface="+mn-cs"/>
              </a:rPr>
              <a:t>One of the biggest concerns for a designer is how to manufacture a part as efficiently as possible. Most parts require a large number of manufacturing steps to be produce by traditional technologies. The order these steps occur affects the quality and manufacturability of the design.</a:t>
            </a:r>
          </a:p>
          <a:p>
            <a:pPr>
              <a:defRPr/>
            </a:pPr>
            <a:r>
              <a:rPr lang="en-US" dirty="0" smtClean="0">
                <a:solidFill>
                  <a:schemeClr val="tx1"/>
                </a:solidFill>
                <a:latin typeface="+mn-lt"/>
                <a:ea typeface="+mn-ea"/>
                <a:cs typeface="+mn-cs"/>
              </a:rPr>
              <a:t>Consider a custom steel bracket that is made via traditional manufacturing methods:</a:t>
            </a:r>
          </a:p>
          <a:p>
            <a:pPr>
              <a:defRPr/>
            </a:pPr>
            <a:r>
              <a:rPr lang="en-US" dirty="0" smtClean="0">
                <a:solidFill>
                  <a:schemeClr val="tx1"/>
                </a:solidFill>
                <a:latin typeface="+mn-lt"/>
                <a:ea typeface="+mn-ea"/>
                <a:cs typeface="+mn-cs"/>
              </a:rPr>
              <a:t>Similarly to additive manufacturing, the process begins with a CAD model. Once the design is finalized, fabrication begins with first cutting the steel profiles to size. The profiles are then clamped into position and welded one at a time to form the bracket. Sometimes a custom jig will need to be made up to ensure all components are correctly aligned. The welds are then polished to give a good surface finish. Next holes are drilled so the bracket can be mounted on the wall. Finally, the bracket is sandblasted, primed and painted to improve its appearance.</a:t>
            </a:r>
          </a:p>
          <a:p>
            <a:pPr>
              <a:defRPr/>
            </a:pPr>
            <a:endParaRPr lang="en-US" dirty="0"/>
          </a:p>
        </p:txBody>
      </p:sp>
      <p:sp>
        <p:nvSpPr>
          <p:cNvPr id="63492"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1A7647DA-099C-4343-B52D-27B526354695}" type="slidenum">
              <a:rPr lang="en-US" altLang="en-US" sz="2700">
                <a:solidFill>
                  <a:schemeClr val="bg1"/>
                </a:solidFill>
              </a:rPr>
              <a:pPr>
                <a:spcBef>
                  <a:spcPct val="0"/>
                </a:spcBef>
                <a:buClrTx/>
                <a:buSzTx/>
                <a:buFontTx/>
                <a:buNone/>
              </a:pPr>
              <a:t>9</a:t>
            </a:fld>
            <a:endParaRPr lang="en-US" altLang="en-US" sz="2700">
              <a:solidFill>
                <a:schemeClr val="bg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schemeClr val="tx1"/>
                </a:solidFill>
                <a:latin typeface="+mn-lt"/>
                <a:ea typeface="+mn-ea"/>
                <a:cs typeface="+mn-cs"/>
              </a:rPr>
              <a:t>The cost of manufacture can be broken down into 3 categories; machine operation costs, material cost and labor costs.</a:t>
            </a:r>
          </a:p>
          <a:p>
            <a:pPr>
              <a:defRPr/>
            </a:pPr>
            <a:r>
              <a:rPr lang="en-US" dirty="0" smtClean="0">
                <a:solidFill>
                  <a:schemeClr val="tx1"/>
                </a:solidFill>
                <a:latin typeface="+mn-lt"/>
                <a:ea typeface="+mn-ea"/>
                <a:cs typeface="+mn-cs"/>
              </a:rPr>
              <a:t>Machine operation costs: Most desktop 3D printers use the same amount of power as a laptop computer. Industrial additive manufacturing technologies consume a high amount of energy to produce a single part. However, the ability to produce complex geometries in a single step results in higher efficiency and turnaround. Machine operation costs are typically the lowest contributor to the overall cost of manufacture.</a:t>
            </a:r>
          </a:p>
          <a:p>
            <a:pPr>
              <a:defRPr/>
            </a:pPr>
            <a:r>
              <a:rPr lang="en-US" dirty="0" smtClean="0">
                <a:solidFill>
                  <a:schemeClr val="tx1"/>
                </a:solidFill>
                <a:latin typeface="+mn-lt"/>
                <a:ea typeface="+mn-ea"/>
                <a:cs typeface="+mn-cs"/>
              </a:rPr>
              <a:t>Material costs: The material cost for additive manufacturing varies significantly by technology. Desktop </a:t>
            </a:r>
            <a:r>
              <a:rPr lang="en-US" dirty="0" smtClean="0">
                <a:solidFill>
                  <a:schemeClr val="tx1"/>
                </a:solidFill>
                <a:latin typeface="+mn-lt"/>
                <a:ea typeface="+mn-ea"/>
                <a:cs typeface="+mn-cs"/>
                <a:hlinkClick r:id="rId3"/>
              </a:rPr>
              <a:t>FDM</a:t>
            </a:r>
            <a:r>
              <a:rPr lang="en-US" dirty="0" smtClean="0">
                <a:solidFill>
                  <a:schemeClr val="tx1"/>
                </a:solidFill>
                <a:latin typeface="+mn-lt"/>
                <a:ea typeface="+mn-ea"/>
                <a:cs typeface="+mn-cs"/>
              </a:rPr>
              <a:t> printers use filament coils that cost around $25 per kg, while </a:t>
            </a:r>
            <a:r>
              <a:rPr lang="en-US" dirty="0" smtClean="0">
                <a:solidFill>
                  <a:schemeClr val="tx1"/>
                </a:solidFill>
                <a:latin typeface="+mn-lt"/>
                <a:ea typeface="+mn-ea"/>
                <a:cs typeface="+mn-cs"/>
                <a:hlinkClick r:id="rId4"/>
              </a:rPr>
              <a:t>SLA</a:t>
            </a:r>
            <a:r>
              <a:rPr lang="en-US" dirty="0" smtClean="0">
                <a:solidFill>
                  <a:schemeClr val="tx1"/>
                </a:solidFill>
                <a:latin typeface="+mn-lt"/>
                <a:ea typeface="+mn-ea"/>
                <a:cs typeface="+mn-cs"/>
              </a:rPr>
              <a:t> printing requires resin that retails around $150 per liter. The range of materials available for additive manufacturing makes quantifying a comparison with traditional manufacturing difficult. Nylon powder used in </a:t>
            </a:r>
            <a:r>
              <a:rPr lang="en-US" dirty="0" smtClean="0">
                <a:solidFill>
                  <a:schemeClr val="tx1"/>
                </a:solidFill>
                <a:latin typeface="+mn-lt"/>
                <a:ea typeface="+mn-ea"/>
                <a:cs typeface="+mn-cs"/>
                <a:hlinkClick r:id="rId5"/>
              </a:rPr>
              <a:t>SLS</a:t>
            </a:r>
            <a:r>
              <a:rPr lang="en-US" dirty="0" smtClean="0">
                <a:solidFill>
                  <a:schemeClr val="tx1"/>
                </a:solidFill>
                <a:latin typeface="+mn-lt"/>
                <a:ea typeface="+mn-ea"/>
                <a:cs typeface="+mn-cs"/>
              </a:rPr>
              <a:t> costs around $70 per kg, while comparable nylon pellets used in injection molding can be purchased for as little as $2 - $5 per kg. Material costs are the biggest contributor to the cost of a part made via additive manufacturing.</a:t>
            </a:r>
          </a:p>
          <a:p>
            <a:pPr>
              <a:defRPr/>
            </a:pPr>
            <a:r>
              <a:rPr lang="en-US" dirty="0" smtClean="0">
                <a:solidFill>
                  <a:schemeClr val="tx1"/>
                </a:solidFill>
                <a:latin typeface="+mn-lt"/>
                <a:ea typeface="+mn-ea"/>
                <a:cs typeface="+mn-cs"/>
              </a:rPr>
              <a:t>Labor costs: One of the main advantages of 3D printing is the </a:t>
            </a:r>
            <a:r>
              <a:rPr lang="en-US" dirty="0" err="1" smtClean="0">
                <a:solidFill>
                  <a:schemeClr val="tx1"/>
                </a:solidFill>
                <a:latin typeface="+mn-lt"/>
                <a:ea typeface="+mn-ea"/>
                <a:cs typeface="+mn-cs"/>
              </a:rPr>
              <a:t>the</a:t>
            </a:r>
            <a:r>
              <a:rPr lang="en-US" dirty="0" smtClean="0">
                <a:solidFill>
                  <a:schemeClr val="tx1"/>
                </a:solidFill>
                <a:latin typeface="+mn-lt"/>
                <a:ea typeface="+mn-ea"/>
                <a:cs typeface="+mn-cs"/>
              </a:rPr>
              <a:t> low cost of labor. Post-processing aside, the majority of 3D printers only require an operator to press a button. The machine then follows a completely automated process to produce the part. Compared to traditional manufacturing, where highly skilled machinists and operators are typically required, the labor costs for a 3D printer are almost zero.</a:t>
            </a:r>
          </a:p>
          <a:p>
            <a:pPr>
              <a:defRPr/>
            </a:pPr>
            <a:r>
              <a:rPr lang="en-US" dirty="0" smtClean="0">
                <a:solidFill>
                  <a:schemeClr val="tx1"/>
                </a:solidFill>
                <a:latin typeface="+mn-lt"/>
                <a:ea typeface="+mn-ea"/>
                <a:cs typeface="+mn-cs"/>
              </a:rPr>
              <a:t>Additive manufacturing at low volumes is very competitively costed compared to traditional manufacturing. For the production of prototypes that verify form and fit, it is significantly cheaper than other alternative manufacturing methods (e.g. injection molding) and is often competitive for manufacturing one-off functional parts. Traditional manufacturing techniques become more cost-effective as volume increases and the high setup costs are justified by the large volumes of production.</a:t>
            </a:r>
          </a:p>
          <a:p>
            <a:pPr>
              <a:defRPr/>
            </a:pPr>
            <a:endParaRPr lang="en-US" dirty="0"/>
          </a:p>
        </p:txBody>
      </p:sp>
      <p:sp>
        <p:nvSpPr>
          <p:cNvPr id="65540"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CA049A07-3F58-4924-A02E-8C6AF5451126}" type="slidenum">
              <a:rPr lang="en-US" altLang="en-US" sz="2700">
                <a:solidFill>
                  <a:schemeClr val="bg1"/>
                </a:solidFill>
              </a:rPr>
              <a:pPr>
                <a:spcBef>
                  <a:spcPct val="0"/>
                </a:spcBef>
                <a:buClrTx/>
                <a:buSzTx/>
                <a:buFontTx/>
                <a:buNone/>
              </a:pPr>
              <a:t>10</a:t>
            </a:fld>
            <a:endParaRPr lang="en-US" altLang="en-US" sz="2700">
              <a:solidFill>
                <a:schemeClr val="bg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schemeClr val="tx1"/>
                </a:solidFill>
                <a:latin typeface="+mn-lt"/>
                <a:ea typeface="+mn-ea"/>
                <a:cs typeface="+mn-cs"/>
              </a:rPr>
              <a:t>Ordering a faulty prototype costs the designer time and money. Even small changes in a mold or fabrication method may have a large financial impact.</a:t>
            </a:r>
          </a:p>
          <a:p>
            <a:pPr>
              <a:defRPr/>
            </a:pPr>
            <a:r>
              <a:rPr lang="en-US" dirty="0" smtClean="0">
                <a:solidFill>
                  <a:schemeClr val="tx1"/>
                </a:solidFill>
                <a:latin typeface="+mn-lt"/>
                <a:ea typeface="+mn-ea"/>
                <a:cs typeface="+mn-cs"/>
              </a:rPr>
              <a:t>Being able to verify a design by printing a production-ready prototype before investing in expensive manufacturing equipment (e.g. molds or tooling and jigs) eliminates the risk during the prototyping process. This helps with building confidence in one's design before making the large investments required for the mass production level.</a:t>
            </a:r>
          </a:p>
          <a:p>
            <a:pPr>
              <a:defRPr/>
            </a:pPr>
            <a:endParaRPr lang="en-US" dirty="0"/>
          </a:p>
        </p:txBody>
      </p:sp>
      <p:sp>
        <p:nvSpPr>
          <p:cNvPr id="67588"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C364ADB0-247A-40C7-834D-73622080B09A}" type="slidenum">
              <a:rPr lang="en-US" altLang="en-US" sz="2700">
                <a:solidFill>
                  <a:schemeClr val="bg1"/>
                </a:solidFill>
              </a:rPr>
              <a:pPr>
                <a:spcBef>
                  <a:spcPct val="0"/>
                </a:spcBef>
                <a:buClrTx/>
                <a:buSzTx/>
                <a:buFontTx/>
                <a:buNone/>
              </a:pPr>
              <a:t>11</a:t>
            </a:fld>
            <a:endParaRPr lang="en-US" altLang="en-US" sz="2700">
              <a:solidFill>
                <a:schemeClr val="bg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Do not have to be bound by constraints of traditional manufacturing, i.e., angles, undercuts, tool access. </a:t>
            </a:r>
          </a:p>
          <a:p>
            <a:r>
              <a:rPr lang="en-US" altLang="en-US" smtClean="0"/>
              <a:t>Easily customize for one-off productions. Especially suitable when sizes quickly change or personalizations. </a:t>
            </a:r>
          </a:p>
          <a:p>
            <a:r>
              <a:rPr lang="en-US" altLang="en-US" smtClean="0"/>
              <a:t>Depending on traditional manufacturing methods, there can be a lot of waste. Additive manufacturing = less waste as only using what is needed to build onto design. </a:t>
            </a:r>
          </a:p>
        </p:txBody>
      </p:sp>
      <p:sp>
        <p:nvSpPr>
          <p:cNvPr id="6963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25E80705-1A2B-4928-B0CB-EE2F28F3223C}" type="slidenum">
              <a:rPr lang="en-US" altLang="en-US" sz="2700">
                <a:solidFill>
                  <a:schemeClr val="bg1"/>
                </a:solidFill>
              </a:rPr>
              <a:pPr>
                <a:spcBef>
                  <a:spcPct val="0"/>
                </a:spcBef>
                <a:buClrTx/>
                <a:buSzTx/>
                <a:buFontTx/>
                <a:buNone/>
              </a:pPr>
              <a:t>12</a:t>
            </a:fld>
            <a:endParaRPr lang="en-US" altLang="en-US" sz="2700">
              <a:solidFill>
                <a:schemeClr val="bg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9525"/>
            <a:ext cx="13817600" cy="7781925"/>
            <a:chOff x="0" y="-8467"/>
            <a:chExt cx="12192000" cy="6866467"/>
          </a:xfrm>
        </p:grpSpPr>
        <p:cxnSp>
          <p:nvCxnSpPr>
            <p:cNvPr id="5" name="Straight Connector 4"/>
            <p:cNvCxnSpPr/>
            <p:nvPr/>
          </p:nvCxnSpPr>
          <p:spPr>
            <a:xfrm>
              <a:off x="9370919" y="-63"/>
              <a:ext cx="1218640" cy="6858063"/>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5298" y="3681103"/>
              <a:ext cx="4763900" cy="317689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1820" y="-8467"/>
              <a:ext cx="3007378"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3441" y="-8467"/>
              <a:ext cx="258855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489" y="3047965"/>
              <a:ext cx="3259511" cy="3810035"/>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699"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9122" y="-8467"/>
              <a:ext cx="129007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8342" y="-8467"/>
              <a:ext cx="1250856"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044" y="3590055"/>
              <a:ext cx="1818154" cy="326794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63"/>
              <a:ext cx="843243" cy="5666026"/>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708010" y="2725139"/>
            <a:ext cx="8802527" cy="1865809"/>
          </a:xfrm>
        </p:spPr>
        <p:txBody>
          <a:bodyPr anchor="b">
            <a:noAutofit/>
          </a:bodyPr>
          <a:lstStyle>
            <a:lvl1pPr algn="r">
              <a:defRPr sz="612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8010" y="4590945"/>
            <a:ext cx="8802527" cy="1243152"/>
          </a:xfrm>
        </p:spPr>
        <p:txBody>
          <a:bodyPr/>
          <a:lstStyle>
            <a:lvl1pPr marL="0" indent="0" algn="r">
              <a:buNone/>
              <a:defRPr>
                <a:solidFill>
                  <a:schemeClr val="tx1">
                    <a:lumMod val="50000"/>
                    <a:lumOff val="50000"/>
                  </a:schemeClr>
                </a:solidFill>
              </a:defRPr>
            </a:lvl1pPr>
            <a:lvl2pPr marL="518145" indent="0" algn="ctr">
              <a:buNone/>
              <a:defRPr>
                <a:solidFill>
                  <a:schemeClr val="tx1">
                    <a:tint val="75000"/>
                  </a:schemeClr>
                </a:solidFill>
              </a:defRPr>
            </a:lvl2pPr>
            <a:lvl3pPr marL="1036290" indent="0" algn="ctr">
              <a:buNone/>
              <a:defRPr>
                <a:solidFill>
                  <a:schemeClr val="tx1">
                    <a:tint val="75000"/>
                  </a:schemeClr>
                </a:solidFill>
              </a:defRPr>
            </a:lvl3pPr>
            <a:lvl4pPr marL="1554434" indent="0" algn="ctr">
              <a:buNone/>
              <a:defRPr>
                <a:solidFill>
                  <a:schemeClr val="tx1">
                    <a:tint val="75000"/>
                  </a:schemeClr>
                </a:solidFill>
              </a:defRPr>
            </a:lvl4pPr>
            <a:lvl5pPr marL="2072579" indent="0" algn="ctr">
              <a:buNone/>
              <a:defRPr>
                <a:solidFill>
                  <a:schemeClr val="tx1">
                    <a:tint val="75000"/>
                  </a:schemeClr>
                </a:solidFill>
              </a:defRPr>
            </a:lvl5pPr>
            <a:lvl6pPr marL="2590724" indent="0" algn="ctr">
              <a:buNone/>
              <a:defRPr>
                <a:solidFill>
                  <a:schemeClr val="tx1">
                    <a:tint val="75000"/>
                  </a:schemeClr>
                </a:solidFill>
              </a:defRPr>
            </a:lvl6pPr>
            <a:lvl7pPr marL="3108869" indent="0" algn="ctr">
              <a:buNone/>
              <a:defRPr>
                <a:solidFill>
                  <a:schemeClr val="tx1">
                    <a:tint val="75000"/>
                  </a:schemeClr>
                </a:solidFill>
              </a:defRPr>
            </a:lvl7pPr>
            <a:lvl8pPr marL="3627013" indent="0" algn="ctr">
              <a:buNone/>
              <a:defRPr>
                <a:solidFill>
                  <a:schemeClr val="tx1">
                    <a:tint val="75000"/>
                  </a:schemeClr>
                </a:solidFill>
              </a:defRPr>
            </a:lvl8pPr>
            <a:lvl9pPr marL="4145158"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DA167F51-A1D4-429C-9087-50C4EFDAD326}" type="datetimeFigureOut">
              <a:rPr lang="en-US"/>
              <a:pPr>
                <a:defRPr/>
              </a:pPr>
              <a:t>1/24/2020</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8170F544-5DD9-4260-9DA7-10A68D8470A4}" type="slidenum">
              <a:rPr lang="en-US"/>
              <a:pPr>
                <a:defRPr/>
              </a:pPr>
              <a:t>‹#›</a:t>
            </a:fld>
            <a:endParaRPr lang="en-US"/>
          </a:p>
        </p:txBody>
      </p:sp>
    </p:spTree>
    <p:extLst>
      <p:ext uri="{BB962C8B-B14F-4D97-AF65-F5344CB8AC3E}">
        <p14:creationId xmlns:p14="http://schemas.microsoft.com/office/powerpoint/2010/main" val="319938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7647" y="690880"/>
            <a:ext cx="9742890" cy="3857413"/>
          </a:xfrm>
        </p:spPr>
        <p:txBody>
          <a:bodyPr anchor="ctr"/>
          <a:lstStyle>
            <a:lvl1pPr algn="l">
              <a:defRPr sz="498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67647" y="5066453"/>
            <a:ext cx="9742890" cy="1780424"/>
          </a:xfrm>
        </p:spPr>
        <p:txBody>
          <a:bodyPr anchor="ctr"/>
          <a:lstStyle>
            <a:lvl1pPr marL="0" indent="0" algn="l">
              <a:buNone/>
              <a:defRPr sz="2040">
                <a:solidFill>
                  <a:schemeClr val="tx1">
                    <a:lumMod val="75000"/>
                    <a:lumOff val="25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781EBA-A128-4000-8A5F-EA1865E2A9F9}" type="datetimeFigureOut">
              <a:rPr lang="en-US"/>
              <a:pPr>
                <a:defRPr/>
              </a:pPr>
              <a:t>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F2DFBB-B217-42D4-BB2B-F90A416CC3A5}" type="slidenum">
              <a:rPr lang="en-US"/>
              <a:pPr>
                <a:defRPr/>
              </a:pPr>
              <a:t>‹#›</a:t>
            </a:fld>
            <a:endParaRPr lang="en-US"/>
          </a:p>
        </p:txBody>
      </p:sp>
    </p:spTree>
    <p:extLst>
      <p:ext uri="{BB962C8B-B14F-4D97-AF65-F5344CB8AC3E}">
        <p14:creationId xmlns:p14="http://schemas.microsoft.com/office/powerpoint/2010/main" val="247800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14363" y="895350"/>
            <a:ext cx="690562" cy="663575"/>
          </a:xfrm>
          <a:prstGeom prst="rect">
            <a:avLst/>
          </a:prstGeom>
        </p:spPr>
        <p:txBody>
          <a:bodyPr lIns="103632" tIns="51816" rIns="103632" bIns="51816" anchor="ctr"/>
          <a:lstStyle/>
          <a:p>
            <a:pPr>
              <a:defRPr/>
            </a:pPr>
            <a:r>
              <a:rPr lang="en-US" sz="9066" dirty="0">
                <a:ln w="3175" cmpd="sng">
                  <a:noFill/>
                </a:ln>
                <a:solidFill>
                  <a:schemeClr val="accent1">
                    <a:lumMod val="60000"/>
                    <a:lumOff val="40000"/>
                  </a:schemeClr>
                </a:solidFill>
                <a:latin typeface="Arial"/>
              </a:rPr>
              <a:t>“</a:t>
            </a:r>
          </a:p>
        </p:txBody>
      </p:sp>
      <p:sp>
        <p:nvSpPr>
          <p:cNvPr id="6" name="TextBox 5"/>
          <p:cNvSpPr txBox="1"/>
          <p:nvPr/>
        </p:nvSpPr>
        <p:spPr>
          <a:xfrm>
            <a:off x="10079038" y="3271838"/>
            <a:ext cx="690562" cy="661987"/>
          </a:xfrm>
          <a:prstGeom prst="rect">
            <a:avLst/>
          </a:prstGeom>
        </p:spPr>
        <p:txBody>
          <a:bodyPr lIns="103632" tIns="51816" rIns="103632" bIns="51816" anchor="ctr"/>
          <a:lstStyle/>
          <a:p>
            <a:pPr>
              <a:defRPr/>
            </a:pPr>
            <a:r>
              <a:rPr lang="en-US" sz="9066" dirty="0">
                <a:ln w="3175" cmpd="sng">
                  <a:noFill/>
                </a:ln>
                <a:solidFill>
                  <a:schemeClr val="accent1">
                    <a:lumMod val="60000"/>
                    <a:lumOff val="40000"/>
                  </a:schemeClr>
                </a:solidFill>
                <a:latin typeface="Arial"/>
              </a:rPr>
              <a:t>”</a:t>
            </a:r>
            <a:endParaRPr lang="en-US" sz="3060" dirty="0">
              <a:solidFill>
                <a:schemeClr val="accent1">
                  <a:lumMod val="60000"/>
                  <a:lumOff val="40000"/>
                </a:schemeClr>
              </a:solidFill>
              <a:latin typeface="Arial"/>
            </a:endParaRPr>
          </a:p>
        </p:txBody>
      </p:sp>
      <p:sp>
        <p:nvSpPr>
          <p:cNvPr id="2" name="Title 1"/>
          <p:cNvSpPr>
            <a:spLocks noGrp="1"/>
          </p:cNvSpPr>
          <p:nvPr>
            <p:ph type="title"/>
          </p:nvPr>
        </p:nvSpPr>
        <p:spPr>
          <a:xfrm>
            <a:off x="1055512" y="690880"/>
            <a:ext cx="9173352" cy="3425613"/>
          </a:xfrm>
        </p:spPr>
        <p:txBody>
          <a:bodyPr anchor="ctr"/>
          <a:lstStyle>
            <a:lvl1pPr algn="l">
              <a:defRPr sz="4987"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548291" y="4116493"/>
            <a:ext cx="8187794" cy="431800"/>
          </a:xfrm>
        </p:spPr>
        <p:txBody>
          <a:bodyPr anchor="ctr">
            <a:noAutofit/>
          </a:bodyPr>
          <a:lstStyle>
            <a:lvl1pPr marL="0" indent="0">
              <a:buFontTx/>
              <a:buNone/>
              <a:defRPr sz="1813">
                <a:solidFill>
                  <a:schemeClr val="tx1">
                    <a:lumMod val="50000"/>
                    <a:lumOff val="50000"/>
                  </a:schemeClr>
                </a:solidFill>
              </a:defRPr>
            </a:lvl1pPr>
            <a:lvl2pPr marL="518145" indent="0">
              <a:buFontTx/>
              <a:buNone/>
              <a:defRPr/>
            </a:lvl2pPr>
            <a:lvl3pPr marL="1036290" indent="0">
              <a:buFontTx/>
              <a:buNone/>
              <a:defRPr/>
            </a:lvl3pPr>
            <a:lvl4pPr marL="1554434" indent="0">
              <a:buFontTx/>
              <a:buNone/>
              <a:defRPr/>
            </a:lvl4pPr>
            <a:lvl5pPr marL="207257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67647" y="5066453"/>
            <a:ext cx="9742890" cy="1780424"/>
          </a:xfrm>
        </p:spPr>
        <p:txBody>
          <a:bodyPr anchor="ctr"/>
          <a:lstStyle>
            <a:lvl1pPr marL="0" indent="0" algn="l">
              <a:buNone/>
              <a:defRPr sz="2040">
                <a:solidFill>
                  <a:schemeClr val="tx1">
                    <a:lumMod val="75000"/>
                    <a:lumOff val="25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340CB847-EAAB-4F42-917E-00B06D02166E}" type="datetimeFigureOut">
              <a:rPr lang="en-US"/>
              <a:pPr>
                <a:defRPr/>
              </a:pPr>
              <a:t>1/24/2020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4B9A2DF8-FFBE-4091-BB89-CAB66F1FD7C7}" type="slidenum">
              <a:rPr lang="en-US"/>
              <a:pPr>
                <a:defRPr/>
              </a:pPr>
              <a:t>‹#›</a:t>
            </a:fld>
            <a:endParaRPr lang="en-US"/>
          </a:p>
        </p:txBody>
      </p:sp>
    </p:spTree>
    <p:extLst>
      <p:ext uri="{BB962C8B-B14F-4D97-AF65-F5344CB8AC3E}">
        <p14:creationId xmlns:p14="http://schemas.microsoft.com/office/powerpoint/2010/main" val="74334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7647" y="2189587"/>
            <a:ext cx="9742890" cy="2941521"/>
          </a:xfrm>
        </p:spPr>
        <p:txBody>
          <a:bodyPr anchor="b"/>
          <a:lstStyle>
            <a:lvl1pPr algn="l">
              <a:defRPr sz="498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67647" y="5131108"/>
            <a:ext cx="9742890" cy="1715769"/>
          </a:xfrm>
        </p:spPr>
        <p:txBody>
          <a:bodyPr/>
          <a:lstStyle>
            <a:lvl1pPr marL="0" indent="0" algn="l">
              <a:buNone/>
              <a:defRPr sz="2040">
                <a:solidFill>
                  <a:schemeClr val="tx1">
                    <a:lumMod val="75000"/>
                    <a:lumOff val="25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DD0054-65E3-4784-A815-E52925E6CFA4}" type="datetimeFigureOut">
              <a:rPr lang="en-US"/>
              <a:pPr>
                <a:defRPr/>
              </a:pPr>
              <a:t>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62299F-1325-4651-91C6-14A7947AA2C9}" type="slidenum">
              <a:rPr lang="en-US"/>
              <a:pPr>
                <a:defRPr/>
              </a:pPr>
              <a:t>‹#›</a:t>
            </a:fld>
            <a:endParaRPr lang="en-US"/>
          </a:p>
        </p:txBody>
      </p:sp>
    </p:spTree>
    <p:extLst>
      <p:ext uri="{BB962C8B-B14F-4D97-AF65-F5344CB8AC3E}">
        <p14:creationId xmlns:p14="http://schemas.microsoft.com/office/powerpoint/2010/main" val="2935182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p:nvPr/>
        </p:nvSpPr>
        <p:spPr>
          <a:xfrm>
            <a:off x="614363" y="895350"/>
            <a:ext cx="690562" cy="663575"/>
          </a:xfrm>
          <a:prstGeom prst="rect">
            <a:avLst/>
          </a:prstGeom>
        </p:spPr>
        <p:txBody>
          <a:bodyPr lIns="103632" tIns="51816" rIns="103632" bIns="51816" anchor="ctr"/>
          <a:lstStyle/>
          <a:p>
            <a:pPr>
              <a:defRPr/>
            </a:pPr>
            <a:r>
              <a:rPr lang="en-US" sz="9066" dirty="0">
                <a:ln w="3175" cmpd="sng">
                  <a:noFill/>
                </a:ln>
                <a:solidFill>
                  <a:schemeClr val="accent1">
                    <a:lumMod val="60000"/>
                    <a:lumOff val="40000"/>
                  </a:schemeClr>
                </a:solidFill>
                <a:latin typeface="Arial"/>
              </a:rPr>
              <a:t>“</a:t>
            </a:r>
          </a:p>
        </p:txBody>
      </p:sp>
      <p:sp>
        <p:nvSpPr>
          <p:cNvPr id="6" name="TextBox 5"/>
          <p:cNvSpPr txBox="1"/>
          <p:nvPr/>
        </p:nvSpPr>
        <p:spPr>
          <a:xfrm>
            <a:off x="10079038" y="3271838"/>
            <a:ext cx="690562" cy="661987"/>
          </a:xfrm>
          <a:prstGeom prst="rect">
            <a:avLst/>
          </a:prstGeom>
        </p:spPr>
        <p:txBody>
          <a:bodyPr lIns="103632" tIns="51816" rIns="103632" bIns="51816" anchor="ctr"/>
          <a:lstStyle/>
          <a:p>
            <a:pPr>
              <a:defRPr/>
            </a:pPr>
            <a:r>
              <a:rPr lang="en-US" sz="9066" dirty="0">
                <a:ln w="3175" cmpd="sng">
                  <a:noFill/>
                </a:ln>
                <a:solidFill>
                  <a:schemeClr val="accent1">
                    <a:lumMod val="60000"/>
                    <a:lumOff val="40000"/>
                  </a:schemeClr>
                </a:solidFill>
                <a:latin typeface="Arial"/>
              </a:rPr>
              <a:t>”</a:t>
            </a:r>
          </a:p>
        </p:txBody>
      </p:sp>
      <p:sp>
        <p:nvSpPr>
          <p:cNvPr id="2" name="Title 1"/>
          <p:cNvSpPr>
            <a:spLocks noGrp="1"/>
          </p:cNvSpPr>
          <p:nvPr>
            <p:ph type="title"/>
          </p:nvPr>
        </p:nvSpPr>
        <p:spPr>
          <a:xfrm>
            <a:off x="1055512" y="690880"/>
            <a:ext cx="9173352" cy="3425613"/>
          </a:xfrm>
        </p:spPr>
        <p:txBody>
          <a:bodyPr anchor="ctr"/>
          <a:lstStyle>
            <a:lvl1pPr algn="l">
              <a:defRPr sz="4987"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767643" y="4548294"/>
            <a:ext cx="9742892" cy="582814"/>
          </a:xfrm>
        </p:spPr>
        <p:txBody>
          <a:bodyPr anchor="b">
            <a:noAutofit/>
          </a:bodyPr>
          <a:lstStyle>
            <a:lvl1pPr marL="0" indent="0">
              <a:buFontTx/>
              <a:buNone/>
              <a:defRPr sz="2720">
                <a:solidFill>
                  <a:schemeClr val="tx1">
                    <a:lumMod val="75000"/>
                    <a:lumOff val="25000"/>
                  </a:schemeClr>
                </a:solidFill>
              </a:defRPr>
            </a:lvl1pPr>
            <a:lvl2pPr marL="518145" indent="0">
              <a:buFontTx/>
              <a:buNone/>
              <a:defRPr/>
            </a:lvl2pPr>
            <a:lvl3pPr marL="1036290" indent="0">
              <a:buFontTx/>
              <a:buNone/>
              <a:defRPr/>
            </a:lvl3pPr>
            <a:lvl4pPr marL="1554434" indent="0">
              <a:buFontTx/>
              <a:buNone/>
              <a:defRPr/>
            </a:lvl4pPr>
            <a:lvl5pPr marL="207257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67647" y="5131108"/>
            <a:ext cx="9742890" cy="1715769"/>
          </a:xfrm>
        </p:spPr>
        <p:txBody>
          <a:bodyPr/>
          <a:lstStyle>
            <a:lvl1pPr marL="0" indent="0" algn="l">
              <a:buNone/>
              <a:defRPr sz="2040">
                <a:solidFill>
                  <a:schemeClr val="tx1">
                    <a:lumMod val="50000"/>
                    <a:lumOff val="50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03BDA316-1C90-4BDE-9468-D22887D5DAC8}" type="datetimeFigureOut">
              <a:rPr lang="en-US"/>
              <a:pPr>
                <a:defRPr/>
              </a:pPr>
              <a:t>1/24/2020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120F022D-D319-4E0F-93F1-AFC354427D7C}" type="slidenum">
              <a:rPr lang="en-US"/>
              <a:pPr>
                <a:defRPr/>
              </a:pPr>
              <a:t>‹#›</a:t>
            </a:fld>
            <a:endParaRPr lang="en-US"/>
          </a:p>
        </p:txBody>
      </p:sp>
    </p:spTree>
    <p:extLst>
      <p:ext uri="{BB962C8B-B14F-4D97-AF65-F5344CB8AC3E}">
        <p14:creationId xmlns:p14="http://schemas.microsoft.com/office/powerpoint/2010/main" val="4691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77239" y="690880"/>
            <a:ext cx="9733297" cy="3425613"/>
          </a:xfrm>
        </p:spPr>
        <p:txBody>
          <a:bodyPr anchor="ctr"/>
          <a:lstStyle>
            <a:lvl1pPr algn="l">
              <a:defRPr sz="4987"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767643" y="4548294"/>
            <a:ext cx="9742892" cy="582814"/>
          </a:xfrm>
        </p:spPr>
        <p:txBody>
          <a:bodyPr anchor="b">
            <a:noAutofit/>
          </a:bodyPr>
          <a:lstStyle>
            <a:lvl1pPr marL="0" indent="0">
              <a:buFontTx/>
              <a:buNone/>
              <a:defRPr sz="2720">
                <a:solidFill>
                  <a:schemeClr val="accent1"/>
                </a:solidFill>
              </a:defRPr>
            </a:lvl1pPr>
            <a:lvl2pPr marL="518145" indent="0">
              <a:buFontTx/>
              <a:buNone/>
              <a:defRPr/>
            </a:lvl2pPr>
            <a:lvl3pPr marL="1036290" indent="0">
              <a:buFontTx/>
              <a:buNone/>
              <a:defRPr/>
            </a:lvl3pPr>
            <a:lvl4pPr marL="1554434" indent="0">
              <a:buFontTx/>
              <a:buNone/>
              <a:defRPr/>
            </a:lvl4pPr>
            <a:lvl5pPr marL="207257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67647" y="5131108"/>
            <a:ext cx="9742890" cy="1715769"/>
          </a:xfrm>
        </p:spPr>
        <p:txBody>
          <a:bodyPr/>
          <a:lstStyle>
            <a:lvl1pPr marL="0" indent="0" algn="l">
              <a:buNone/>
              <a:defRPr sz="2040">
                <a:solidFill>
                  <a:schemeClr val="tx1">
                    <a:lumMod val="50000"/>
                    <a:lumOff val="50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6B98D7B3-6F94-4A9A-B478-E61ABAA56315}" type="datetimeFigureOut">
              <a:rPr lang="en-US"/>
              <a:pPr>
                <a:defRPr/>
              </a:pPr>
              <a:t>1/24/2020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782D222-BD43-4CDA-B4C2-0D6FF03F8980}" type="slidenum">
              <a:rPr lang="en-US"/>
              <a:pPr>
                <a:defRPr/>
              </a:pPr>
              <a:t>‹#›</a:t>
            </a:fld>
            <a:endParaRPr lang="en-US"/>
          </a:p>
        </p:txBody>
      </p:sp>
    </p:spTree>
    <p:extLst>
      <p:ext uri="{BB962C8B-B14F-4D97-AF65-F5344CB8AC3E}">
        <p14:creationId xmlns:p14="http://schemas.microsoft.com/office/powerpoint/2010/main" val="598806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2927810-7B37-4295-89F1-68AF40981B89}" type="datetimeFigureOut">
              <a:rPr lang="en-US"/>
              <a:pPr>
                <a:defRPr/>
              </a:pPr>
              <a:t>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25A130-2FF9-478A-A3CE-4032E8650E6E}" type="slidenum">
              <a:rPr lang="en-US"/>
              <a:pPr>
                <a:defRPr/>
              </a:pPr>
              <a:t>‹#›</a:t>
            </a:fld>
            <a:endParaRPr lang="en-US"/>
          </a:p>
        </p:txBody>
      </p:sp>
    </p:spTree>
    <p:extLst>
      <p:ext uri="{BB962C8B-B14F-4D97-AF65-F5344CB8AC3E}">
        <p14:creationId xmlns:p14="http://schemas.microsoft.com/office/powerpoint/2010/main" val="3767469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0030" y="690880"/>
            <a:ext cx="1478709" cy="5951644"/>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7647" y="690880"/>
            <a:ext cx="8001503" cy="59516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3C5CF72-61FF-48C4-BF30-EC4B73CF44A2}" type="datetimeFigureOut">
              <a:rPr lang="en-US"/>
              <a:pPr>
                <a:defRPr/>
              </a:pPr>
              <a:t>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63339C-9841-4253-9FDF-82D280596F5C}" type="slidenum">
              <a:rPr lang="en-US"/>
              <a:pPr>
                <a:defRPr/>
              </a:pPr>
              <a:t>‹#›</a:t>
            </a:fld>
            <a:endParaRPr lang="en-US"/>
          </a:p>
        </p:txBody>
      </p:sp>
    </p:spTree>
    <p:extLst>
      <p:ext uri="{BB962C8B-B14F-4D97-AF65-F5344CB8AC3E}">
        <p14:creationId xmlns:p14="http://schemas.microsoft.com/office/powerpoint/2010/main" val="2441237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cxnSp>
        <p:nvCxnSpPr>
          <p:cNvPr id="5" name="Straight Connector 4"/>
          <p:cNvCxnSpPr/>
          <p:nvPr userDrawn="1"/>
        </p:nvCxnSpPr>
        <p:spPr>
          <a:xfrm>
            <a:off x="1109663" y="1458913"/>
            <a:ext cx="1159827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ctrTitle"/>
          </p:nvPr>
        </p:nvSpPr>
        <p:spPr>
          <a:xfrm>
            <a:off x="1016295" y="552818"/>
            <a:ext cx="11744960" cy="826050"/>
          </a:xfrm>
        </p:spPr>
        <p:txBody>
          <a:bodyPr anchor="b">
            <a:normAutofit/>
          </a:bodyPr>
          <a:lstStyle>
            <a:lvl1pPr algn="l">
              <a:defRPr sz="34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016297" y="1682144"/>
            <a:ext cx="11744958" cy="50914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654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8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D888A09-88D2-453E-B4E8-FBC641A1D9E9}" type="datetimeFigureOut">
              <a:rPr lang="en-US"/>
              <a:pPr>
                <a:defRPr/>
              </a:pPr>
              <a:t>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1682F4-389F-4744-83C9-4BA20EA7189B}" type="slidenum">
              <a:rPr lang="en-US"/>
              <a:pPr>
                <a:defRPr/>
              </a:pPr>
              <a:t>‹#›</a:t>
            </a:fld>
            <a:endParaRPr lang="en-US"/>
          </a:p>
        </p:txBody>
      </p:sp>
    </p:spTree>
    <p:extLst>
      <p:ext uri="{BB962C8B-B14F-4D97-AF65-F5344CB8AC3E}">
        <p14:creationId xmlns:p14="http://schemas.microsoft.com/office/powerpoint/2010/main" val="164492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647" y="3060983"/>
            <a:ext cx="9742890" cy="2070125"/>
          </a:xfrm>
        </p:spPr>
        <p:txBody>
          <a:bodyPr anchor="b"/>
          <a:lstStyle>
            <a:lvl1pPr algn="l">
              <a:defRPr sz="453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67647" y="5131108"/>
            <a:ext cx="9742890" cy="975120"/>
          </a:xfrm>
        </p:spPr>
        <p:txBody>
          <a:bodyPr/>
          <a:lstStyle>
            <a:lvl1pPr marL="0" indent="0" algn="l">
              <a:buNone/>
              <a:defRPr sz="2267">
                <a:solidFill>
                  <a:schemeClr val="tx1">
                    <a:lumMod val="50000"/>
                    <a:lumOff val="50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97DC99-4307-4647-BD1B-1A8A37AC7683}" type="datetimeFigureOut">
              <a:rPr lang="en-US"/>
              <a:pPr>
                <a:defRPr/>
              </a:pPr>
              <a:t>1/24/2020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7AAB4F-4947-41FC-97B3-692D7E4DF7CD}" type="slidenum">
              <a:rPr lang="en-US"/>
              <a:pPr>
                <a:defRPr/>
              </a:pPr>
              <a:t>‹#›</a:t>
            </a:fld>
            <a:endParaRPr lang="en-US"/>
          </a:p>
        </p:txBody>
      </p:sp>
    </p:spTree>
    <p:extLst>
      <p:ext uri="{BB962C8B-B14F-4D97-AF65-F5344CB8AC3E}">
        <p14:creationId xmlns:p14="http://schemas.microsoft.com/office/powerpoint/2010/main" val="145089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7646" y="2448668"/>
            <a:ext cx="4741906" cy="4398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68633" y="2448668"/>
            <a:ext cx="4741905" cy="43982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3968579-649F-4172-9F96-56917A580CC8}" type="datetimeFigureOut">
              <a:rPr lang="en-US"/>
              <a:pPr>
                <a:defRPr/>
              </a:pPr>
              <a:t>1/24/2020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D7A4EA-2AB4-4B88-8277-445EEE795300}" type="slidenum">
              <a:rPr lang="en-US"/>
              <a:pPr>
                <a:defRPr/>
              </a:pPr>
              <a:t>‹#›</a:t>
            </a:fld>
            <a:endParaRPr lang="en-US"/>
          </a:p>
        </p:txBody>
      </p:sp>
    </p:spTree>
    <p:extLst>
      <p:ext uri="{BB962C8B-B14F-4D97-AF65-F5344CB8AC3E}">
        <p14:creationId xmlns:p14="http://schemas.microsoft.com/office/powerpoint/2010/main" val="296302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845" y="2449114"/>
            <a:ext cx="4743706" cy="653097"/>
          </a:xfrm>
        </p:spPr>
        <p:txBody>
          <a:bodyPr anchor="b">
            <a:noAutofit/>
          </a:bodyPr>
          <a:lstStyle>
            <a:lvl1pPr marL="0" indent="0">
              <a:buNone/>
              <a:defRPr sz="2720" b="0"/>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Click to edit Master text styles</a:t>
            </a:r>
          </a:p>
        </p:txBody>
      </p:sp>
      <p:sp>
        <p:nvSpPr>
          <p:cNvPr id="4" name="Content Placeholder 3"/>
          <p:cNvSpPr>
            <a:spLocks noGrp="1"/>
          </p:cNvSpPr>
          <p:nvPr>
            <p:ph sz="half" idx="2"/>
          </p:nvPr>
        </p:nvSpPr>
        <p:spPr>
          <a:xfrm>
            <a:off x="765845" y="3102212"/>
            <a:ext cx="4743706" cy="37446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766834" y="2449114"/>
            <a:ext cx="4743700" cy="653097"/>
          </a:xfrm>
        </p:spPr>
        <p:txBody>
          <a:bodyPr anchor="b">
            <a:noAutofit/>
          </a:bodyPr>
          <a:lstStyle>
            <a:lvl1pPr marL="0" indent="0">
              <a:buNone/>
              <a:defRPr sz="2720" b="0"/>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Click to edit Master text styles</a:t>
            </a:r>
          </a:p>
        </p:txBody>
      </p:sp>
      <p:sp>
        <p:nvSpPr>
          <p:cNvPr id="6" name="Content Placeholder 5"/>
          <p:cNvSpPr>
            <a:spLocks noGrp="1"/>
          </p:cNvSpPr>
          <p:nvPr>
            <p:ph sz="quarter" idx="4"/>
          </p:nvPr>
        </p:nvSpPr>
        <p:spPr>
          <a:xfrm>
            <a:off x="5766836" y="3102212"/>
            <a:ext cx="4743699" cy="37446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F608288-B59D-4175-A306-3C684F388B84}" type="datetimeFigureOut">
              <a:rPr lang="en-US"/>
              <a:pPr>
                <a:defRPr/>
              </a:pPr>
              <a:t>1/24/2020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8D7C25-3DF2-46C9-B7F8-91F65AFFE53A}" type="slidenum">
              <a:rPr lang="en-US"/>
              <a:pPr>
                <a:defRPr/>
              </a:pPr>
              <a:t>‹#›</a:t>
            </a:fld>
            <a:endParaRPr lang="en-US"/>
          </a:p>
        </p:txBody>
      </p:sp>
    </p:spTree>
    <p:extLst>
      <p:ext uri="{BB962C8B-B14F-4D97-AF65-F5344CB8AC3E}">
        <p14:creationId xmlns:p14="http://schemas.microsoft.com/office/powerpoint/2010/main" val="308722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7645" y="690880"/>
            <a:ext cx="9742890" cy="1496907"/>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B83E874-5301-49B9-8942-4729F137F798}" type="datetimeFigureOut">
              <a:rPr lang="en-US"/>
              <a:pPr>
                <a:defRPr/>
              </a:pPr>
              <a:t>1/24/2020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BA0C5B-A507-44F8-8D31-1740756D9296}" type="slidenum">
              <a:rPr lang="en-US"/>
              <a:pPr>
                <a:defRPr/>
              </a:pPr>
              <a:t>‹#›</a:t>
            </a:fld>
            <a:endParaRPr lang="en-US"/>
          </a:p>
        </p:txBody>
      </p:sp>
    </p:spTree>
    <p:extLst>
      <p:ext uri="{BB962C8B-B14F-4D97-AF65-F5344CB8AC3E}">
        <p14:creationId xmlns:p14="http://schemas.microsoft.com/office/powerpoint/2010/main" val="173899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A73A7E-2CCB-439A-9CC4-2A6826C69C54}" type="datetimeFigureOut">
              <a:rPr lang="en-US"/>
              <a:pPr>
                <a:defRPr/>
              </a:pPr>
              <a:t>1/24/2020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231383-5877-481C-AF74-2FCE53B14C02}" type="slidenum">
              <a:rPr lang="en-US"/>
              <a:pPr>
                <a:defRPr/>
              </a:pPr>
              <a:t>‹#›</a:t>
            </a:fld>
            <a:endParaRPr lang="en-US"/>
          </a:p>
        </p:txBody>
      </p:sp>
    </p:spTree>
    <p:extLst>
      <p:ext uri="{BB962C8B-B14F-4D97-AF65-F5344CB8AC3E}">
        <p14:creationId xmlns:p14="http://schemas.microsoft.com/office/powerpoint/2010/main" val="308013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7645" y="1698418"/>
            <a:ext cx="4368465" cy="1448928"/>
          </a:xfrm>
        </p:spPr>
        <p:txBody>
          <a:bodyPr anchor="b"/>
          <a:lstStyle>
            <a:lvl1pPr>
              <a:defRPr sz="2267"/>
            </a:lvl1pPr>
          </a:lstStyle>
          <a:p>
            <a:r>
              <a:rPr lang="en-US" smtClean="0"/>
              <a:t>Click to edit Master title style</a:t>
            </a:r>
            <a:endParaRPr lang="en-US" dirty="0"/>
          </a:p>
        </p:txBody>
      </p:sp>
      <p:sp>
        <p:nvSpPr>
          <p:cNvPr id="3" name="Content Placeholder 2"/>
          <p:cNvSpPr>
            <a:spLocks noGrp="1"/>
          </p:cNvSpPr>
          <p:nvPr>
            <p:ph idx="1"/>
          </p:nvPr>
        </p:nvSpPr>
        <p:spPr>
          <a:xfrm>
            <a:off x="5395190" y="583581"/>
            <a:ext cx="5115346" cy="62632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7645" y="3147346"/>
            <a:ext cx="4368465" cy="2929042"/>
          </a:xfrm>
        </p:spPr>
        <p:txBody>
          <a:bodyPr/>
          <a:lstStyle>
            <a:lvl1pPr marL="0" indent="0">
              <a:buNone/>
              <a:defRPr sz="1587"/>
            </a:lvl1pPr>
            <a:lvl2pPr marL="517989" indent="0">
              <a:buNone/>
              <a:defRPr sz="1587"/>
            </a:lvl2pPr>
            <a:lvl3pPr marL="1035979" indent="0">
              <a:buNone/>
              <a:defRPr sz="1360"/>
            </a:lvl3pPr>
            <a:lvl4pPr marL="1553968" indent="0">
              <a:buNone/>
              <a:defRPr sz="1133"/>
            </a:lvl4pPr>
            <a:lvl5pPr marL="2071957" indent="0">
              <a:buNone/>
              <a:defRPr sz="1133"/>
            </a:lvl5pPr>
            <a:lvl6pPr marL="2589946" indent="0">
              <a:buNone/>
              <a:defRPr sz="1133"/>
            </a:lvl6pPr>
            <a:lvl7pPr marL="3107936" indent="0">
              <a:buNone/>
              <a:defRPr sz="1133"/>
            </a:lvl7pPr>
            <a:lvl8pPr marL="3625925" indent="0">
              <a:buNone/>
              <a:defRPr sz="1133"/>
            </a:lvl8pPr>
            <a:lvl9pPr marL="4143915" indent="0">
              <a:buNone/>
              <a:defRPr sz="113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74DD9-B60A-444E-8180-6D61151C0CE5}" type="datetimeFigureOut">
              <a:rPr lang="en-US"/>
              <a:pPr>
                <a:defRPr/>
              </a:pPr>
              <a:t>1/24/2020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6E5B2F-CFE3-4961-81E1-AE1EBC520A5D}" type="slidenum">
              <a:rPr lang="en-US"/>
              <a:pPr>
                <a:defRPr/>
              </a:pPr>
              <a:t>‹#›</a:t>
            </a:fld>
            <a:endParaRPr lang="en-US"/>
          </a:p>
        </p:txBody>
      </p:sp>
    </p:spTree>
    <p:extLst>
      <p:ext uri="{BB962C8B-B14F-4D97-AF65-F5344CB8AC3E}">
        <p14:creationId xmlns:p14="http://schemas.microsoft.com/office/powerpoint/2010/main" val="131489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7646" y="5440680"/>
            <a:ext cx="9742889" cy="642303"/>
          </a:xfrm>
        </p:spPr>
        <p:txBody>
          <a:bodyPr anchor="b"/>
          <a:lstStyle>
            <a:lvl1pPr algn="l">
              <a:defRPr sz="272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67645" y="690880"/>
            <a:ext cx="9742890" cy="4358480"/>
          </a:xfrm>
        </p:spPr>
        <p:txBody>
          <a:bodyPr rtlCol="0">
            <a:normAutofit/>
          </a:bodyPr>
          <a:lstStyle>
            <a:lvl1pPr marL="0" indent="0" algn="ctr">
              <a:buNone/>
              <a:defRPr sz="1813"/>
            </a:lvl1pPr>
            <a:lvl2pPr marL="518145" indent="0">
              <a:buNone/>
              <a:defRPr sz="1813"/>
            </a:lvl2pPr>
            <a:lvl3pPr marL="1036290" indent="0">
              <a:buNone/>
              <a:defRPr sz="1813"/>
            </a:lvl3pPr>
            <a:lvl4pPr marL="1554434" indent="0">
              <a:buNone/>
              <a:defRPr sz="1813"/>
            </a:lvl4pPr>
            <a:lvl5pPr marL="2072579" indent="0">
              <a:buNone/>
              <a:defRPr sz="1813"/>
            </a:lvl5pPr>
            <a:lvl6pPr marL="2590724" indent="0">
              <a:buNone/>
              <a:defRPr sz="1813"/>
            </a:lvl6pPr>
            <a:lvl7pPr marL="3108869" indent="0">
              <a:buNone/>
              <a:defRPr sz="1813"/>
            </a:lvl7pPr>
            <a:lvl8pPr marL="3627013" indent="0">
              <a:buNone/>
              <a:defRPr sz="1813"/>
            </a:lvl8pPr>
            <a:lvl9pPr marL="4145158" indent="0">
              <a:buNone/>
              <a:defRPr sz="1813"/>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67646" y="6082983"/>
            <a:ext cx="9742889" cy="763894"/>
          </a:xfrm>
        </p:spPr>
        <p:txBody>
          <a:bodyPr/>
          <a:lstStyle>
            <a:lvl1pPr marL="0" indent="0">
              <a:buNone/>
              <a:defRPr sz="1360"/>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E8DCB7-F020-40AC-A97B-E91184CF0DEF}" type="datetimeFigureOut">
              <a:rPr lang="en-US"/>
              <a:pPr>
                <a:defRPr/>
              </a:pPr>
              <a:t>1/24/2020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BCBF82-F7B2-43E5-B6A8-8BA8396E3BB0}" type="slidenum">
              <a:rPr lang="en-US"/>
              <a:pPr>
                <a:defRPr/>
              </a:pPr>
              <a:t>‹#›</a:t>
            </a:fld>
            <a:endParaRPr lang="en-US"/>
          </a:p>
        </p:txBody>
      </p:sp>
    </p:spTree>
    <p:extLst>
      <p:ext uri="{BB962C8B-B14F-4D97-AF65-F5344CB8AC3E}">
        <p14:creationId xmlns:p14="http://schemas.microsoft.com/office/powerpoint/2010/main" val="83414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9525"/>
            <a:ext cx="13817600" cy="7781925"/>
            <a:chOff x="0" y="-8467"/>
            <a:chExt cx="12192000" cy="6866467"/>
          </a:xfrm>
        </p:grpSpPr>
        <p:cxnSp>
          <p:nvCxnSpPr>
            <p:cNvPr id="20" name="Straight Connector 19"/>
            <p:cNvCxnSpPr/>
            <p:nvPr/>
          </p:nvCxnSpPr>
          <p:spPr>
            <a:xfrm>
              <a:off x="9370919" y="-63"/>
              <a:ext cx="1218640" cy="6858063"/>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98" y="3681103"/>
              <a:ext cx="4763900" cy="317689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820" y="-8467"/>
              <a:ext cx="3007378"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1" y="-8467"/>
              <a:ext cx="258855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489" y="3047965"/>
              <a:ext cx="3259511" cy="3810035"/>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699"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9122" y="-8467"/>
              <a:ext cx="129007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342" y="-8467"/>
              <a:ext cx="1250856"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044" y="3590055"/>
              <a:ext cx="1818154" cy="326794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081"/>
              <a:ext cx="448235" cy="28449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768350" y="690563"/>
            <a:ext cx="9742488"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768350" y="2447925"/>
            <a:ext cx="9742488"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166100" y="6846888"/>
            <a:ext cx="1033463" cy="414337"/>
          </a:xfrm>
          <a:prstGeom prst="rect">
            <a:avLst/>
          </a:prstGeom>
        </p:spPr>
        <p:txBody>
          <a:bodyPr vert="horz" lIns="91440" tIns="45720" rIns="91440" bIns="45720" rtlCol="0" anchor="ctr"/>
          <a:lstStyle>
            <a:lvl1pPr algn="r">
              <a:defRPr sz="1020">
                <a:solidFill>
                  <a:schemeClr val="tx1">
                    <a:tint val="75000"/>
                  </a:schemeClr>
                </a:solidFill>
                <a:latin typeface="Times New Roman" panose="02020603050405020304" pitchFamily="18" charset="0"/>
                <a:ea typeface="MS PGothic" panose="020B0600070205080204" pitchFamily="34" charset="-128"/>
              </a:defRPr>
            </a:lvl1pPr>
          </a:lstStyle>
          <a:p>
            <a:pPr>
              <a:defRPr/>
            </a:pPr>
            <a:fld id="{30AEF399-C17C-4205-A432-9BC2C972D6FD}" type="datetimeFigureOut">
              <a:rPr lang="en-US"/>
              <a:pPr>
                <a:defRPr/>
              </a:pPr>
              <a:t>1/24/2020</a:t>
            </a:fld>
            <a:endParaRPr lang="en-US"/>
          </a:p>
        </p:txBody>
      </p:sp>
      <p:sp>
        <p:nvSpPr>
          <p:cNvPr id="5" name="Footer Placeholder 4"/>
          <p:cNvSpPr>
            <a:spLocks noGrp="1"/>
          </p:cNvSpPr>
          <p:nvPr>
            <p:ph type="ftr" sz="quarter" idx="3"/>
          </p:nvPr>
        </p:nvSpPr>
        <p:spPr>
          <a:xfrm>
            <a:off x="768350" y="6846888"/>
            <a:ext cx="7135813" cy="414337"/>
          </a:xfrm>
          <a:prstGeom prst="rect">
            <a:avLst/>
          </a:prstGeom>
        </p:spPr>
        <p:txBody>
          <a:bodyPr vert="horz" lIns="91440" tIns="45720" rIns="91440" bIns="45720" rtlCol="0" anchor="ctr"/>
          <a:lstStyle>
            <a:lvl1pPr algn="l">
              <a:defRPr sz="1020">
                <a:solidFill>
                  <a:schemeClr val="tx1">
                    <a:tint val="75000"/>
                  </a:schemeClr>
                </a:solidFill>
                <a:latin typeface="Times New Roman" panose="02020603050405020304" pitchFamily="18"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4"/>
          </p:nvPr>
        </p:nvSpPr>
        <p:spPr>
          <a:xfrm>
            <a:off x="9736138" y="6846888"/>
            <a:ext cx="774700" cy="414337"/>
          </a:xfrm>
          <a:prstGeom prst="rect">
            <a:avLst/>
          </a:prstGeom>
        </p:spPr>
        <p:txBody>
          <a:bodyPr vert="horz" lIns="91440" tIns="45720" rIns="91440" bIns="45720" rtlCol="0" anchor="ctr"/>
          <a:lstStyle>
            <a:lvl1pPr algn="r">
              <a:defRPr sz="1020">
                <a:solidFill>
                  <a:schemeClr val="accent1"/>
                </a:solidFill>
                <a:latin typeface="Times New Roman" panose="02020603050405020304" pitchFamily="18" charset="0"/>
                <a:ea typeface="MS PGothic" panose="020B0600070205080204" pitchFamily="34" charset="-128"/>
              </a:defRPr>
            </a:lvl1pPr>
          </a:lstStyle>
          <a:p>
            <a:pPr>
              <a:defRPr/>
            </a:pPr>
            <a:fld id="{9E6128CA-5214-43B9-BC39-EC9D2BB84B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2"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83" r:id="rId11"/>
    <p:sldLayoutId id="2147484278" r:id="rId12"/>
    <p:sldLayoutId id="2147484284" r:id="rId13"/>
    <p:sldLayoutId id="2147484279" r:id="rId14"/>
    <p:sldLayoutId id="2147484280" r:id="rId15"/>
    <p:sldLayoutId id="2147484281" r:id="rId16"/>
    <p:sldLayoutId id="2147484286" r:id="rId17"/>
  </p:sldLayoutIdLst>
  <p:txStyles>
    <p:titleStyle>
      <a:lvl1pPr algn="l" defTabSz="517525" rtl="0" eaLnBrk="0" fontAlgn="base" hangingPunct="0">
        <a:spcBef>
          <a:spcPct val="0"/>
        </a:spcBef>
        <a:spcAft>
          <a:spcPct val="0"/>
        </a:spcAft>
        <a:defRPr sz="4000" kern="1200">
          <a:solidFill>
            <a:schemeClr val="accent1"/>
          </a:solidFill>
          <a:latin typeface="+mj-lt"/>
          <a:ea typeface="+mj-ea"/>
          <a:cs typeface="+mj-cs"/>
        </a:defRPr>
      </a:lvl1pPr>
      <a:lvl2pPr algn="l" defTabSz="517525" rtl="0" eaLnBrk="0" fontAlgn="base" hangingPunct="0">
        <a:spcBef>
          <a:spcPct val="0"/>
        </a:spcBef>
        <a:spcAft>
          <a:spcPct val="0"/>
        </a:spcAft>
        <a:defRPr sz="4000">
          <a:solidFill>
            <a:schemeClr val="accent1"/>
          </a:solidFill>
          <a:latin typeface="Trebuchet MS" panose="020B0603020202020204" pitchFamily="34" charset="0"/>
        </a:defRPr>
      </a:lvl2pPr>
      <a:lvl3pPr algn="l" defTabSz="517525" rtl="0" eaLnBrk="0" fontAlgn="base" hangingPunct="0">
        <a:spcBef>
          <a:spcPct val="0"/>
        </a:spcBef>
        <a:spcAft>
          <a:spcPct val="0"/>
        </a:spcAft>
        <a:defRPr sz="4000">
          <a:solidFill>
            <a:schemeClr val="accent1"/>
          </a:solidFill>
          <a:latin typeface="Trebuchet MS" panose="020B0603020202020204" pitchFamily="34" charset="0"/>
        </a:defRPr>
      </a:lvl3pPr>
      <a:lvl4pPr algn="l" defTabSz="517525" rtl="0" eaLnBrk="0" fontAlgn="base" hangingPunct="0">
        <a:spcBef>
          <a:spcPct val="0"/>
        </a:spcBef>
        <a:spcAft>
          <a:spcPct val="0"/>
        </a:spcAft>
        <a:defRPr sz="4000">
          <a:solidFill>
            <a:schemeClr val="accent1"/>
          </a:solidFill>
          <a:latin typeface="Trebuchet MS" panose="020B0603020202020204" pitchFamily="34" charset="0"/>
        </a:defRPr>
      </a:lvl4pPr>
      <a:lvl5pPr algn="l" defTabSz="517525" rtl="0" eaLnBrk="0" fontAlgn="base" hangingPunct="0">
        <a:spcBef>
          <a:spcPct val="0"/>
        </a:spcBef>
        <a:spcAft>
          <a:spcPct val="0"/>
        </a:spcAft>
        <a:defRPr sz="40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7350" indent="-387350" algn="l" defTabSz="517525" rtl="0" eaLnBrk="0" fontAlgn="base" hangingPunct="0">
        <a:spcBef>
          <a:spcPts val="1138"/>
        </a:spcBef>
        <a:spcAft>
          <a:spcPct val="0"/>
        </a:spcAft>
        <a:buClr>
          <a:schemeClr val="accent1"/>
        </a:buClr>
        <a:buSzPct val="80000"/>
        <a:buFont typeface="Wingdings 3" panose="05040102010807070707" pitchFamily="18" charset="2"/>
        <a:buChar char=""/>
        <a:defRPr sz="2000" kern="1200">
          <a:solidFill>
            <a:srgbClr val="404040"/>
          </a:solidFill>
          <a:latin typeface="+mn-lt"/>
          <a:ea typeface="+mn-ea"/>
          <a:cs typeface="+mn-cs"/>
        </a:defRPr>
      </a:lvl1pPr>
      <a:lvl2pPr marL="841375" indent="-322263" algn="l" defTabSz="517525" rtl="0" eaLnBrk="0" fontAlgn="base" hangingPunct="0">
        <a:spcBef>
          <a:spcPts val="1138"/>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2pPr>
      <a:lvl3pPr marL="1293813" indent="-258763" algn="l" defTabSz="517525" rtl="0" eaLnBrk="0" fontAlgn="base" hangingPunct="0">
        <a:spcBef>
          <a:spcPts val="1138"/>
        </a:spcBef>
        <a:spcAft>
          <a:spcPct val="0"/>
        </a:spcAft>
        <a:buClr>
          <a:schemeClr val="accent1"/>
        </a:buClr>
        <a:buSzPct val="80000"/>
        <a:buFont typeface="Wingdings 3" panose="05040102010807070707" pitchFamily="18" charset="2"/>
        <a:buChar char=""/>
        <a:defRPr sz="1500" kern="1200">
          <a:solidFill>
            <a:srgbClr val="404040"/>
          </a:solidFill>
          <a:latin typeface="+mn-lt"/>
          <a:ea typeface="+mn-ea"/>
          <a:cs typeface="+mn-cs"/>
        </a:defRPr>
      </a:lvl3pPr>
      <a:lvl4pPr marL="1812925" indent="-258763" algn="l" defTabSz="517525" rtl="0" eaLnBrk="0" fontAlgn="base" hangingPunct="0">
        <a:spcBef>
          <a:spcPts val="1138"/>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4pPr>
      <a:lvl5pPr marL="2330450" indent="-258763" algn="l" defTabSz="517525" rtl="0" eaLnBrk="0" fontAlgn="base" hangingPunct="0">
        <a:spcBef>
          <a:spcPts val="1138"/>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5pPr>
      <a:lvl6pPr marL="2849796"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6pPr>
      <a:lvl7pPr marL="3367941"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7pPr>
      <a:lvl8pPr marL="3886086"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8pPr>
      <a:lvl9pPr marL="4404230" indent="-259072" algn="l" defTabSz="518145" rtl="0" eaLnBrk="1" latinLnBrk="0" hangingPunct="1">
        <a:spcBef>
          <a:spcPts val="1133"/>
        </a:spcBef>
        <a:spcAft>
          <a:spcPts val="0"/>
        </a:spcAft>
        <a:buClr>
          <a:schemeClr val="accent1"/>
        </a:buClr>
        <a:buSzPct val="80000"/>
        <a:buFont typeface="Wingdings 3" charset="2"/>
        <a:buChar char=""/>
        <a:defRPr sz="1360" kern="1200">
          <a:solidFill>
            <a:schemeClr val="tx1">
              <a:lumMod val="75000"/>
              <a:lumOff val="25000"/>
            </a:schemeClr>
          </a:solidFill>
          <a:latin typeface="+mn-lt"/>
          <a:ea typeface="+mn-ea"/>
          <a:cs typeface="+mn-cs"/>
        </a:defRPr>
      </a:lvl9pPr>
    </p:bodyStyle>
    <p:otherStyle>
      <a:defPPr>
        <a:defRPr lang="en-US"/>
      </a:defPPr>
      <a:lvl1pPr marL="0" algn="l" defTabSz="518145" rtl="0" eaLnBrk="1" latinLnBrk="0" hangingPunct="1">
        <a:defRPr sz="2040" kern="1200">
          <a:solidFill>
            <a:schemeClr val="tx1"/>
          </a:solidFill>
          <a:latin typeface="+mn-lt"/>
          <a:ea typeface="+mn-ea"/>
          <a:cs typeface="+mn-cs"/>
        </a:defRPr>
      </a:lvl1pPr>
      <a:lvl2pPr marL="518145" algn="l" defTabSz="518145" rtl="0" eaLnBrk="1" latinLnBrk="0" hangingPunct="1">
        <a:defRPr sz="2040" kern="1200">
          <a:solidFill>
            <a:schemeClr val="tx1"/>
          </a:solidFill>
          <a:latin typeface="+mn-lt"/>
          <a:ea typeface="+mn-ea"/>
          <a:cs typeface="+mn-cs"/>
        </a:defRPr>
      </a:lvl2pPr>
      <a:lvl3pPr marL="1036290" algn="l" defTabSz="518145" rtl="0" eaLnBrk="1" latinLnBrk="0" hangingPunct="1">
        <a:defRPr sz="2040" kern="1200">
          <a:solidFill>
            <a:schemeClr val="tx1"/>
          </a:solidFill>
          <a:latin typeface="+mn-lt"/>
          <a:ea typeface="+mn-ea"/>
          <a:cs typeface="+mn-cs"/>
        </a:defRPr>
      </a:lvl3pPr>
      <a:lvl4pPr marL="1554434" algn="l" defTabSz="518145" rtl="0" eaLnBrk="1" latinLnBrk="0" hangingPunct="1">
        <a:defRPr sz="2040" kern="1200">
          <a:solidFill>
            <a:schemeClr val="tx1"/>
          </a:solidFill>
          <a:latin typeface="+mn-lt"/>
          <a:ea typeface="+mn-ea"/>
          <a:cs typeface="+mn-cs"/>
        </a:defRPr>
      </a:lvl4pPr>
      <a:lvl5pPr marL="2072579" algn="l" defTabSz="518145" rtl="0" eaLnBrk="1" latinLnBrk="0" hangingPunct="1">
        <a:defRPr sz="2040" kern="1200">
          <a:solidFill>
            <a:schemeClr val="tx1"/>
          </a:solidFill>
          <a:latin typeface="+mn-lt"/>
          <a:ea typeface="+mn-ea"/>
          <a:cs typeface="+mn-cs"/>
        </a:defRPr>
      </a:lvl5pPr>
      <a:lvl6pPr marL="2590724" algn="l" defTabSz="518145" rtl="0" eaLnBrk="1" latinLnBrk="0" hangingPunct="1">
        <a:defRPr sz="2040" kern="1200">
          <a:solidFill>
            <a:schemeClr val="tx1"/>
          </a:solidFill>
          <a:latin typeface="+mn-lt"/>
          <a:ea typeface="+mn-ea"/>
          <a:cs typeface="+mn-cs"/>
        </a:defRPr>
      </a:lvl6pPr>
      <a:lvl7pPr marL="3108869" algn="l" defTabSz="518145" rtl="0" eaLnBrk="1" latinLnBrk="0" hangingPunct="1">
        <a:defRPr sz="2040" kern="1200">
          <a:solidFill>
            <a:schemeClr val="tx1"/>
          </a:solidFill>
          <a:latin typeface="+mn-lt"/>
          <a:ea typeface="+mn-ea"/>
          <a:cs typeface="+mn-cs"/>
        </a:defRPr>
      </a:lvl7pPr>
      <a:lvl8pPr marL="3627013" algn="l" defTabSz="518145" rtl="0" eaLnBrk="1" latinLnBrk="0" hangingPunct="1">
        <a:defRPr sz="2040" kern="1200">
          <a:solidFill>
            <a:schemeClr val="tx1"/>
          </a:solidFill>
          <a:latin typeface="+mn-lt"/>
          <a:ea typeface="+mn-ea"/>
          <a:cs typeface="+mn-cs"/>
        </a:defRPr>
      </a:lvl8pPr>
      <a:lvl9pPr marL="4145158" algn="l" defTabSz="518145"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2895600"/>
            <a:ext cx="9742488" cy="1497013"/>
          </a:xfrm>
        </p:spPr>
        <p:txBody>
          <a:bodyPr rtlCol="0">
            <a:normAutofit/>
          </a:bodyPr>
          <a:lstStyle/>
          <a:p>
            <a:pPr defTabSz="518145" eaLnBrk="1" fontAlgn="auto" hangingPunct="1">
              <a:spcAft>
                <a:spcPts val="0"/>
              </a:spcAft>
              <a:defRPr/>
            </a:pPr>
            <a:r>
              <a:rPr lang="en-US" dirty="0" smtClean="0">
                <a:solidFill>
                  <a:schemeClr val="accent1">
                    <a:lumMod val="50000"/>
                  </a:schemeClr>
                </a:solidFill>
              </a:rPr>
              <a:t>Lecture 17: 3D </a:t>
            </a:r>
            <a:r>
              <a:rPr lang="en-US" dirty="0">
                <a:solidFill>
                  <a:schemeClr val="accent1">
                    <a:lumMod val="50000"/>
                  </a:schemeClr>
                </a:solidFill>
              </a:rPr>
              <a:t>P</a:t>
            </a:r>
            <a:r>
              <a:rPr lang="en-US" dirty="0" smtClean="0">
                <a:solidFill>
                  <a:schemeClr val="accent1">
                    <a:lumMod val="50000"/>
                  </a:schemeClr>
                </a:solidFill>
              </a:rPr>
              <a:t>rinting and Inventor  </a:t>
            </a: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Why might you 3D print?</a:t>
            </a:r>
            <a:endParaRPr lang="en-US" dirty="0">
              <a:solidFill>
                <a:schemeClr val="tx1"/>
              </a:solidFill>
            </a:endParaRPr>
          </a:p>
        </p:txBody>
      </p:sp>
      <p:sp>
        <p:nvSpPr>
          <p:cNvPr id="64515" name="Content Placeholder 2"/>
          <p:cNvSpPr>
            <a:spLocks noGrp="1"/>
          </p:cNvSpPr>
          <p:nvPr>
            <p:ph idx="1"/>
          </p:nvPr>
        </p:nvSpPr>
        <p:spPr/>
        <p:txBody>
          <a:bodyPr/>
          <a:lstStyle/>
          <a:p>
            <a:r>
              <a:rPr lang="en-US" altLang="en-US" smtClean="0"/>
              <a:t>Speed- complex designs printed within a few hours.</a:t>
            </a:r>
          </a:p>
          <a:p>
            <a:r>
              <a:rPr lang="en-US" altLang="en-US" smtClean="0"/>
              <a:t>Single-step building (in some machines)</a:t>
            </a:r>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Cost: save on machine cost, machine operating cost, and labor</a:t>
            </a:r>
          </a:p>
        </p:txBody>
      </p:sp>
      <p:pic>
        <p:nvPicPr>
          <p:cNvPr id="645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3276600"/>
            <a:ext cx="103806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4"/>
          <p:cNvSpPr>
            <a:spLocks noChangeArrowheads="1"/>
          </p:cNvSpPr>
          <p:nvPr/>
        </p:nvSpPr>
        <p:spPr bwMode="auto">
          <a:xfrm>
            <a:off x="233363" y="7299325"/>
            <a:ext cx="10720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https://www.3dhubs.com/knowledge-base/advantages-3d-printing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Why might you 3D print?</a:t>
            </a:r>
            <a:endParaRPr lang="en-US" dirty="0">
              <a:solidFill>
                <a:schemeClr val="tx1"/>
              </a:solidFill>
            </a:endParaRPr>
          </a:p>
        </p:txBody>
      </p:sp>
      <p:sp>
        <p:nvSpPr>
          <p:cNvPr id="66563" name="Content Placeholder 2"/>
          <p:cNvSpPr>
            <a:spLocks noGrp="1"/>
          </p:cNvSpPr>
          <p:nvPr>
            <p:ph idx="1"/>
          </p:nvPr>
        </p:nvSpPr>
        <p:spPr/>
        <p:txBody>
          <a:bodyPr/>
          <a:lstStyle/>
          <a:p>
            <a:r>
              <a:rPr lang="en-US" altLang="en-US" smtClean="0"/>
              <a:t>Speed- complex designs printed within a few hours.</a:t>
            </a:r>
          </a:p>
          <a:p>
            <a:r>
              <a:rPr lang="en-US" altLang="en-US" smtClean="0"/>
              <a:t>Single-step building (in some machines)</a:t>
            </a:r>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Cost: save on machine cost, machine operating cost, and labor</a:t>
            </a:r>
          </a:p>
          <a:p>
            <a:r>
              <a:rPr lang="en-US" altLang="en-US" smtClean="0"/>
              <a:t>Risk mitigation</a:t>
            </a:r>
          </a:p>
        </p:txBody>
      </p:sp>
      <p:pic>
        <p:nvPicPr>
          <p:cNvPr id="665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3276600"/>
            <a:ext cx="103806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4"/>
          <p:cNvSpPr>
            <a:spLocks noChangeArrowheads="1"/>
          </p:cNvSpPr>
          <p:nvPr/>
        </p:nvSpPr>
        <p:spPr bwMode="auto">
          <a:xfrm>
            <a:off x="233363" y="7299325"/>
            <a:ext cx="10720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https://www.3dhubs.com/knowledge-base/advantages-3d-printing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Why might you 3D print</a:t>
            </a:r>
            <a:endParaRPr lang="en-US" dirty="0">
              <a:solidFill>
                <a:schemeClr val="tx1"/>
              </a:solidFill>
            </a:endParaRPr>
          </a:p>
        </p:txBody>
      </p:sp>
      <p:sp>
        <p:nvSpPr>
          <p:cNvPr id="68611" name="Content Placeholder 2"/>
          <p:cNvSpPr>
            <a:spLocks noGrp="1"/>
          </p:cNvSpPr>
          <p:nvPr>
            <p:ph idx="1"/>
          </p:nvPr>
        </p:nvSpPr>
        <p:spPr/>
        <p:txBody>
          <a:bodyPr/>
          <a:lstStyle/>
          <a:p>
            <a:r>
              <a:rPr lang="en-US" altLang="en-US" smtClean="0"/>
              <a:t>And MORE</a:t>
            </a:r>
          </a:p>
          <a:p>
            <a:pPr lvl="1"/>
            <a:r>
              <a:rPr lang="en-US" altLang="en-US" smtClean="0"/>
              <a:t>Complexity and design freedom</a:t>
            </a:r>
          </a:p>
          <a:p>
            <a:pPr lvl="1"/>
            <a:r>
              <a:rPr lang="en-US" altLang="en-US" smtClean="0"/>
              <a:t>Customization</a:t>
            </a:r>
          </a:p>
          <a:p>
            <a:pPr lvl="1"/>
            <a:r>
              <a:rPr lang="en-US" altLang="en-US" smtClean="0"/>
              <a:t>Sustainability</a:t>
            </a:r>
          </a:p>
        </p:txBody>
      </p:sp>
      <p:pic>
        <p:nvPicPr>
          <p:cNvPr id="68612" name="Picture 4" descr="https://s3-eu-west-1.amazonaws.com/3dhubs-knowledgebase/benefits-3d-printing/photo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88" y="1916113"/>
            <a:ext cx="511175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8" descr="https://s3-eu-west-1.amazonaws.com/3dhubs-knowledgebase/benefits-3d-printing/photo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575" y="4048125"/>
            <a:ext cx="410845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7"/>
          <p:cNvSpPr>
            <a:spLocks noChangeArrowheads="1"/>
          </p:cNvSpPr>
          <p:nvPr/>
        </p:nvSpPr>
        <p:spPr bwMode="auto">
          <a:xfrm>
            <a:off x="233363" y="7299325"/>
            <a:ext cx="10720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https://www.3dhubs.com/knowledge-base/advantages-3d-printing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What can you print?</a:t>
            </a:r>
            <a:endParaRPr lang="en-US" dirty="0">
              <a:solidFill>
                <a:schemeClr val="tx1"/>
              </a:solidFill>
            </a:endParaRPr>
          </a:p>
        </p:txBody>
      </p:sp>
      <p:sp>
        <p:nvSpPr>
          <p:cNvPr id="3" name="Content Placeholder 2"/>
          <p:cNvSpPr>
            <a:spLocks noGrp="1"/>
          </p:cNvSpPr>
          <p:nvPr>
            <p:ph idx="1"/>
          </p:nvPr>
        </p:nvSpPr>
        <p:spPr>
          <a:xfrm>
            <a:off x="0" y="6470650"/>
            <a:ext cx="13817600" cy="1195388"/>
          </a:xfrm>
        </p:spPr>
        <p:txBody>
          <a:bodyPr>
            <a:normAutofit fontScale="62500" lnSpcReduction="20000"/>
          </a:bodyPr>
          <a:lstStyle/>
          <a:p>
            <a:pPr>
              <a:defRPr/>
            </a:pPr>
            <a:r>
              <a:rPr lang="en-US" dirty="0" smtClean="0"/>
              <a:t>https://www.google.com/url?sa=i&amp;rct=j&amp;q=&amp;esrc=s&amp;source=images&amp;cd=&amp;cad=rja&amp;uact=8&amp;ved=2ahUKEwju6LHpx8rdAhUFMXwKHW6OCXQQjRx6BAgBEAU&amp;url=http%3A%2F%2Fwww.3dprintertx.com%2F3d-printing-rapid-prototyping%2F&amp;psig=AOvVaw0JIRxc4lroRel4r5_Uv8rL&amp;ust=1537566500460835</a:t>
            </a:r>
          </a:p>
          <a:p>
            <a:pPr>
              <a:defRPr/>
            </a:pPr>
            <a:r>
              <a:rPr lang="en-US" dirty="0" smtClean="0"/>
              <a:t>https://www.google.com/url?sa=i&amp;rct=j&amp;q=&amp;esrc=s&amp;source=images&amp;cd=&amp;cad=rja&amp;uact=8&amp;ved=2ahUKEwiUtc6kx8rdAhUywMQHHT6_CeoQjRx6BAgBEAU&amp;url=https%3A%2F%2Fwww.digitaltrends.com%2Fcool-tech%2Fuseful-3d-printed-household-items%2F&amp;psig=AOvVaw2ky_oi23QGNjNUcogzqaSn&amp;ust=1537566260577584 </a:t>
            </a:r>
          </a:p>
          <a:p>
            <a:pPr>
              <a:defRPr/>
            </a:pPr>
            <a:r>
              <a:rPr lang="en-US" dirty="0" smtClean="0"/>
              <a:t>https://static.makeuseof.com/wp-content/uploads/2016/08/3d-printing-useful-at-home-toothpaste-tube-squeezer.png </a:t>
            </a:r>
          </a:p>
          <a:p>
            <a:pPr>
              <a:defRPr/>
            </a:pPr>
            <a:endParaRPr lang="en-US" dirty="0"/>
          </a:p>
        </p:txBody>
      </p:sp>
      <p:pic>
        <p:nvPicPr>
          <p:cNvPr id="70660" name="Picture 2" descr="Image result for what can you 3d pr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5300" y="1916113"/>
            <a:ext cx="25495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descr="Image result for what can you 3d pr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700" y="3011488"/>
            <a:ext cx="420528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Image result for 3d print prototy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25" y="1768475"/>
            <a:ext cx="42656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3D Printing 101- Overview</a:t>
            </a:r>
            <a:endParaRPr lang="en-US" dirty="0">
              <a:solidFill>
                <a:schemeClr val="tx1"/>
              </a:solidFill>
            </a:endParaRPr>
          </a:p>
        </p:txBody>
      </p:sp>
      <p:sp>
        <p:nvSpPr>
          <p:cNvPr id="3" name="Content Placeholder 2"/>
          <p:cNvSpPr>
            <a:spLocks noGrp="1"/>
          </p:cNvSpPr>
          <p:nvPr>
            <p:ph idx="1"/>
          </p:nvPr>
        </p:nvSpPr>
        <p:spPr/>
        <p:txBody>
          <a:bodyPr/>
          <a:lstStyle/>
          <a:p>
            <a:pPr marL="0" indent="0">
              <a:buFont typeface="Wingdings 3" panose="05040102010807070707" pitchFamily="18" charset="2"/>
              <a:buNone/>
              <a:defRPr/>
            </a:pPr>
            <a:r>
              <a:rPr lang="en-US" dirty="0" smtClean="0"/>
              <a:t>3D printing is considered </a:t>
            </a:r>
            <a:r>
              <a:rPr lang="en-US" u="sng" dirty="0" smtClean="0"/>
              <a:t>additive manufacturing</a:t>
            </a:r>
            <a:r>
              <a:rPr lang="en-US" dirty="0" smtClean="0"/>
              <a:t>: layers of materials are built up to create a solid object. </a:t>
            </a:r>
          </a:p>
          <a:p>
            <a:pPr marL="0" indent="0">
              <a:buFont typeface="Wingdings 3" panose="05040102010807070707" pitchFamily="18" charset="2"/>
              <a:buNone/>
              <a:defRPr/>
            </a:pPr>
            <a:endParaRPr lang="en-US" dirty="0"/>
          </a:p>
          <a:p>
            <a:pPr marL="0" indent="0">
              <a:buFont typeface="Wingdings 3" panose="05040102010807070707" pitchFamily="18" charset="2"/>
              <a:buNone/>
              <a:defRPr/>
            </a:pPr>
            <a:r>
              <a:rPr lang="en-US" dirty="0" smtClean="0"/>
              <a:t>General steps: </a:t>
            </a:r>
          </a:p>
          <a:p>
            <a:pPr marL="582913" indent="-582913">
              <a:buClrTx/>
              <a:buFont typeface="+mj-lt"/>
              <a:buAutoNum type="arabicPeriod"/>
              <a:defRPr/>
            </a:pPr>
            <a:r>
              <a:rPr lang="en-US" dirty="0" smtClean="0">
                <a:solidFill>
                  <a:schemeClr val="tx1"/>
                </a:solidFill>
              </a:rPr>
              <a:t>CAD Model- digital rendering</a:t>
            </a:r>
          </a:p>
          <a:p>
            <a:pPr marL="582913" indent="-582913">
              <a:buClrTx/>
              <a:buFont typeface="+mj-lt"/>
              <a:buAutoNum type="arabicPeriod"/>
              <a:defRPr/>
            </a:pPr>
            <a:r>
              <a:rPr lang="en-US" dirty="0" smtClean="0">
                <a:solidFill>
                  <a:schemeClr val="tx1"/>
                </a:solidFill>
              </a:rPr>
              <a:t>Convert to STL file + internal file manipulation</a:t>
            </a:r>
          </a:p>
          <a:p>
            <a:pPr marL="582913" indent="-582913">
              <a:buClrTx/>
              <a:buFont typeface="+mj-lt"/>
              <a:buAutoNum type="arabicPeriod"/>
              <a:defRPr/>
            </a:pPr>
            <a:r>
              <a:rPr lang="en-US" dirty="0" smtClean="0">
                <a:solidFill>
                  <a:schemeClr val="tx1"/>
                </a:solidFill>
              </a:rPr>
              <a:t>Printing- calibration, maintenance, and materials selection</a:t>
            </a:r>
          </a:p>
          <a:p>
            <a:pPr marL="582913" indent="-582913">
              <a:buClrTx/>
              <a:buFont typeface="+mj-lt"/>
              <a:buAutoNum type="arabicPeriod"/>
              <a:defRPr/>
            </a:pPr>
            <a:r>
              <a:rPr lang="en-US" dirty="0" smtClean="0">
                <a:solidFill>
                  <a:schemeClr val="tx1"/>
                </a:solidFill>
              </a:rPr>
              <a:t>Removal and Post-processing- base removal, sanding, </a:t>
            </a:r>
          </a:p>
          <a:p>
            <a:pPr marL="582913" indent="-582913">
              <a:buClrTx/>
              <a:buFont typeface="+mj-lt"/>
              <a:buAutoNum type="arabicPeriod"/>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3D Printing 101- Types of printing</a:t>
            </a:r>
            <a:endParaRPr lang="en-US" dirty="0">
              <a:solidFill>
                <a:schemeClr val="tx1"/>
              </a:solidFill>
            </a:endParaRPr>
          </a:p>
        </p:txBody>
      </p:sp>
      <p:pic>
        <p:nvPicPr>
          <p:cNvPr id="747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371600"/>
            <a:ext cx="12341225"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50" y="690563"/>
            <a:ext cx="10179050" cy="1497012"/>
          </a:xfrm>
        </p:spPr>
        <p:txBody>
          <a:bodyPr/>
          <a:lstStyle/>
          <a:p>
            <a:pPr>
              <a:defRPr/>
            </a:pPr>
            <a:r>
              <a:rPr lang="en-US" dirty="0" smtClean="0">
                <a:solidFill>
                  <a:schemeClr val="tx1"/>
                </a:solidFill>
              </a:rPr>
              <a:t>3D Printing 101- Popular types of printing</a:t>
            </a:r>
            <a:endParaRPr lang="en-US" dirty="0">
              <a:solidFill>
                <a:schemeClr val="tx1"/>
              </a:solidFill>
            </a:endParaRPr>
          </a:p>
        </p:txBody>
      </p:sp>
      <p:sp>
        <p:nvSpPr>
          <p:cNvPr id="75779" name="Content Placeholder 2"/>
          <p:cNvSpPr>
            <a:spLocks noGrp="1"/>
          </p:cNvSpPr>
          <p:nvPr>
            <p:ph idx="1"/>
          </p:nvPr>
        </p:nvSpPr>
        <p:spPr>
          <a:xfrm>
            <a:off x="949325" y="2068513"/>
            <a:ext cx="11918950" cy="1119187"/>
          </a:xfrm>
        </p:spPr>
        <p:txBody>
          <a:bodyPr/>
          <a:lstStyle/>
          <a:p>
            <a:r>
              <a:rPr lang="en-US" altLang="en-US" sz="2800" u="sng" smtClean="0"/>
              <a:t>Material Extrusion: </a:t>
            </a:r>
            <a:r>
              <a:rPr lang="en-US" altLang="en-US" sz="2800" smtClean="0"/>
              <a:t>material is squeezed out of the nozzle onto a build plate. Nozzle follows a predetermined path building layer by layer. </a:t>
            </a:r>
          </a:p>
          <a:p>
            <a:endParaRPr lang="en-US" altLang="en-US" smtClean="0"/>
          </a:p>
          <a:p>
            <a:endParaRPr lang="en-US" altLang="en-US" smtClean="0"/>
          </a:p>
        </p:txBody>
      </p:sp>
      <p:sp>
        <p:nvSpPr>
          <p:cNvPr id="75780" name="Rectangle 3"/>
          <p:cNvSpPr>
            <a:spLocks noChangeArrowheads="1"/>
          </p:cNvSpPr>
          <p:nvPr/>
        </p:nvSpPr>
        <p:spPr bwMode="auto">
          <a:xfrm>
            <a:off x="457200" y="7353300"/>
            <a:ext cx="990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https://www.3dhubs.com/knowledge-base/additive-manufacturing-technologies-overview</a:t>
            </a:r>
          </a:p>
        </p:txBody>
      </p:sp>
      <p:pic>
        <p:nvPicPr>
          <p:cNvPr id="75781" name="Picture 2" descr="https://s3-eu-west-1.amazonaws.com/3dhubs-knowledgebase/classification-am-processes/phot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2100" y="3478213"/>
            <a:ext cx="5467350"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49325" y="3232150"/>
            <a:ext cx="7085013" cy="3108325"/>
          </a:xfrm>
          <a:prstGeom prst="rect">
            <a:avLst/>
          </a:prstGeom>
          <a:noFill/>
        </p:spPr>
        <p:txBody>
          <a:bodyPr>
            <a:spAutoFit/>
          </a:bodyPr>
          <a:lstStyle/>
          <a:p>
            <a:pPr marL="323840" indent="-323840">
              <a:buFont typeface="Arial" panose="020B0604020202020204" pitchFamily="34" charset="0"/>
              <a:buChar char="•"/>
              <a:defRPr/>
            </a:pPr>
            <a:r>
              <a:rPr lang="en-US" sz="2800" dirty="0">
                <a:solidFill>
                  <a:schemeClr val="tx1"/>
                </a:solidFill>
                <a:latin typeface="+mj-lt"/>
              </a:rPr>
              <a:t>Uses FDM (Fused Deposition Modeling)</a:t>
            </a:r>
          </a:p>
          <a:p>
            <a:pPr marL="323840" indent="-323840">
              <a:buFont typeface="Arial" panose="020B0604020202020204" pitchFamily="34" charset="0"/>
              <a:buChar char="•"/>
              <a:defRPr/>
            </a:pPr>
            <a:r>
              <a:rPr lang="en-US" sz="2800" dirty="0">
                <a:solidFill>
                  <a:schemeClr val="tx1"/>
                </a:solidFill>
                <a:latin typeface="+mj-lt"/>
              </a:rPr>
              <a:t>Most common type of 3D printing technology</a:t>
            </a:r>
          </a:p>
          <a:p>
            <a:pPr marL="323840" indent="-323840">
              <a:buFont typeface="Arial" panose="020B0604020202020204" pitchFamily="34" charset="0"/>
              <a:buChar char="•"/>
              <a:defRPr/>
            </a:pPr>
            <a:r>
              <a:rPr lang="en-US" sz="2800" dirty="0">
                <a:solidFill>
                  <a:schemeClr val="tx1"/>
                </a:solidFill>
                <a:latin typeface="+mj-lt"/>
              </a:rPr>
              <a:t>Materials: Strings of thermoplastic materials</a:t>
            </a:r>
          </a:p>
          <a:p>
            <a:pPr marL="323840" indent="-323840">
              <a:buFont typeface="Arial" panose="020B0604020202020204" pitchFamily="34" charset="0"/>
              <a:buChar char="•"/>
              <a:defRPr/>
            </a:pPr>
            <a:r>
              <a:rPr lang="en-US" sz="2800" dirty="0">
                <a:solidFill>
                  <a:schemeClr val="tx1"/>
                </a:solidFill>
                <a:latin typeface="+mj-lt"/>
              </a:rPr>
              <a:t>Melts materials, prints, and material solidifies as it cools.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3D Printing 101- Popular types of printing</a:t>
            </a:r>
            <a:endParaRPr lang="en-US" dirty="0">
              <a:solidFill>
                <a:schemeClr val="tx1"/>
              </a:solidFill>
            </a:endParaRPr>
          </a:p>
        </p:txBody>
      </p:sp>
      <p:sp>
        <p:nvSpPr>
          <p:cNvPr id="3" name="Content Placeholder 2"/>
          <p:cNvSpPr>
            <a:spLocks noGrp="1"/>
          </p:cNvSpPr>
          <p:nvPr>
            <p:ph idx="1"/>
          </p:nvPr>
        </p:nvSpPr>
        <p:spPr>
          <a:xfrm>
            <a:off x="949325" y="2068513"/>
            <a:ext cx="11918950" cy="3341687"/>
          </a:xfrm>
        </p:spPr>
        <p:txBody>
          <a:bodyPr/>
          <a:lstStyle/>
          <a:p>
            <a:pPr>
              <a:defRPr/>
            </a:pPr>
            <a:r>
              <a:rPr lang="en-US" sz="3200" u="sng" dirty="0" smtClean="0"/>
              <a:t>Material Jetting: </a:t>
            </a:r>
            <a:r>
              <a:rPr lang="en-US" sz="3200" dirty="0" smtClean="0"/>
              <a:t>Similar to 2D printing, liquid layers are built one at a time and then exposed to light or heat to harden. </a:t>
            </a:r>
          </a:p>
          <a:p>
            <a:pPr>
              <a:defRPr/>
            </a:pPr>
            <a:endParaRPr lang="en-US" sz="3200" dirty="0"/>
          </a:p>
          <a:p>
            <a:pPr marL="323840" indent="-323840">
              <a:buFont typeface="Arial" panose="020B0604020202020204" pitchFamily="34" charset="0"/>
              <a:buChar char="•"/>
              <a:defRPr/>
            </a:pPr>
            <a:r>
              <a:rPr lang="en-US" sz="3200" dirty="0">
                <a:solidFill>
                  <a:schemeClr val="tx1"/>
                </a:solidFill>
              </a:rPr>
              <a:t>Multiple types of printing technologies under this main type</a:t>
            </a:r>
          </a:p>
          <a:p>
            <a:pPr marL="323840" indent="-323840">
              <a:buFont typeface="Arial" panose="020B0604020202020204" pitchFamily="34" charset="0"/>
              <a:buChar char="•"/>
              <a:defRPr/>
            </a:pPr>
            <a:r>
              <a:rPr lang="en-US" sz="3200" dirty="0">
                <a:solidFill>
                  <a:schemeClr val="tx1"/>
                </a:solidFill>
              </a:rPr>
              <a:t>Ideal for realistic prototypes- high detail resolution and smooth surface finish</a:t>
            </a:r>
          </a:p>
          <a:p>
            <a:pPr marL="323840" indent="-323840">
              <a:buFont typeface="Arial" panose="020B0604020202020204" pitchFamily="34" charset="0"/>
              <a:buChar char="•"/>
              <a:defRPr/>
            </a:pPr>
            <a:r>
              <a:rPr lang="en-US" sz="3200" dirty="0">
                <a:solidFill>
                  <a:schemeClr val="tx1"/>
                </a:solidFill>
              </a:rPr>
              <a:t>Can print in multiple colors and materials in a single print. </a:t>
            </a:r>
          </a:p>
          <a:p>
            <a:pPr marL="323840" indent="-323840">
              <a:buFont typeface="Arial" panose="020B0604020202020204" pitchFamily="34" charset="0"/>
              <a:buChar char="•"/>
              <a:defRPr/>
            </a:pPr>
            <a:r>
              <a:rPr lang="en-US" sz="3200" dirty="0">
                <a:solidFill>
                  <a:schemeClr val="tx1"/>
                </a:solidFill>
              </a:rPr>
              <a:t>Negatives: High cost</a:t>
            </a:r>
          </a:p>
          <a:p>
            <a:pPr marL="0" indent="0">
              <a:buFont typeface="Wingdings 3" panose="05040102010807070707" pitchFamily="18" charset="2"/>
              <a:buNone/>
              <a:defRPr/>
            </a:pPr>
            <a:endParaRPr lang="en-US" dirty="0" smtClean="0"/>
          </a:p>
          <a:p>
            <a:pPr>
              <a:defRPr/>
            </a:pPr>
            <a:endParaRPr lang="en-US" dirty="0"/>
          </a:p>
          <a:p>
            <a:pPr>
              <a:defRPr/>
            </a:pPr>
            <a:endParaRPr lang="en-US" dirty="0"/>
          </a:p>
        </p:txBody>
      </p:sp>
      <p:sp>
        <p:nvSpPr>
          <p:cNvPr id="76804" name="Rectangle 3"/>
          <p:cNvSpPr>
            <a:spLocks noChangeArrowheads="1"/>
          </p:cNvSpPr>
          <p:nvPr/>
        </p:nvSpPr>
        <p:spPr bwMode="auto">
          <a:xfrm>
            <a:off x="457200" y="7353300"/>
            <a:ext cx="990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https://www.3dhubs.com/knowledge-base/additive-manufacturing-technologies-overview</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3D-Printing vs CNC-milling</a:t>
            </a:r>
            <a:endParaRPr lang="en-US" dirty="0">
              <a:solidFill>
                <a:schemeClr val="tx1"/>
              </a:solidFill>
            </a:endParaRPr>
          </a:p>
        </p:txBody>
      </p:sp>
      <p:sp>
        <p:nvSpPr>
          <p:cNvPr id="3" name="Content Placeholder 2"/>
          <p:cNvSpPr>
            <a:spLocks noGrp="1"/>
          </p:cNvSpPr>
          <p:nvPr>
            <p:ph idx="1"/>
          </p:nvPr>
        </p:nvSpPr>
        <p:spPr>
          <a:xfrm>
            <a:off x="949325" y="1471613"/>
            <a:ext cx="11918950" cy="6094412"/>
          </a:xfrm>
        </p:spPr>
        <p:txBody>
          <a:bodyPr>
            <a:normAutofit/>
          </a:bodyPr>
          <a:lstStyle/>
          <a:p>
            <a:pPr>
              <a:defRPr/>
            </a:pPr>
            <a:r>
              <a:rPr lang="en-US" dirty="0" smtClean="0"/>
              <a:t>CNC: subtractive manufacturing technology. Usually you go from a block of material to final shape.</a:t>
            </a:r>
          </a:p>
          <a:p>
            <a:pPr>
              <a:defRPr/>
            </a:pPr>
            <a:endParaRPr lang="en-US" dirty="0"/>
          </a:p>
          <a:p>
            <a:pPr>
              <a:defRPr/>
            </a:pPr>
            <a:endParaRPr lang="en-US" dirty="0" smtClean="0"/>
          </a:p>
          <a:p>
            <a:pPr>
              <a:defRPr/>
            </a:pPr>
            <a:endParaRPr lang="en-US" dirty="0"/>
          </a:p>
          <a:p>
            <a:pPr>
              <a:defRPr/>
            </a:pPr>
            <a:endParaRPr lang="en-US" sz="113" dirty="0"/>
          </a:p>
          <a:p>
            <a:pPr>
              <a:defRPr/>
            </a:pPr>
            <a:r>
              <a:rPr lang="en-US" dirty="0" smtClean="0"/>
              <a:t>Use 3D printing when:  </a:t>
            </a:r>
          </a:p>
          <a:p>
            <a:pPr lvl="1">
              <a:defRPr/>
            </a:pPr>
            <a:r>
              <a:rPr lang="en-US" dirty="0" smtClean="0"/>
              <a:t>Traditional methods can’t produce the part (too complex, topology based)</a:t>
            </a:r>
          </a:p>
          <a:p>
            <a:pPr lvl="1">
              <a:defRPr/>
            </a:pPr>
            <a:r>
              <a:rPr lang="en-US" dirty="0" smtClean="0"/>
              <a:t>Need a fast turn-around time</a:t>
            </a:r>
          </a:p>
          <a:p>
            <a:pPr lvl="1">
              <a:defRPr/>
            </a:pPr>
            <a:r>
              <a:rPr lang="en-US" dirty="0" smtClean="0"/>
              <a:t>Low cost is essential and small volumes are okay</a:t>
            </a:r>
          </a:p>
          <a:p>
            <a:pPr lvl="1">
              <a:defRPr/>
            </a:pPr>
            <a:r>
              <a:rPr lang="en-US" dirty="0" smtClean="0"/>
              <a:t>Small number of identical parts (n&lt;10)</a:t>
            </a:r>
          </a:p>
          <a:p>
            <a:pPr lvl="1">
              <a:defRPr/>
            </a:pPr>
            <a:r>
              <a:rPr lang="en-US" dirty="0" smtClean="0"/>
              <a:t>If materials cannot be easily machined (metal </a:t>
            </a:r>
            <a:r>
              <a:rPr lang="en-US" dirty="0" err="1" smtClean="0"/>
              <a:t>superalloys</a:t>
            </a:r>
            <a:r>
              <a:rPr lang="en-US" dirty="0" smtClean="0"/>
              <a:t>, or flexible TPU)</a:t>
            </a:r>
            <a:endParaRPr lang="en-US" dirty="0"/>
          </a:p>
        </p:txBody>
      </p:sp>
      <p:pic>
        <p:nvPicPr>
          <p:cNvPr id="778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2451100"/>
            <a:ext cx="559911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8338" y="2447925"/>
            <a:ext cx="58674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5"/>
          <p:cNvSpPr>
            <a:spLocks noChangeArrowheads="1"/>
          </p:cNvSpPr>
          <p:nvPr/>
        </p:nvSpPr>
        <p:spPr bwMode="auto">
          <a:xfrm>
            <a:off x="133350" y="7296150"/>
            <a:ext cx="888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https://www.3dhubs.com/knowledge-base/3d-printing-vs-cnc-machining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3D-Printing vs CNC</a:t>
            </a:r>
            <a:endParaRPr lang="en-US" dirty="0">
              <a:solidFill>
                <a:schemeClr val="tx1"/>
              </a:solidFill>
            </a:endParaRPr>
          </a:p>
        </p:txBody>
      </p:sp>
      <p:sp>
        <p:nvSpPr>
          <p:cNvPr id="78851" name="Content Placeholder 2"/>
          <p:cNvSpPr>
            <a:spLocks noGrp="1"/>
          </p:cNvSpPr>
          <p:nvPr>
            <p:ph idx="1"/>
          </p:nvPr>
        </p:nvSpPr>
        <p:spPr/>
        <p:txBody>
          <a:bodyPr/>
          <a:lstStyle/>
          <a:p>
            <a:endParaRPr lang="en-US" altLang="en-US" smtClean="0"/>
          </a:p>
        </p:txBody>
      </p:sp>
      <p:pic>
        <p:nvPicPr>
          <p:cNvPr id="788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7175" y="1916113"/>
            <a:ext cx="811212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Rectangle 4"/>
          <p:cNvSpPr>
            <a:spLocks noChangeArrowheads="1"/>
          </p:cNvSpPr>
          <p:nvPr/>
        </p:nvSpPr>
        <p:spPr bwMode="auto">
          <a:xfrm>
            <a:off x="133350" y="7296150"/>
            <a:ext cx="888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https://www.3dhubs.com/knowledge-base/3d-printing-vs-cnc-machining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Download </a:t>
            </a:r>
            <a:r>
              <a:rPr lang="en-US" dirty="0" err="1" smtClean="0">
                <a:solidFill>
                  <a:schemeClr val="tx1"/>
                </a:solidFill>
              </a:rPr>
              <a:t>Inventer</a:t>
            </a:r>
            <a:endParaRPr lang="en-US" dirty="0">
              <a:solidFill>
                <a:schemeClr val="tx1"/>
              </a:solidFill>
            </a:endParaRPr>
          </a:p>
        </p:txBody>
      </p:sp>
      <p:sp>
        <p:nvSpPr>
          <p:cNvPr id="50179" name="Content Placeholder 2"/>
          <p:cNvSpPr>
            <a:spLocks noGrp="1"/>
          </p:cNvSpPr>
          <p:nvPr>
            <p:ph idx="1"/>
          </p:nvPr>
        </p:nvSpPr>
        <p:spPr>
          <a:xfrm>
            <a:off x="355600" y="3373438"/>
            <a:ext cx="13227050" cy="4398962"/>
          </a:xfrm>
        </p:spPr>
        <p:txBody>
          <a:bodyPr/>
          <a:lstStyle/>
          <a:p>
            <a:pPr marL="0" indent="0">
              <a:buFont typeface="Wingdings 3" panose="05040102010807070707" pitchFamily="18" charset="2"/>
              <a:buNone/>
            </a:pPr>
            <a:r>
              <a:rPr lang="en-US" altLang="en-US" sz="3200" smtClean="0"/>
              <a:t>www.Studentsupport.Newhaven.edu/first-year-engineering-students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Getting ready to 3D Print</a:t>
            </a:r>
            <a:endParaRPr lang="en-US" dirty="0">
              <a:solidFill>
                <a:schemeClr val="tx1"/>
              </a:solidFill>
            </a:endParaRPr>
          </a:p>
        </p:txBody>
      </p:sp>
      <p:sp>
        <p:nvSpPr>
          <p:cNvPr id="79875" name="Content Placeholder 2"/>
          <p:cNvSpPr>
            <a:spLocks noGrp="1"/>
          </p:cNvSpPr>
          <p:nvPr>
            <p:ph idx="1"/>
          </p:nvPr>
        </p:nvSpPr>
        <p:spPr/>
        <p:txBody>
          <a:bodyPr/>
          <a:lstStyle/>
          <a:p>
            <a:r>
              <a:rPr lang="en-US" altLang="en-US" smtClean="0"/>
              <a:t>3D-rendering</a:t>
            </a:r>
          </a:p>
          <a:p>
            <a:pPr lvl="1"/>
            <a:r>
              <a:rPr lang="en-US" altLang="en-US" smtClean="0"/>
              <a:t>Start with a model in CAD, Solidworks, </a:t>
            </a:r>
            <a:r>
              <a:rPr lang="en-US" altLang="en-US" b="1" u="sng" smtClean="0"/>
              <a:t>Inventor</a:t>
            </a:r>
            <a:r>
              <a:rPr lang="en-US" altLang="en-US" smtClean="0"/>
              <a:t>, or other 3D rendering software</a:t>
            </a:r>
          </a:p>
          <a:p>
            <a:pPr lvl="1"/>
            <a:r>
              <a:rPr lang="en-US" altLang="en-US" smtClean="0"/>
              <a:t>Will need to convert it to STL</a:t>
            </a:r>
          </a:p>
          <a:p>
            <a:pPr lvl="1"/>
            <a:r>
              <a:rPr lang="en-US" altLang="en-US" smtClean="0"/>
              <a:t>How you convert it matters</a:t>
            </a:r>
          </a:p>
          <a:p>
            <a:pPr lvl="1"/>
            <a:endParaRPr lang="en-US" altLang="en-US" smtClean="0"/>
          </a:p>
          <a:p>
            <a:pPr lvl="1"/>
            <a:endParaRPr lang="en-US" altLang="en-US" smtClean="0"/>
          </a:p>
          <a:p>
            <a:r>
              <a:rPr lang="en-US" altLang="en-US" smtClean="0"/>
              <a:t>Can find existing STL files depending on what you are trying to do. </a:t>
            </a:r>
          </a:p>
        </p:txBody>
      </p:sp>
      <p:sp>
        <p:nvSpPr>
          <p:cNvPr id="79876" name="Rectangle 3"/>
          <p:cNvSpPr>
            <a:spLocks noChangeArrowheads="1"/>
          </p:cNvSpPr>
          <p:nvPr/>
        </p:nvSpPr>
        <p:spPr bwMode="auto">
          <a:xfrm>
            <a:off x="22225" y="7391400"/>
            <a:ext cx="969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https://www.3dhubs.com/knowledge-base/3d-printing-stl-files-step-step-guide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50" y="690563"/>
            <a:ext cx="10788650" cy="1497012"/>
          </a:xfrm>
        </p:spPr>
        <p:txBody>
          <a:bodyPr/>
          <a:lstStyle/>
          <a:p>
            <a:pPr>
              <a:defRPr/>
            </a:pPr>
            <a:r>
              <a:rPr lang="en-US" dirty="0" smtClean="0">
                <a:solidFill>
                  <a:schemeClr val="tx1"/>
                </a:solidFill>
              </a:rPr>
              <a:t>Creating a 3D Model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(Follow Inventor guidelines on BB handout)</a:t>
            </a:r>
            <a:endParaRPr lang="en-US" dirty="0">
              <a:solidFill>
                <a:schemeClr val="tx1"/>
              </a:solidFill>
            </a:endParaRPr>
          </a:p>
        </p:txBody>
      </p:sp>
      <p:sp>
        <p:nvSpPr>
          <p:cNvPr id="80899" name="Content Placeholder 2"/>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Getting ready to 3D Print: a good model</a:t>
            </a:r>
            <a:endParaRPr lang="en-US" dirty="0">
              <a:solidFill>
                <a:schemeClr val="tx1"/>
              </a:solidFill>
            </a:endParaRPr>
          </a:p>
        </p:txBody>
      </p:sp>
      <p:sp>
        <p:nvSpPr>
          <p:cNvPr id="81923" name="Content Placeholder 2"/>
          <p:cNvSpPr>
            <a:spLocks noGrp="1"/>
          </p:cNvSpPr>
          <p:nvPr>
            <p:ph idx="1"/>
          </p:nvPr>
        </p:nvSpPr>
        <p:spPr/>
        <p:txBody>
          <a:bodyPr/>
          <a:lstStyle/>
          <a:p>
            <a:r>
              <a:rPr lang="en-US" altLang="en-US" smtClean="0"/>
              <a:t>You can design great things, but if they aren’t specified for manufacturing on the desired technology, your parts will be unusable. </a:t>
            </a:r>
          </a:p>
          <a:p>
            <a:endParaRPr lang="en-US" altLang="en-US" smtClean="0"/>
          </a:p>
          <a:p>
            <a:r>
              <a:rPr lang="en-US" altLang="en-US" smtClean="0"/>
              <a:t>Fit: making interlocking pieces smaller than the surrounding piece. </a:t>
            </a:r>
          </a:p>
        </p:txBody>
      </p:sp>
      <p:sp>
        <p:nvSpPr>
          <p:cNvPr id="7" name="Donut 6"/>
          <p:cNvSpPr/>
          <p:nvPr/>
        </p:nvSpPr>
        <p:spPr>
          <a:xfrm>
            <a:off x="1041400" y="5029200"/>
            <a:ext cx="1600200" cy="1524000"/>
          </a:xfrm>
          <a:prstGeom prst="don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quot;No&quot; Symbol 7"/>
          <p:cNvSpPr/>
          <p:nvPr/>
        </p:nvSpPr>
        <p:spPr>
          <a:xfrm>
            <a:off x="7062788" y="5029200"/>
            <a:ext cx="1598612" cy="15240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8192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5588" y="4243388"/>
            <a:ext cx="414496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Getting ready to 3D print: a good model </a:t>
            </a:r>
            <a:endParaRPr lang="en-US" dirty="0">
              <a:solidFill>
                <a:schemeClr val="tx1"/>
              </a:solidFill>
            </a:endParaRPr>
          </a:p>
        </p:txBody>
      </p:sp>
      <p:sp>
        <p:nvSpPr>
          <p:cNvPr id="82947" name="Content Placeholder 2"/>
          <p:cNvSpPr>
            <a:spLocks noGrp="1"/>
          </p:cNvSpPr>
          <p:nvPr>
            <p:ph idx="1"/>
          </p:nvPr>
        </p:nvSpPr>
        <p:spPr/>
        <p:txBody>
          <a:bodyPr/>
          <a:lstStyle/>
          <a:p>
            <a:r>
              <a:rPr lang="en-US" altLang="en-US" smtClean="0"/>
              <a:t>Be careful of overhangs! We use FDM printing- anything too “sharp” of an edge will not print properly</a:t>
            </a:r>
          </a:p>
        </p:txBody>
      </p:sp>
      <p:pic>
        <p:nvPicPr>
          <p:cNvPr id="829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3632200"/>
            <a:ext cx="351313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3632200"/>
            <a:ext cx="619601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Getting ready to 3D print: a good model</a:t>
            </a:r>
            <a:endParaRPr lang="en-US" dirty="0">
              <a:solidFill>
                <a:schemeClr val="tx1"/>
              </a:solidFill>
            </a:endParaRPr>
          </a:p>
        </p:txBody>
      </p:sp>
      <p:sp>
        <p:nvSpPr>
          <p:cNvPr id="84995" name="Content Placeholder 2"/>
          <p:cNvSpPr>
            <a:spLocks noGrp="1"/>
          </p:cNvSpPr>
          <p:nvPr>
            <p:ph idx="1"/>
          </p:nvPr>
        </p:nvSpPr>
        <p:spPr/>
        <p:txBody>
          <a:bodyPr/>
          <a:lstStyle/>
          <a:p>
            <a:r>
              <a:rPr lang="en-US" altLang="en-US" smtClean="0"/>
              <a:t>Not everything needs to be 3D printed!</a:t>
            </a:r>
          </a:p>
          <a:p>
            <a:endParaRPr lang="en-US" altLang="en-US" smtClean="0"/>
          </a:p>
          <a:p>
            <a:r>
              <a:rPr lang="en-US" altLang="en-US" smtClean="0"/>
              <a:t>Things that don’t 3D print well: </a:t>
            </a:r>
          </a:p>
          <a:p>
            <a:pPr lvl="1"/>
            <a:r>
              <a:rPr lang="en-US" altLang="en-US" smtClean="0"/>
              <a:t>Large, flat “plate” like pieces (use other things like laser cutter)</a:t>
            </a:r>
          </a:p>
          <a:p>
            <a:pPr lvl="1"/>
            <a:r>
              <a:rPr lang="en-US" altLang="en-US" smtClean="0"/>
              <a:t>Really thin pieces</a:t>
            </a:r>
          </a:p>
          <a:p>
            <a:pPr lvl="1"/>
            <a:r>
              <a:rPr lang="en-US" altLang="en-US" smtClean="0"/>
              <a:t>Things with sharp overhangs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50" y="690563"/>
            <a:ext cx="10941050" cy="1497012"/>
          </a:xfrm>
        </p:spPr>
        <p:txBody>
          <a:bodyPr/>
          <a:lstStyle/>
          <a:p>
            <a:pPr>
              <a:defRPr/>
            </a:pPr>
            <a:r>
              <a:rPr lang="en-US" dirty="0" smtClean="0">
                <a:solidFill>
                  <a:schemeClr val="tx1"/>
                </a:solidFill>
              </a:rPr>
              <a:t>Getting ready to 3D Print: Resolution of STL</a:t>
            </a:r>
            <a:endParaRPr lang="en-US" dirty="0">
              <a:solidFill>
                <a:schemeClr val="tx1"/>
              </a:solidFill>
            </a:endParaRPr>
          </a:p>
        </p:txBody>
      </p:sp>
      <p:sp>
        <p:nvSpPr>
          <p:cNvPr id="86019" name="Content Placeholder 2"/>
          <p:cNvSpPr>
            <a:spLocks noGrp="1"/>
          </p:cNvSpPr>
          <p:nvPr>
            <p:ph idx="1"/>
          </p:nvPr>
        </p:nvSpPr>
        <p:spPr>
          <a:xfrm>
            <a:off x="949325" y="1511300"/>
            <a:ext cx="6327775" cy="5441950"/>
          </a:xfrm>
        </p:spPr>
        <p:txBody>
          <a:bodyPr/>
          <a:lstStyle/>
          <a:p>
            <a:r>
              <a:rPr lang="en-US" altLang="en-US" smtClean="0"/>
              <a:t>Resolution matters: </a:t>
            </a:r>
          </a:p>
          <a:p>
            <a:pPr lvl="1"/>
            <a:r>
              <a:rPr lang="en-US" altLang="en-US" smtClean="0"/>
              <a:t>if too low, will have visible triangles on the surface. </a:t>
            </a:r>
          </a:p>
          <a:p>
            <a:pPr lvl="1"/>
            <a:r>
              <a:rPr lang="en-US" altLang="en-US" smtClean="0"/>
              <a:t>If too high, will not matter due to printing resolution so files size is increased unnecessarily. </a:t>
            </a:r>
          </a:p>
          <a:p>
            <a:r>
              <a:rPr lang="en-US" altLang="en-US" smtClean="0"/>
              <a:t>To optimize, evaluate chord height and angle </a:t>
            </a:r>
          </a:p>
          <a:p>
            <a:pPr lvl="1"/>
            <a:r>
              <a:rPr lang="en-US" altLang="en-US" smtClean="0"/>
              <a:t>Chord height: 1/20</a:t>
            </a:r>
            <a:r>
              <a:rPr lang="en-US" altLang="en-US" baseline="30000" smtClean="0"/>
              <a:t>th</a:t>
            </a:r>
            <a:r>
              <a:rPr lang="en-US" altLang="en-US" smtClean="0"/>
              <a:t> of 3D printing layer thickness, never below 1 micron. </a:t>
            </a:r>
          </a:p>
          <a:p>
            <a:pPr lvl="1"/>
            <a:r>
              <a:rPr lang="en-US" altLang="en-US" smtClean="0"/>
              <a:t>Angular tolerance: default 15 degrees (preset value of 0). </a:t>
            </a:r>
          </a:p>
          <a:p>
            <a:r>
              <a:rPr lang="en-US" altLang="en-US" smtClean="0"/>
              <a:t>In general, recommend you set the “high” preset in CAD for  your STL file</a:t>
            </a:r>
          </a:p>
        </p:txBody>
      </p:sp>
      <p:pic>
        <p:nvPicPr>
          <p:cNvPr id="860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7100" y="1409700"/>
            <a:ext cx="6167438"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4886325"/>
            <a:ext cx="2989263"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5913" y="4956175"/>
            <a:ext cx="2392362"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Rectangle 6"/>
          <p:cNvSpPr>
            <a:spLocks noChangeArrowheads="1"/>
          </p:cNvSpPr>
          <p:nvPr/>
        </p:nvSpPr>
        <p:spPr bwMode="auto">
          <a:xfrm>
            <a:off x="0" y="7370763"/>
            <a:ext cx="969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https://www.3dhubs.com/knowledge-base/3d-printing-stl-files-step-step-guide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Getting ready to 3D Print: Wall thickness</a:t>
            </a:r>
            <a:endParaRPr lang="en-US" dirty="0">
              <a:solidFill>
                <a:schemeClr val="tx1"/>
              </a:solidFill>
            </a:endParaRPr>
          </a:p>
        </p:txBody>
      </p:sp>
      <p:sp>
        <p:nvSpPr>
          <p:cNvPr id="87043" name="Content Placeholder 2"/>
          <p:cNvSpPr>
            <a:spLocks noGrp="1"/>
          </p:cNvSpPr>
          <p:nvPr>
            <p:ph idx="1"/>
          </p:nvPr>
        </p:nvSpPr>
        <p:spPr/>
        <p:txBody>
          <a:bodyPr/>
          <a:lstStyle/>
          <a:p>
            <a:endParaRPr lang="en-US" altLang="en-US" smtClean="0"/>
          </a:p>
        </p:txBody>
      </p:sp>
      <p:pic>
        <p:nvPicPr>
          <p:cNvPr id="870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750" y="1365250"/>
            <a:ext cx="11755438"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4"/>
          <p:cNvSpPr>
            <a:spLocks noChangeArrowheads="1"/>
          </p:cNvSpPr>
          <p:nvPr/>
        </p:nvSpPr>
        <p:spPr bwMode="auto">
          <a:xfrm>
            <a:off x="0" y="7319963"/>
            <a:ext cx="11834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https://www.3dhubs.com/knowledge-base/3d-printing-geometry-restrictions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50" y="690563"/>
            <a:ext cx="10788650" cy="1497012"/>
          </a:xfrm>
        </p:spPr>
        <p:txBody>
          <a:bodyPr/>
          <a:lstStyle/>
          <a:p>
            <a:pPr>
              <a:defRPr/>
            </a:pPr>
            <a:r>
              <a:rPr lang="en-US" dirty="0" smtClean="0">
                <a:solidFill>
                  <a:schemeClr val="tx1"/>
                </a:solidFill>
              </a:rPr>
              <a:t>Getting ready to 3D Print: </a:t>
            </a:r>
            <a:r>
              <a:rPr lang="en-US" dirty="0">
                <a:solidFill>
                  <a:schemeClr val="tx1"/>
                </a:solidFill>
              </a:rPr>
              <a:t>P</a:t>
            </a:r>
            <a:r>
              <a:rPr lang="en-US" dirty="0" smtClean="0">
                <a:solidFill>
                  <a:schemeClr val="tx1"/>
                </a:solidFill>
              </a:rPr>
              <a:t>art Orientation</a:t>
            </a:r>
            <a:endParaRPr lang="en-US" dirty="0">
              <a:solidFill>
                <a:schemeClr val="tx1"/>
              </a:solidFill>
            </a:endParaRPr>
          </a:p>
        </p:txBody>
      </p:sp>
      <p:sp>
        <p:nvSpPr>
          <p:cNvPr id="3" name="Content Placeholder 2"/>
          <p:cNvSpPr>
            <a:spLocks noGrp="1"/>
          </p:cNvSpPr>
          <p:nvPr>
            <p:ph idx="1"/>
          </p:nvPr>
        </p:nvSpPr>
        <p:spPr>
          <a:xfrm>
            <a:off x="949325" y="2068513"/>
            <a:ext cx="5567363" cy="4932362"/>
          </a:xfrm>
        </p:spPr>
        <p:txBody>
          <a:bodyPr/>
          <a:lstStyle/>
          <a:p>
            <a:pPr>
              <a:defRPr/>
            </a:pPr>
            <a:r>
              <a:rPr lang="en-US" dirty="0" smtClean="0"/>
              <a:t>Orientation can: </a:t>
            </a:r>
          </a:p>
          <a:p>
            <a:pPr lvl="1">
              <a:defRPr/>
            </a:pPr>
            <a:r>
              <a:rPr lang="en-US" dirty="0" smtClean="0"/>
              <a:t>Effect shape </a:t>
            </a:r>
          </a:p>
          <a:p>
            <a:pPr lvl="1">
              <a:defRPr/>
            </a:pPr>
            <a:r>
              <a:rPr lang="en-US" dirty="0" smtClean="0"/>
              <a:t>Change build time</a:t>
            </a:r>
          </a:p>
          <a:p>
            <a:pPr lvl="1">
              <a:defRPr/>
            </a:pPr>
            <a:r>
              <a:rPr lang="en-US" dirty="0" smtClean="0"/>
              <a:t>Change strength. </a:t>
            </a:r>
          </a:p>
          <a:p>
            <a:pPr marL="0" indent="0">
              <a:buFont typeface="Wingdings 3" panose="05040102010807070707" pitchFamily="18" charset="2"/>
              <a:buNone/>
              <a:defRPr/>
            </a:pPr>
            <a:endParaRPr lang="en-US" dirty="0"/>
          </a:p>
          <a:p>
            <a:pPr marL="0" indent="0">
              <a:buFont typeface="Wingdings 3" panose="05040102010807070707" pitchFamily="18" charset="2"/>
              <a:buNone/>
              <a:defRPr/>
            </a:pPr>
            <a:r>
              <a:rPr lang="en-US" dirty="0" smtClean="0"/>
              <a:t>Spend time to optimize this for higher rate of success on first print. </a:t>
            </a:r>
          </a:p>
          <a:p>
            <a:pPr>
              <a:defRPr/>
            </a:pPr>
            <a:endParaRPr lang="en-US" dirty="0"/>
          </a:p>
        </p:txBody>
      </p:sp>
      <p:pic>
        <p:nvPicPr>
          <p:cNvPr id="88068" name="Picture 2" descr="https://s3-eu-west-1.amazonaws.com/3dhubs-knowledgebase/print-orientation/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1516063"/>
            <a:ext cx="6278563"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5440363"/>
            <a:ext cx="554831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Rectangle 4"/>
          <p:cNvSpPr>
            <a:spLocks noChangeArrowheads="1"/>
          </p:cNvSpPr>
          <p:nvPr/>
        </p:nvSpPr>
        <p:spPr bwMode="auto">
          <a:xfrm>
            <a:off x="0" y="7383463"/>
            <a:ext cx="1096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https://www.3dhubs.com/knowledge-base/how-does-part-orientation-affect-3d-print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Getting ready to 3D Print: Layer Height</a:t>
            </a:r>
            <a:endParaRPr lang="en-US" dirty="0">
              <a:solidFill>
                <a:schemeClr val="tx1"/>
              </a:solidFill>
            </a:endParaRPr>
          </a:p>
        </p:txBody>
      </p:sp>
      <p:sp>
        <p:nvSpPr>
          <p:cNvPr id="90115" name="Content Placeholder 2"/>
          <p:cNvSpPr>
            <a:spLocks noGrp="1"/>
          </p:cNvSpPr>
          <p:nvPr>
            <p:ph idx="1"/>
          </p:nvPr>
        </p:nvSpPr>
        <p:spPr>
          <a:xfrm>
            <a:off x="276225" y="1671638"/>
            <a:ext cx="5942013" cy="4930775"/>
          </a:xfrm>
        </p:spPr>
        <p:txBody>
          <a:bodyPr/>
          <a:lstStyle/>
          <a:p>
            <a:r>
              <a:rPr lang="en-US" altLang="en-US" smtClean="0"/>
              <a:t>Aesthetics (smoother surface) or time/cost- must decide. </a:t>
            </a:r>
          </a:p>
          <a:p>
            <a:r>
              <a:rPr lang="en-US" altLang="en-US" smtClean="0"/>
              <a:t>Stepping effect on curves</a:t>
            </a:r>
          </a:p>
          <a:p>
            <a:r>
              <a:rPr lang="en-US" altLang="en-US" smtClean="0"/>
              <a:t>Smaller layers have weaker mechanical properties. </a:t>
            </a:r>
          </a:p>
          <a:p>
            <a:r>
              <a:rPr lang="en-US" altLang="en-US" smtClean="0"/>
              <a:t>Especially important for FDM</a:t>
            </a:r>
          </a:p>
        </p:txBody>
      </p:sp>
      <p:pic>
        <p:nvPicPr>
          <p:cNvPr id="90116" name="Picture 2" descr="https://s3-eu-west-1.amazonaws.com/3dhubs-knowledgebase/layer-height/photo5.jpg"/>
          <p:cNvPicPr>
            <a:picLocks noChangeAspect="1" noChangeArrowheads="1"/>
          </p:cNvPicPr>
          <p:nvPr/>
        </p:nvPicPr>
        <p:blipFill>
          <a:blip r:embed="rId3">
            <a:extLst>
              <a:ext uri="{28A0092B-C50C-407E-A947-70E740481C1C}">
                <a14:useLocalDpi xmlns:a14="http://schemas.microsoft.com/office/drawing/2010/main" val="0"/>
              </a:ext>
            </a:extLst>
          </a:blip>
          <a:srcRect l="14326" t="23579" r="17136" b="23865"/>
          <a:stretch>
            <a:fillRect/>
          </a:stretch>
        </p:blipFill>
        <p:spPr bwMode="auto">
          <a:xfrm>
            <a:off x="5994400" y="1617663"/>
            <a:ext cx="7688263"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448550" y="4789488"/>
            <a:ext cx="6124575" cy="561975"/>
          </a:xfrm>
          <a:prstGeom prst="rect">
            <a:avLst/>
          </a:prstGeom>
          <a:noFill/>
        </p:spPr>
        <p:txBody>
          <a:bodyPr wrap="none">
            <a:spAutoFit/>
          </a:bodyPr>
          <a:lstStyle/>
          <a:p>
            <a:pPr>
              <a:defRPr/>
            </a:pPr>
            <a:r>
              <a:rPr lang="en-US" sz="3060" dirty="0">
                <a:solidFill>
                  <a:schemeClr val="tx1"/>
                </a:solidFill>
              </a:rPr>
              <a:t>50, 200, and 300 micron layer heights</a:t>
            </a:r>
          </a:p>
        </p:txBody>
      </p:sp>
      <p:pic>
        <p:nvPicPr>
          <p:cNvPr id="9011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750" y="5402263"/>
            <a:ext cx="329723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Rectangle 5"/>
          <p:cNvSpPr>
            <a:spLocks noChangeArrowheads="1"/>
          </p:cNvSpPr>
          <p:nvPr/>
        </p:nvSpPr>
        <p:spPr bwMode="auto">
          <a:xfrm>
            <a:off x="-7938" y="7405688"/>
            <a:ext cx="810260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https://www.3dhubs.com/knowledge-base/impact-layer-height-3d-print</a:t>
            </a:r>
          </a:p>
        </p:txBody>
      </p:sp>
      <p:pic>
        <p:nvPicPr>
          <p:cNvPr id="9012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4088" y="4932363"/>
            <a:ext cx="45847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Assigned Readings:</a:t>
            </a:r>
            <a:endParaRPr lang="en-US" dirty="0">
              <a:solidFill>
                <a:schemeClr val="tx1"/>
              </a:solidFill>
            </a:endParaRPr>
          </a:p>
        </p:txBody>
      </p:sp>
      <p:sp>
        <p:nvSpPr>
          <p:cNvPr id="92163" name="Content Placeholder 2"/>
          <p:cNvSpPr>
            <a:spLocks noGrp="1"/>
          </p:cNvSpPr>
          <p:nvPr>
            <p:ph idx="1"/>
          </p:nvPr>
        </p:nvSpPr>
        <p:spPr/>
        <p:txBody>
          <a:bodyPr/>
          <a:lstStyle/>
          <a:p>
            <a:r>
              <a:rPr lang="en-US" altLang="en-US" sz="3200" smtClean="0"/>
              <a:t>PDFs online in Blackboard Content folder: </a:t>
            </a:r>
          </a:p>
          <a:p>
            <a:pPr lvl="1"/>
            <a:r>
              <a:rPr lang="en-US" altLang="en-US" sz="2800" smtClean="0"/>
              <a:t>Fits and Design for 3D Printing</a:t>
            </a:r>
          </a:p>
          <a:p>
            <a:pPr lvl="1"/>
            <a:r>
              <a:rPr lang="en-US" altLang="en-US" sz="2800" smtClean="0"/>
              <a:t>3D Printing Reference for EASC1107</a:t>
            </a:r>
          </a:p>
          <a:p>
            <a:pPr lvl="1"/>
            <a:endParaRPr lang="en-US" altLang="en-US" sz="2800" smtClean="0"/>
          </a:p>
          <a:p>
            <a:r>
              <a:rPr lang="en-US" altLang="en-US" sz="3000" smtClean="0"/>
              <a:t>Take summarized notes and bring to class in 1 week.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sz="4533" dirty="0" smtClean="0"/>
              <a:t>How do you design something?</a:t>
            </a:r>
          </a:p>
          <a:p>
            <a:pPr>
              <a:defRPr/>
            </a:pPr>
            <a:r>
              <a:rPr lang="en-US" sz="4533" dirty="0" smtClean="0"/>
              <a:t>Why </a:t>
            </a:r>
            <a:r>
              <a:rPr lang="en-US" sz="4533" dirty="0"/>
              <a:t>you might 3D print</a:t>
            </a:r>
            <a:r>
              <a:rPr lang="en-US" sz="4533" dirty="0" smtClean="0"/>
              <a:t>?</a:t>
            </a:r>
          </a:p>
          <a:p>
            <a:pPr>
              <a:defRPr/>
            </a:pPr>
            <a:r>
              <a:rPr lang="en-US" sz="4533" dirty="0" smtClean="0"/>
              <a:t>What can you print</a:t>
            </a:r>
          </a:p>
          <a:p>
            <a:pPr>
              <a:defRPr/>
            </a:pPr>
            <a:r>
              <a:rPr lang="en-US" sz="4533" dirty="0" smtClean="0"/>
              <a:t>3D </a:t>
            </a:r>
            <a:r>
              <a:rPr lang="en-US" sz="4533" dirty="0"/>
              <a:t>Printing 101</a:t>
            </a:r>
          </a:p>
          <a:p>
            <a:pPr>
              <a:defRPr/>
            </a:pPr>
            <a:r>
              <a:rPr lang="en-US" sz="4533" dirty="0"/>
              <a:t>Getting ready to 3D Print</a:t>
            </a:r>
          </a:p>
          <a:p>
            <a:pPr>
              <a:defRPr/>
            </a:pPr>
            <a:r>
              <a:rPr lang="en-US" sz="4533" dirty="0" smtClean="0"/>
              <a:t>Software for 3D modeling</a:t>
            </a:r>
            <a:endParaRPr lang="en-US" sz="4533"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52425" y="125413"/>
            <a:ext cx="11379200" cy="1044575"/>
          </a:xfrm>
        </p:spPr>
        <p:txBody>
          <a:bodyPr>
            <a:noAutofit/>
          </a:bodyPr>
          <a:lstStyle/>
          <a:p>
            <a:pPr eaLnBrk="1" hangingPunct="1">
              <a:defRPr/>
            </a:pPr>
            <a:r>
              <a:rPr lang="en-US" dirty="0" smtClean="0">
                <a:ea typeface="ＭＳ Ｐゴシック" charset="0"/>
              </a:rPr>
              <a:t> </a:t>
            </a:r>
            <a:r>
              <a:rPr lang="en-US" dirty="0" smtClean="0">
                <a:solidFill>
                  <a:schemeClr val="tx1"/>
                </a:solidFill>
                <a:ea typeface="ＭＳ Ｐゴシック" charset="0"/>
              </a:rPr>
              <a:t>Engineering Problem </a:t>
            </a:r>
            <a:r>
              <a:rPr lang="en-US" dirty="0">
                <a:solidFill>
                  <a:schemeClr val="tx1"/>
                </a:solidFill>
                <a:ea typeface="ＭＳ Ｐゴシック" charset="0"/>
              </a:rPr>
              <a:t>Solving Approach</a:t>
            </a:r>
          </a:p>
        </p:txBody>
      </p:sp>
      <p:sp>
        <p:nvSpPr>
          <p:cNvPr id="31749" name="Text Box 5"/>
          <p:cNvSpPr txBox="1">
            <a:spLocks noChangeArrowheads="1"/>
          </p:cNvSpPr>
          <p:nvPr/>
        </p:nvSpPr>
        <p:spPr bwMode="auto">
          <a:xfrm>
            <a:off x="3790950" y="2279650"/>
            <a:ext cx="5503863" cy="581025"/>
          </a:xfrm>
          <a:prstGeom prst="rect">
            <a:avLst/>
          </a:prstGeom>
          <a:ln>
            <a:headEnd/>
            <a:tailEnd/>
          </a:ln>
          <a:extLst>
            <a:ext uri="{909E8E84-426E-40dd-AFC4-6F175D3DCCD1}"/>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b="1" i="1" u="sng">
                <a:solidFill>
                  <a:schemeClr val="tx1"/>
                </a:solidFill>
                <a:latin typeface="Times New Roman" charset="0"/>
                <a:ea typeface="ＭＳ Ｐゴシック" charset="0"/>
                <a:cs typeface="ＭＳ Ｐゴシック" charset="0"/>
              </a:defRPr>
            </a:lvl1pPr>
            <a:lvl2pPr marL="742950" indent="-285750" eaLnBrk="0" hangingPunct="0">
              <a:defRPr sz="2400" b="1" i="1" u="sng">
                <a:solidFill>
                  <a:schemeClr val="tx1"/>
                </a:solidFill>
                <a:latin typeface="Times New Roman" charset="0"/>
                <a:ea typeface="ＭＳ Ｐゴシック" charset="0"/>
              </a:defRPr>
            </a:lvl2pPr>
            <a:lvl3pPr marL="1143000" indent="-228600" eaLnBrk="0" hangingPunct="0">
              <a:defRPr sz="2400" b="1" i="1" u="sng">
                <a:solidFill>
                  <a:schemeClr val="tx1"/>
                </a:solidFill>
                <a:latin typeface="Times New Roman" charset="0"/>
                <a:ea typeface="ＭＳ Ｐゴシック" charset="0"/>
              </a:defRPr>
            </a:lvl3pPr>
            <a:lvl4pPr marL="1600200" indent="-228600" eaLnBrk="0" hangingPunct="0">
              <a:defRPr sz="2400" b="1" i="1" u="sng">
                <a:solidFill>
                  <a:schemeClr val="tx1"/>
                </a:solidFill>
                <a:latin typeface="Times New Roman" charset="0"/>
                <a:ea typeface="ＭＳ Ｐゴシック" charset="0"/>
              </a:defRPr>
            </a:lvl4pPr>
            <a:lvl5pPr marL="2057400" indent="-228600" eaLnBrk="0" hangingPunct="0">
              <a:defRPr sz="2400" b="1"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i="1" u="sng">
                <a:solidFill>
                  <a:schemeClr val="tx1"/>
                </a:solidFill>
                <a:latin typeface="Times New Roman" charset="0"/>
                <a:ea typeface="ＭＳ Ｐゴシック" charset="0"/>
              </a:defRPr>
            </a:lvl9pPr>
          </a:lstStyle>
          <a:p>
            <a:pPr eaLnBrk="1" hangingPunct="1">
              <a:spcBef>
                <a:spcPct val="50000"/>
              </a:spcBef>
              <a:defRPr/>
            </a:pPr>
            <a:r>
              <a:rPr lang="en-US" sz="3173" b="0" i="0" u="none" dirty="0"/>
              <a:t> Gather Data &amp; Verify Accuracy</a:t>
            </a:r>
          </a:p>
        </p:txBody>
      </p:sp>
      <p:grpSp>
        <p:nvGrpSpPr>
          <p:cNvPr id="52228" name="Group 1"/>
          <p:cNvGrpSpPr>
            <a:grpSpLocks/>
          </p:cNvGrpSpPr>
          <p:nvPr/>
        </p:nvGrpSpPr>
        <p:grpSpPr bwMode="auto">
          <a:xfrm>
            <a:off x="3629025" y="1138238"/>
            <a:ext cx="5527675" cy="6034087"/>
            <a:chOff x="3454400" y="1295400"/>
            <a:chExt cx="4876800" cy="5324476"/>
          </a:xfrm>
        </p:grpSpPr>
        <p:sp>
          <p:nvSpPr>
            <p:cNvPr id="31748" name="Text Box 4"/>
            <p:cNvSpPr txBox="1">
              <a:spLocks noChangeArrowheads="1"/>
            </p:cNvSpPr>
            <p:nvPr/>
          </p:nvSpPr>
          <p:spPr bwMode="auto">
            <a:xfrm>
              <a:off x="3454400" y="1295400"/>
              <a:ext cx="4876800" cy="512696"/>
            </a:xfrm>
            <a:prstGeom prst="rect">
              <a:avLst/>
            </a:prstGeom>
            <a:ln>
              <a:headEnd/>
              <a:tailEnd/>
            </a:ln>
            <a:extLst>
              <a:ext uri="{909E8E84-426E-40dd-AFC4-6F175D3DCCD1}"/>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b="1" i="1" u="sng">
                  <a:solidFill>
                    <a:schemeClr val="tx1"/>
                  </a:solidFill>
                  <a:latin typeface="Times New Roman" charset="0"/>
                  <a:ea typeface="ＭＳ Ｐゴシック" charset="0"/>
                  <a:cs typeface="ＭＳ Ｐゴシック" charset="0"/>
                </a:defRPr>
              </a:lvl1pPr>
              <a:lvl2pPr marL="742950" indent="-285750" eaLnBrk="0" hangingPunct="0">
                <a:defRPr sz="2400" b="1" i="1" u="sng">
                  <a:solidFill>
                    <a:schemeClr val="tx1"/>
                  </a:solidFill>
                  <a:latin typeface="Times New Roman" charset="0"/>
                  <a:ea typeface="ＭＳ Ｐゴシック" charset="0"/>
                </a:defRPr>
              </a:lvl2pPr>
              <a:lvl3pPr marL="1143000" indent="-228600" eaLnBrk="0" hangingPunct="0">
                <a:defRPr sz="2400" b="1" i="1" u="sng">
                  <a:solidFill>
                    <a:schemeClr val="tx1"/>
                  </a:solidFill>
                  <a:latin typeface="Times New Roman" charset="0"/>
                  <a:ea typeface="ＭＳ Ｐゴシック" charset="0"/>
                </a:defRPr>
              </a:lvl3pPr>
              <a:lvl4pPr marL="1600200" indent="-228600" eaLnBrk="0" hangingPunct="0">
                <a:defRPr sz="2400" b="1" i="1" u="sng">
                  <a:solidFill>
                    <a:schemeClr val="tx1"/>
                  </a:solidFill>
                  <a:latin typeface="Times New Roman" charset="0"/>
                  <a:ea typeface="ＭＳ Ｐゴシック" charset="0"/>
                </a:defRPr>
              </a:lvl4pPr>
              <a:lvl5pPr marL="2057400" indent="-228600" eaLnBrk="0" hangingPunct="0">
                <a:defRPr sz="2400" b="1"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i="1" u="sng">
                  <a:solidFill>
                    <a:schemeClr val="tx1"/>
                  </a:solidFill>
                  <a:latin typeface="Times New Roman" charset="0"/>
                  <a:ea typeface="ＭＳ Ｐゴシック" charset="0"/>
                </a:defRPr>
              </a:lvl9pPr>
            </a:lstStyle>
            <a:p>
              <a:pPr algn="ctr" eaLnBrk="1" hangingPunct="1">
                <a:spcBef>
                  <a:spcPct val="50000"/>
                </a:spcBef>
                <a:defRPr/>
              </a:pPr>
              <a:r>
                <a:rPr lang="en-US" sz="3173" b="0" i="0" u="none" dirty="0"/>
                <a:t>Problem Identification</a:t>
              </a:r>
            </a:p>
          </p:txBody>
        </p:sp>
        <p:sp>
          <p:nvSpPr>
            <p:cNvPr id="31750" name="Text Box 6"/>
            <p:cNvSpPr txBox="1">
              <a:spLocks noChangeArrowheads="1"/>
            </p:cNvSpPr>
            <p:nvPr/>
          </p:nvSpPr>
          <p:spPr bwMode="auto">
            <a:xfrm>
              <a:off x="4263932" y="3295756"/>
              <a:ext cx="3257736" cy="511295"/>
            </a:xfrm>
            <a:prstGeom prst="rect">
              <a:avLst/>
            </a:prstGeom>
            <a:solidFill>
              <a:schemeClr val="accent1"/>
            </a:solidFill>
            <a:ln>
              <a:headEnd/>
              <a:tailEnd/>
            </a:ln>
            <a:extLst>
              <a:ext uri="{909E8E84-426E-40dd-AFC4-6F175D3DCCD1}"/>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b="1" i="1" u="sng">
                  <a:solidFill>
                    <a:schemeClr val="tx1"/>
                  </a:solidFill>
                  <a:latin typeface="Times New Roman" charset="0"/>
                  <a:ea typeface="ＭＳ Ｐゴシック" charset="0"/>
                  <a:cs typeface="ＭＳ Ｐゴシック" charset="0"/>
                </a:defRPr>
              </a:lvl1pPr>
              <a:lvl2pPr marL="742950" indent="-285750" eaLnBrk="0" hangingPunct="0">
                <a:defRPr sz="2400" b="1" i="1" u="sng">
                  <a:solidFill>
                    <a:schemeClr val="tx1"/>
                  </a:solidFill>
                  <a:latin typeface="Times New Roman" charset="0"/>
                  <a:ea typeface="ＭＳ Ｐゴシック" charset="0"/>
                </a:defRPr>
              </a:lvl2pPr>
              <a:lvl3pPr marL="1143000" indent="-228600" eaLnBrk="0" hangingPunct="0">
                <a:defRPr sz="2400" b="1" i="1" u="sng">
                  <a:solidFill>
                    <a:schemeClr val="tx1"/>
                  </a:solidFill>
                  <a:latin typeface="Times New Roman" charset="0"/>
                  <a:ea typeface="ＭＳ Ｐゴシック" charset="0"/>
                </a:defRPr>
              </a:lvl3pPr>
              <a:lvl4pPr marL="1600200" indent="-228600" eaLnBrk="0" hangingPunct="0">
                <a:defRPr sz="2400" b="1" i="1" u="sng">
                  <a:solidFill>
                    <a:schemeClr val="tx1"/>
                  </a:solidFill>
                  <a:latin typeface="Times New Roman" charset="0"/>
                  <a:ea typeface="ＭＳ Ｐゴシック" charset="0"/>
                </a:defRPr>
              </a:lvl4pPr>
              <a:lvl5pPr marL="2057400" indent="-228600" eaLnBrk="0" hangingPunct="0">
                <a:defRPr sz="2400" b="1"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i="1" u="sng">
                  <a:solidFill>
                    <a:schemeClr val="tx1"/>
                  </a:solidFill>
                  <a:latin typeface="Times New Roman" charset="0"/>
                  <a:ea typeface="ＭＳ Ｐゴシック" charset="0"/>
                </a:defRPr>
              </a:lvl9pPr>
            </a:lstStyle>
            <a:p>
              <a:pPr algn="ctr" eaLnBrk="1" hangingPunct="1">
                <a:spcBef>
                  <a:spcPct val="50000"/>
                </a:spcBef>
                <a:defRPr/>
              </a:pPr>
              <a:r>
                <a:rPr lang="en-US" sz="3173" b="0" i="0" u="none" dirty="0"/>
                <a:t>Analysis/Design</a:t>
              </a:r>
            </a:p>
          </p:txBody>
        </p:sp>
        <p:sp>
          <p:nvSpPr>
            <p:cNvPr id="31751" name="Text Box 7"/>
            <p:cNvSpPr txBox="1">
              <a:spLocks noChangeArrowheads="1"/>
            </p:cNvSpPr>
            <p:nvPr/>
          </p:nvSpPr>
          <p:spPr bwMode="auto">
            <a:xfrm>
              <a:off x="4469817" y="4190873"/>
              <a:ext cx="2946809" cy="512696"/>
            </a:xfrm>
            <a:prstGeom prst="rect">
              <a:avLst/>
            </a:prstGeom>
            <a:ln>
              <a:headEnd/>
              <a:tailEnd/>
            </a:ln>
            <a:extLst>
              <a:ext uri="{909E8E84-426E-40dd-AFC4-6F175D3DCCD1}"/>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b="1" i="1" u="sng">
                  <a:solidFill>
                    <a:schemeClr val="tx1"/>
                  </a:solidFill>
                  <a:latin typeface="Times New Roman" charset="0"/>
                  <a:ea typeface="ＭＳ Ｐゴシック" charset="0"/>
                  <a:cs typeface="ＭＳ Ｐゴシック" charset="0"/>
                </a:defRPr>
              </a:lvl1pPr>
              <a:lvl2pPr marL="742950" indent="-285750" eaLnBrk="0" hangingPunct="0">
                <a:defRPr sz="2400" b="1" i="1" u="sng">
                  <a:solidFill>
                    <a:schemeClr val="tx1"/>
                  </a:solidFill>
                  <a:latin typeface="Times New Roman" charset="0"/>
                  <a:ea typeface="ＭＳ Ｐゴシック" charset="0"/>
                </a:defRPr>
              </a:lvl2pPr>
              <a:lvl3pPr marL="1143000" indent="-228600" eaLnBrk="0" hangingPunct="0">
                <a:defRPr sz="2400" b="1" i="1" u="sng">
                  <a:solidFill>
                    <a:schemeClr val="tx1"/>
                  </a:solidFill>
                  <a:latin typeface="Times New Roman" charset="0"/>
                  <a:ea typeface="ＭＳ Ｐゴシック" charset="0"/>
                </a:defRPr>
              </a:lvl3pPr>
              <a:lvl4pPr marL="1600200" indent="-228600" eaLnBrk="0" hangingPunct="0">
                <a:defRPr sz="2400" b="1" i="1" u="sng">
                  <a:solidFill>
                    <a:schemeClr val="tx1"/>
                  </a:solidFill>
                  <a:latin typeface="Times New Roman" charset="0"/>
                  <a:ea typeface="ＭＳ Ｐゴシック" charset="0"/>
                </a:defRPr>
              </a:lvl4pPr>
              <a:lvl5pPr marL="2057400" indent="-228600" eaLnBrk="0" hangingPunct="0">
                <a:defRPr sz="2400" b="1"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i="1" u="sng">
                  <a:solidFill>
                    <a:schemeClr val="tx1"/>
                  </a:solidFill>
                  <a:latin typeface="Times New Roman" charset="0"/>
                  <a:ea typeface="ＭＳ Ｐゴシック" charset="0"/>
                </a:defRPr>
              </a:lvl9pPr>
            </a:lstStyle>
            <a:p>
              <a:pPr algn="ctr" eaLnBrk="1" hangingPunct="1">
                <a:spcBef>
                  <a:spcPct val="50000"/>
                </a:spcBef>
                <a:defRPr/>
              </a:pPr>
              <a:r>
                <a:rPr lang="en-US" sz="3173" b="0" i="0" u="none" dirty="0"/>
                <a:t> Application</a:t>
              </a:r>
            </a:p>
          </p:txBody>
        </p:sp>
        <p:sp>
          <p:nvSpPr>
            <p:cNvPr id="31752" name="Text Box 8"/>
            <p:cNvSpPr txBox="1">
              <a:spLocks noChangeArrowheads="1"/>
            </p:cNvSpPr>
            <p:nvPr/>
          </p:nvSpPr>
          <p:spPr bwMode="auto">
            <a:xfrm>
              <a:off x="4165892" y="5181245"/>
              <a:ext cx="3352975" cy="512696"/>
            </a:xfrm>
            <a:prstGeom prst="rect">
              <a:avLst/>
            </a:prstGeom>
            <a:ln>
              <a:headEnd/>
              <a:tailEnd/>
            </a:ln>
            <a:extLst>
              <a:ext uri="{909E8E84-426E-40dd-AFC4-6F175D3DCCD1}"/>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b="1" i="1" u="sng">
                  <a:solidFill>
                    <a:schemeClr val="tx1"/>
                  </a:solidFill>
                  <a:latin typeface="Times New Roman" charset="0"/>
                  <a:ea typeface="ＭＳ Ｐゴシック" charset="0"/>
                  <a:cs typeface="ＭＳ Ｐゴシック" charset="0"/>
                </a:defRPr>
              </a:lvl1pPr>
              <a:lvl2pPr marL="742950" indent="-285750" eaLnBrk="0" hangingPunct="0">
                <a:defRPr sz="2400" b="1" i="1" u="sng">
                  <a:solidFill>
                    <a:schemeClr val="tx1"/>
                  </a:solidFill>
                  <a:latin typeface="Times New Roman" charset="0"/>
                  <a:ea typeface="ＭＳ Ｐゴシック" charset="0"/>
                </a:defRPr>
              </a:lvl2pPr>
              <a:lvl3pPr marL="1143000" indent="-228600" eaLnBrk="0" hangingPunct="0">
                <a:defRPr sz="2400" b="1" i="1" u="sng">
                  <a:solidFill>
                    <a:schemeClr val="tx1"/>
                  </a:solidFill>
                  <a:latin typeface="Times New Roman" charset="0"/>
                  <a:ea typeface="ＭＳ Ｐゴシック" charset="0"/>
                </a:defRPr>
              </a:lvl3pPr>
              <a:lvl4pPr marL="1600200" indent="-228600" eaLnBrk="0" hangingPunct="0">
                <a:defRPr sz="2400" b="1" i="1" u="sng">
                  <a:solidFill>
                    <a:schemeClr val="tx1"/>
                  </a:solidFill>
                  <a:latin typeface="Times New Roman" charset="0"/>
                  <a:ea typeface="ＭＳ Ｐゴシック" charset="0"/>
                </a:defRPr>
              </a:lvl4pPr>
              <a:lvl5pPr marL="2057400" indent="-228600" eaLnBrk="0" hangingPunct="0">
                <a:defRPr sz="2400" b="1" i="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i="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i="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i="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i="1" u="sng">
                  <a:solidFill>
                    <a:schemeClr val="tx1"/>
                  </a:solidFill>
                  <a:latin typeface="Times New Roman" charset="0"/>
                  <a:ea typeface="ＭＳ Ｐゴシック" charset="0"/>
                </a:defRPr>
              </a:lvl9pPr>
            </a:lstStyle>
            <a:p>
              <a:pPr algn="ctr" eaLnBrk="1" hangingPunct="1">
                <a:spcBef>
                  <a:spcPct val="50000"/>
                </a:spcBef>
                <a:defRPr/>
              </a:pPr>
              <a:r>
                <a:rPr lang="en-US" sz="3173" b="0" i="0" u="none" dirty="0"/>
                <a:t>Comprehension</a:t>
              </a:r>
            </a:p>
          </p:txBody>
        </p:sp>
        <p:sp>
          <p:nvSpPr>
            <p:cNvPr id="31753" name="Line 9"/>
            <p:cNvSpPr>
              <a:spLocks noChangeShapeType="1"/>
            </p:cNvSpPr>
            <p:nvPr/>
          </p:nvSpPr>
          <p:spPr bwMode="auto">
            <a:xfrm>
              <a:off x="5892800" y="1829108"/>
              <a:ext cx="0" cy="456664"/>
            </a:xfrm>
            <a:prstGeom prst="line">
              <a:avLst/>
            </a:prstGeom>
            <a:noFill/>
            <a:ln w="9525">
              <a:solidFill>
                <a:schemeClr val="tx1"/>
              </a:solidFill>
              <a:round/>
              <a:headEnd/>
              <a:tailEnd type="triangle" w="med" len="med"/>
            </a:ln>
            <a:extLst>
              <a:ext uri="{909E8E84-426E-40dd-AFC4-6F175D3DCCD1}"/>
            </a:extLst>
          </p:spPr>
          <p:txBody>
            <a:bodyPr/>
            <a:lstStyle/>
            <a:p>
              <a:pPr>
                <a:defRPr/>
              </a:pPr>
              <a:endParaRPr lang="en-US" sz="3060" dirty="0"/>
            </a:p>
          </p:txBody>
        </p:sp>
        <p:sp>
          <p:nvSpPr>
            <p:cNvPr id="31754" name="Line 10"/>
            <p:cNvSpPr>
              <a:spLocks noChangeShapeType="1"/>
            </p:cNvSpPr>
            <p:nvPr/>
          </p:nvSpPr>
          <p:spPr bwMode="auto">
            <a:xfrm>
              <a:off x="5892800" y="2819481"/>
              <a:ext cx="0" cy="456664"/>
            </a:xfrm>
            <a:prstGeom prst="line">
              <a:avLst/>
            </a:prstGeom>
            <a:noFill/>
            <a:ln w="9525">
              <a:solidFill>
                <a:schemeClr val="tx1"/>
              </a:solidFill>
              <a:round/>
              <a:headEnd/>
              <a:tailEnd type="triangle" w="med" len="med"/>
            </a:ln>
            <a:extLst>
              <a:ext uri="{909E8E84-426E-40dd-AFC4-6F175D3DCCD1}"/>
            </a:extLst>
          </p:spPr>
          <p:txBody>
            <a:bodyPr/>
            <a:lstStyle/>
            <a:p>
              <a:pPr>
                <a:defRPr/>
              </a:pPr>
              <a:endParaRPr lang="en-US" sz="3060" dirty="0"/>
            </a:p>
          </p:txBody>
        </p:sp>
        <p:sp>
          <p:nvSpPr>
            <p:cNvPr id="31755" name="Line 11"/>
            <p:cNvSpPr>
              <a:spLocks noChangeShapeType="1"/>
            </p:cNvSpPr>
            <p:nvPr/>
          </p:nvSpPr>
          <p:spPr bwMode="auto">
            <a:xfrm>
              <a:off x="5892800" y="3809852"/>
              <a:ext cx="0" cy="381020"/>
            </a:xfrm>
            <a:prstGeom prst="line">
              <a:avLst/>
            </a:prstGeom>
            <a:noFill/>
            <a:ln w="9525">
              <a:solidFill>
                <a:schemeClr val="tx1"/>
              </a:solidFill>
              <a:round/>
              <a:headEnd/>
              <a:tailEnd type="triangle" w="med" len="med"/>
            </a:ln>
            <a:extLst>
              <a:ext uri="{909E8E84-426E-40dd-AFC4-6F175D3DCCD1}"/>
            </a:extLst>
          </p:spPr>
          <p:txBody>
            <a:bodyPr/>
            <a:lstStyle/>
            <a:p>
              <a:pPr>
                <a:defRPr/>
              </a:pPr>
              <a:endParaRPr lang="en-US" sz="3060" dirty="0"/>
            </a:p>
          </p:txBody>
        </p:sp>
        <p:sp>
          <p:nvSpPr>
            <p:cNvPr id="31756" name="Line 12"/>
            <p:cNvSpPr>
              <a:spLocks noChangeShapeType="1"/>
            </p:cNvSpPr>
            <p:nvPr/>
          </p:nvSpPr>
          <p:spPr bwMode="auto">
            <a:xfrm>
              <a:off x="5892800" y="4724581"/>
              <a:ext cx="0" cy="456664"/>
            </a:xfrm>
            <a:prstGeom prst="line">
              <a:avLst/>
            </a:prstGeom>
            <a:noFill/>
            <a:ln w="9525">
              <a:solidFill>
                <a:schemeClr val="tx1"/>
              </a:solidFill>
              <a:round/>
              <a:headEnd/>
              <a:tailEnd type="triangle" w="med" len="med"/>
            </a:ln>
            <a:extLst>
              <a:ext uri="{909E8E84-426E-40dd-AFC4-6F175D3DCCD1}"/>
            </a:extLst>
          </p:spPr>
          <p:txBody>
            <a:bodyPr/>
            <a:lstStyle/>
            <a:p>
              <a:pPr>
                <a:defRPr/>
              </a:pPr>
              <a:endParaRPr lang="en-US" sz="3060" dirty="0"/>
            </a:p>
          </p:txBody>
        </p:sp>
        <p:sp>
          <p:nvSpPr>
            <p:cNvPr id="52244" name="WordArt 14"/>
            <p:cNvSpPr>
              <a:spLocks noChangeArrowheads="1" noChangeShapeType="1" noTextEdit="1"/>
            </p:cNvSpPr>
            <p:nvPr/>
          </p:nvSpPr>
          <p:spPr bwMode="auto">
            <a:xfrm>
              <a:off x="4064000" y="6019801"/>
              <a:ext cx="3759200" cy="6000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E0E0E0"/>
                </a:contourClr>
              </a:sp3d>
            </a:bodyPr>
            <a:lstStyle/>
            <a:p>
              <a:pPr algn="ctr"/>
              <a:r>
                <a:rPr lang="en-US" sz="4080" b="1" kern="10">
                  <a:ln w="9525">
                    <a:round/>
                    <a:headEnd/>
                    <a:tailEnd/>
                  </a:ln>
                  <a:solidFill>
                    <a:srgbClr val="E0E0E0"/>
                  </a:solidFill>
                  <a:cs typeface="Times New Roman" panose="02020603050405020304" pitchFamily="18" charset="0"/>
                </a:rPr>
                <a:t>SOLUTION</a:t>
              </a:r>
            </a:p>
          </p:txBody>
        </p:sp>
      </p:grpSp>
      <p:sp>
        <p:nvSpPr>
          <p:cNvPr id="31759" name="Line 15"/>
          <p:cNvSpPr>
            <a:spLocks noChangeShapeType="1"/>
          </p:cNvSpPr>
          <p:nvPr/>
        </p:nvSpPr>
        <p:spPr bwMode="auto">
          <a:xfrm>
            <a:off x="6678613" y="6477000"/>
            <a:ext cx="0" cy="346075"/>
          </a:xfrm>
          <a:prstGeom prst="line">
            <a:avLst/>
          </a:prstGeom>
          <a:noFill/>
          <a:ln w="9525">
            <a:solidFill>
              <a:schemeClr val="tx1"/>
            </a:solidFill>
            <a:round/>
            <a:headEnd/>
            <a:tailEnd type="triangle" w="med" len="med"/>
          </a:ln>
          <a:extLst>
            <a:ext uri="{909E8E84-426E-40dd-AFC4-6F175D3DCCD1}"/>
          </a:extLst>
        </p:spPr>
        <p:txBody>
          <a:bodyPr/>
          <a:lstStyle/>
          <a:p>
            <a:pPr>
              <a:defRPr/>
            </a:pPr>
            <a:endParaRPr lang="en-US" sz="3060" dirty="0"/>
          </a:p>
        </p:txBody>
      </p:sp>
      <p:sp>
        <p:nvSpPr>
          <p:cNvPr id="27661" name="Line 17"/>
          <p:cNvSpPr>
            <a:spLocks noChangeShapeType="1"/>
          </p:cNvSpPr>
          <p:nvPr/>
        </p:nvSpPr>
        <p:spPr bwMode="auto">
          <a:xfrm>
            <a:off x="8234363" y="5842000"/>
            <a:ext cx="4376737" cy="0"/>
          </a:xfrm>
          <a:prstGeom prst="line">
            <a:avLst/>
          </a:prstGeom>
          <a:noFill/>
          <a:ln w="38100">
            <a:solidFill>
              <a:schemeClr val="tx1"/>
            </a:solidFill>
            <a:round/>
            <a:headEnd/>
            <a:tailEnd/>
          </a:ln>
          <a:extLst>
            <a:ext uri="{909E8E84-426E-40dd-AFC4-6F175D3DCCD1}"/>
          </a:extLst>
        </p:spPr>
        <p:txBody>
          <a:bodyPr/>
          <a:lstStyle/>
          <a:p>
            <a:pPr>
              <a:defRPr/>
            </a:pPr>
            <a:endParaRPr lang="en-US" sz="3060" dirty="0"/>
          </a:p>
        </p:txBody>
      </p:sp>
      <p:sp>
        <p:nvSpPr>
          <p:cNvPr id="27662" name="Line 18"/>
          <p:cNvSpPr>
            <a:spLocks noChangeShapeType="1"/>
          </p:cNvSpPr>
          <p:nvPr/>
        </p:nvSpPr>
        <p:spPr bwMode="auto">
          <a:xfrm flipV="1">
            <a:off x="12611100" y="2579688"/>
            <a:ext cx="0" cy="3281362"/>
          </a:xfrm>
          <a:prstGeom prst="line">
            <a:avLst/>
          </a:prstGeom>
          <a:noFill/>
          <a:ln w="38100">
            <a:solidFill>
              <a:schemeClr val="tx1"/>
            </a:solidFill>
            <a:round/>
            <a:headEnd/>
            <a:tailEnd/>
          </a:ln>
          <a:extLst>
            <a:ext uri="{909E8E84-426E-40dd-AFC4-6F175D3DCCD1}"/>
          </a:extLst>
        </p:spPr>
        <p:txBody>
          <a:bodyPr/>
          <a:lstStyle/>
          <a:p>
            <a:pPr>
              <a:defRPr/>
            </a:pPr>
            <a:endParaRPr lang="en-US" sz="3060" dirty="0"/>
          </a:p>
        </p:txBody>
      </p:sp>
      <p:sp>
        <p:nvSpPr>
          <p:cNvPr id="27663" name="Line 19"/>
          <p:cNvSpPr>
            <a:spLocks noChangeShapeType="1"/>
          </p:cNvSpPr>
          <p:nvPr/>
        </p:nvSpPr>
        <p:spPr bwMode="auto">
          <a:xfrm flipH="1">
            <a:off x="9617075" y="2579688"/>
            <a:ext cx="2994025" cy="0"/>
          </a:xfrm>
          <a:prstGeom prst="line">
            <a:avLst/>
          </a:prstGeom>
          <a:noFill/>
          <a:ln w="38100">
            <a:solidFill>
              <a:schemeClr val="tx1"/>
            </a:solidFill>
            <a:round/>
            <a:headEnd/>
            <a:tailEnd type="triangle" w="med" len="med"/>
          </a:ln>
          <a:extLst>
            <a:ext uri="{909E8E84-426E-40dd-AFC4-6F175D3DCCD1}"/>
          </a:extLst>
        </p:spPr>
        <p:txBody>
          <a:bodyPr/>
          <a:lstStyle/>
          <a:p>
            <a:pPr>
              <a:defRPr/>
            </a:pPr>
            <a:endParaRPr lang="en-US" sz="3060" dirty="0"/>
          </a:p>
        </p:txBody>
      </p:sp>
      <p:sp>
        <p:nvSpPr>
          <p:cNvPr id="27664" name="Rectangle 1"/>
          <p:cNvSpPr>
            <a:spLocks noChangeArrowheads="1"/>
          </p:cNvSpPr>
          <p:nvPr/>
        </p:nvSpPr>
        <p:spPr bwMode="auto">
          <a:xfrm>
            <a:off x="8661400" y="6183313"/>
            <a:ext cx="4192588" cy="1033462"/>
          </a:xfrm>
          <a:prstGeom prst="rect">
            <a:avLst/>
          </a:prstGeom>
          <a:noFill/>
          <a:ln>
            <a:noFill/>
          </a:ln>
          <a:extLst>
            <a:ext uri="{909E8E84-426E-40dd-AFC4-6F175D3DCCD1}"/>
            <a:ext uri="{91240B29-F687-4f45-9708-019B960494DF}"/>
          </a:extLst>
        </p:spPr>
        <p:txBody>
          <a:bodyPr wrap="none">
            <a:spAutoFit/>
          </a:bodyPr>
          <a:lstStyle/>
          <a:p>
            <a:pPr algn="ctr">
              <a:defRPr/>
            </a:pPr>
            <a:r>
              <a:rPr lang="en-US" sz="3060" dirty="0">
                <a:solidFill>
                  <a:schemeClr val="tx1"/>
                </a:solidFill>
              </a:rPr>
              <a:t>evaluate your analysis or </a:t>
            </a:r>
          </a:p>
          <a:p>
            <a:pPr algn="ctr">
              <a:defRPr/>
            </a:pPr>
            <a:r>
              <a:rPr lang="en-US" sz="3060" dirty="0">
                <a:solidFill>
                  <a:schemeClr val="tx1"/>
                </a:solidFill>
              </a:rPr>
              <a:t>Design </a:t>
            </a:r>
          </a:p>
        </p:txBody>
      </p:sp>
      <p:sp>
        <p:nvSpPr>
          <p:cNvPr id="27665" name="Rectangle 2"/>
          <p:cNvSpPr>
            <a:spLocks noChangeArrowheads="1"/>
          </p:cNvSpPr>
          <p:nvPr/>
        </p:nvSpPr>
        <p:spPr bwMode="auto">
          <a:xfrm>
            <a:off x="8740775" y="3786188"/>
            <a:ext cx="3714750" cy="1976437"/>
          </a:xfrm>
          <a:prstGeom prst="rect">
            <a:avLst/>
          </a:prstGeom>
          <a:noFill/>
          <a:ln>
            <a:noFill/>
          </a:ln>
          <a:extLst>
            <a:ext uri="{909E8E84-426E-40dd-AFC4-6F175D3DCCD1}"/>
            <a:ext uri="{91240B29-F687-4f45-9708-019B960494DF}"/>
          </a:extLst>
        </p:spPr>
        <p:txBody>
          <a:bodyPr>
            <a:spAutoFit/>
          </a:bodyPr>
          <a:lstStyle/>
          <a:p>
            <a:pPr>
              <a:defRPr/>
            </a:pPr>
            <a:r>
              <a:rPr lang="en-US" sz="3060" dirty="0">
                <a:solidFill>
                  <a:schemeClr val="tx1"/>
                </a:solidFill>
              </a:rPr>
              <a:t>do a solution check, then decide if you need to loop back or not.</a:t>
            </a:r>
          </a:p>
        </p:txBody>
      </p:sp>
      <p:sp>
        <p:nvSpPr>
          <p:cNvPr id="3" name="Right Arrow 2"/>
          <p:cNvSpPr/>
          <p:nvPr/>
        </p:nvSpPr>
        <p:spPr>
          <a:xfrm>
            <a:off x="736600" y="3384550"/>
            <a:ext cx="3654425" cy="806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Rapid Prototyping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1016000" y="552450"/>
            <a:ext cx="11745913" cy="827088"/>
          </a:xfrm>
        </p:spPr>
        <p:txBody>
          <a:bodyPr/>
          <a:lstStyle/>
          <a:p>
            <a:r>
              <a:rPr lang="en-US" altLang="en-US" smtClean="0">
                <a:solidFill>
                  <a:schemeClr val="tx1"/>
                </a:solidFill>
              </a:rPr>
              <a:t>Classic Development Cycle</a:t>
            </a:r>
          </a:p>
        </p:txBody>
      </p:sp>
      <p:sp>
        <p:nvSpPr>
          <p:cNvPr id="3" name="Text Placeholder 2"/>
          <p:cNvSpPr>
            <a:spLocks noGrp="1"/>
          </p:cNvSpPr>
          <p:nvPr>
            <p:ph type="body" sz="quarter" idx="10"/>
          </p:nvPr>
        </p:nvSpPr>
        <p:spPr>
          <a:xfrm>
            <a:off x="1016000" y="1682750"/>
            <a:ext cx="11745913" cy="5091113"/>
          </a:xfrm>
        </p:spPr>
        <p:txBody>
          <a:bodyPr>
            <a:normAutofit/>
          </a:bodyPr>
          <a:lstStyle/>
          <a:p>
            <a:pPr marL="582913" indent="-582913">
              <a:buClrTx/>
              <a:buFont typeface="Wingdings 3" panose="05040102010807070707" pitchFamily="18" charset="2"/>
              <a:buAutoNum type="arabicParenR"/>
              <a:defRPr/>
            </a:pPr>
            <a:r>
              <a:rPr lang="en-US" sz="2400" dirty="0" smtClean="0"/>
              <a:t>Concept definition</a:t>
            </a:r>
          </a:p>
          <a:p>
            <a:pPr marL="582913" indent="-582913">
              <a:buClrTx/>
              <a:buFont typeface="Wingdings 3" panose="05040102010807070707" pitchFamily="18" charset="2"/>
              <a:buAutoNum type="arabicParenR"/>
              <a:defRPr/>
            </a:pPr>
            <a:r>
              <a:rPr lang="en-US" sz="2400" dirty="0" smtClean="0"/>
              <a:t>Requirements definition</a:t>
            </a:r>
          </a:p>
          <a:p>
            <a:pPr marL="582913" indent="-582913">
              <a:buClrTx/>
              <a:buFont typeface="Wingdings 3" panose="05040102010807070707" pitchFamily="18" charset="2"/>
              <a:buAutoNum type="arabicParenR"/>
              <a:defRPr/>
            </a:pPr>
            <a:r>
              <a:rPr lang="en-US" sz="2400" dirty="0" smtClean="0"/>
              <a:t>Preliminary design</a:t>
            </a:r>
          </a:p>
          <a:p>
            <a:pPr marL="582913" indent="-582913">
              <a:buClrTx/>
              <a:buFont typeface="Wingdings 3" panose="05040102010807070707" pitchFamily="18" charset="2"/>
              <a:buAutoNum type="arabicParenR"/>
              <a:defRPr/>
            </a:pPr>
            <a:r>
              <a:rPr lang="en-US" sz="2400" dirty="0" smtClean="0"/>
              <a:t>Detailed design</a:t>
            </a:r>
          </a:p>
          <a:p>
            <a:pPr marL="582913" indent="-582913">
              <a:buClrTx/>
              <a:buFont typeface="Wingdings 3" panose="05040102010807070707" pitchFamily="18" charset="2"/>
              <a:buAutoNum type="arabicParenR"/>
              <a:defRPr/>
            </a:pPr>
            <a:r>
              <a:rPr lang="en-US" sz="2400" dirty="0" smtClean="0"/>
              <a:t>Implementation</a:t>
            </a:r>
          </a:p>
          <a:p>
            <a:pPr marL="582913" indent="-582913">
              <a:buClrTx/>
              <a:buFont typeface="Wingdings 3" panose="05040102010807070707" pitchFamily="18" charset="2"/>
              <a:buAutoNum type="arabicParenR"/>
              <a:defRPr/>
            </a:pPr>
            <a:r>
              <a:rPr lang="en-US" sz="2400" dirty="0" smtClean="0"/>
              <a:t>Testing/acceptance</a:t>
            </a:r>
          </a:p>
          <a:p>
            <a:pPr marL="582913" indent="-582913">
              <a:buClrTx/>
              <a:buFont typeface="Wingdings 3" panose="05040102010807070707" pitchFamily="18" charset="2"/>
              <a:buAutoNum type="arabicParenR"/>
              <a:defRPr/>
            </a:pPr>
            <a:r>
              <a:rPr lang="en-US" sz="2400" dirty="0" smtClean="0"/>
              <a:t>[Griping]</a:t>
            </a:r>
          </a:p>
          <a:p>
            <a:pPr marL="0" indent="0">
              <a:buFont typeface="Wingdings 3" panose="05040102010807070707" pitchFamily="18" charset="2"/>
              <a:buNone/>
              <a:defRPr/>
            </a:pPr>
            <a:endParaRPr lang="en-US" dirty="0" smtClean="0"/>
          </a:p>
        </p:txBody>
      </p:sp>
      <p:pic>
        <p:nvPicPr>
          <p:cNvPr id="1026" name="Picture 2" descr="engineering-fai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25" y="4059238"/>
            <a:ext cx="4922838"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907213" y="7013575"/>
            <a:ext cx="5010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pPr algn="ctr"/>
            <a:r>
              <a:rPr lang="en-US" altLang="en-US" sz="1400">
                <a:solidFill>
                  <a:schemeClr val="tx1"/>
                </a:solidFill>
              </a:rPr>
              <a:t>Copyright © 2016, Beforeworks [1]. This material is copyrighted and not to be used outside of this course.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1016000" y="552450"/>
            <a:ext cx="11745913" cy="827088"/>
          </a:xfrm>
        </p:spPr>
        <p:txBody>
          <a:bodyPr/>
          <a:lstStyle/>
          <a:p>
            <a:r>
              <a:rPr lang="en-US" altLang="en-US" smtClean="0">
                <a:solidFill>
                  <a:schemeClr val="tx1"/>
                </a:solidFill>
              </a:rPr>
              <a:t>Rapid Prototyping Cycle [2]</a:t>
            </a:r>
          </a:p>
        </p:txBody>
      </p:sp>
      <p:sp>
        <p:nvSpPr>
          <p:cNvPr id="3" name="Text Placeholder 2"/>
          <p:cNvSpPr>
            <a:spLocks noGrp="1"/>
          </p:cNvSpPr>
          <p:nvPr>
            <p:ph type="body" sz="quarter" idx="10"/>
          </p:nvPr>
        </p:nvSpPr>
        <p:spPr>
          <a:xfrm>
            <a:off x="2489200" y="1682750"/>
            <a:ext cx="8809038" cy="5830888"/>
          </a:xfrm>
        </p:spPr>
        <p:txBody>
          <a:bodyPr>
            <a:normAutofit/>
          </a:bodyPr>
          <a:lstStyle/>
          <a:p>
            <a:pPr marL="582913" indent="-582913">
              <a:buClrTx/>
              <a:buFont typeface="+mj-lt"/>
              <a:buAutoNum type="arabicPeriod"/>
              <a:defRPr/>
            </a:pPr>
            <a:r>
              <a:rPr lang="en-US" sz="2400" dirty="0" smtClean="0"/>
              <a:t>Concept </a:t>
            </a:r>
            <a:r>
              <a:rPr lang="en-US" sz="2400" dirty="0"/>
              <a:t>Design</a:t>
            </a:r>
          </a:p>
          <a:p>
            <a:pPr marL="582913" indent="-582913">
              <a:buClrTx/>
              <a:buFont typeface="+mj-lt"/>
              <a:buAutoNum type="arabicPeriod"/>
              <a:defRPr/>
            </a:pPr>
            <a:r>
              <a:rPr lang="en-US" sz="2400" dirty="0"/>
              <a:t>Implement skeletal system</a:t>
            </a:r>
          </a:p>
          <a:p>
            <a:pPr marL="582913" indent="-582913">
              <a:buClrTx/>
              <a:buFont typeface="+mj-lt"/>
              <a:buAutoNum type="arabicPeriod"/>
              <a:defRPr/>
            </a:pPr>
            <a:r>
              <a:rPr lang="en-US" sz="2400" dirty="0"/>
              <a:t>User evaluation and concept refinement</a:t>
            </a:r>
          </a:p>
          <a:p>
            <a:pPr marL="582913" indent="-582913">
              <a:buClrTx/>
              <a:buFont typeface="+mj-lt"/>
              <a:buAutoNum type="arabicPeriod"/>
              <a:defRPr/>
            </a:pPr>
            <a:r>
              <a:rPr lang="en-US" sz="2400" dirty="0"/>
              <a:t>Implementation of refined </a:t>
            </a:r>
            <a:r>
              <a:rPr lang="en-US" sz="2400" dirty="0" smtClean="0"/>
              <a:t>requirements</a:t>
            </a:r>
            <a:endParaRPr lang="en-US" sz="2400" dirty="0"/>
          </a:p>
          <a:p>
            <a:pPr marL="582913" indent="-582913">
              <a:buClrTx/>
              <a:buFont typeface="+mj-lt"/>
              <a:buAutoNum type="arabicPeriod"/>
              <a:defRPr/>
            </a:pPr>
            <a:r>
              <a:rPr lang="en-US" sz="2400" dirty="0"/>
              <a:t>User evaluations and concept refinement</a:t>
            </a:r>
          </a:p>
          <a:p>
            <a:pPr marL="582913" indent="-582913">
              <a:buClrTx/>
              <a:buFont typeface="+mj-lt"/>
              <a:buAutoNum type="arabicPeriod"/>
              <a:defRPr/>
            </a:pPr>
            <a:r>
              <a:rPr lang="en-US" sz="2400" dirty="0"/>
              <a:t>Implementation of refined requirements</a:t>
            </a:r>
          </a:p>
          <a:p>
            <a:pPr marL="457200" indent="-457200">
              <a:buClrTx/>
              <a:buFont typeface="+mj-lt"/>
              <a:buAutoNum type="arabicPeriod"/>
              <a:defRPr/>
            </a:pPr>
            <a:r>
              <a:rPr lang="en-US" sz="2400" dirty="0" smtClean="0"/>
              <a:t>	Repeat</a:t>
            </a:r>
          </a:p>
          <a:p>
            <a:pPr marL="0" indent="0">
              <a:buFont typeface="Wingdings 3" panose="05040102010807070707" pitchFamily="18" charset="2"/>
              <a:buNone/>
              <a:defRPr/>
            </a:pPr>
            <a:endParaRPr lang="en-US" sz="2400" dirty="0"/>
          </a:p>
          <a:p>
            <a:pPr marL="0" indent="0">
              <a:buFont typeface="Wingdings 3" panose="05040102010807070707" pitchFamily="18" charset="2"/>
              <a:buNone/>
              <a:defRPr/>
            </a:pPr>
            <a:r>
              <a:rPr lang="en-US" sz="2400" dirty="0" smtClean="0"/>
              <a:t>“Early development of a small-scale prototype used to test out certain key features of the design.”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1016000" y="552450"/>
            <a:ext cx="11745913" cy="827088"/>
          </a:xfrm>
        </p:spPr>
        <p:txBody>
          <a:bodyPr/>
          <a:lstStyle/>
          <a:p>
            <a:r>
              <a:rPr lang="en-US" altLang="en-US" smtClean="0">
                <a:solidFill>
                  <a:schemeClr val="tx1"/>
                </a:solidFill>
              </a:rPr>
              <a:t>Rapid Prototyping</a:t>
            </a:r>
          </a:p>
        </p:txBody>
      </p:sp>
      <p:sp>
        <p:nvSpPr>
          <p:cNvPr id="3" name="Text Placeholder 2"/>
          <p:cNvSpPr>
            <a:spLocks noGrp="1"/>
          </p:cNvSpPr>
          <p:nvPr>
            <p:ph type="body" sz="quarter" idx="10"/>
          </p:nvPr>
        </p:nvSpPr>
        <p:spPr>
          <a:xfrm>
            <a:off x="812800" y="1676400"/>
            <a:ext cx="10515600" cy="5745163"/>
          </a:xfrm>
        </p:spPr>
        <p:txBody>
          <a:bodyPr/>
          <a:lstStyle/>
          <a:p>
            <a:pPr marL="0" indent="0">
              <a:buFont typeface="Wingdings 3" panose="05040102010807070707" pitchFamily="18" charset="2"/>
              <a:buNone/>
            </a:pPr>
            <a:r>
              <a:rPr lang="en-US" altLang="en-US" sz="2400" u="sng" smtClean="0"/>
              <a:t>Prototype for a purpose: </a:t>
            </a:r>
            <a:r>
              <a:rPr lang="en-US" altLang="en-US" sz="2400" smtClean="0"/>
              <a:t>develop a question your prototype should answer. </a:t>
            </a:r>
          </a:p>
          <a:p>
            <a:pPr marL="0" indent="0">
              <a:buFont typeface="Wingdings 3" panose="05040102010807070707" pitchFamily="18" charset="2"/>
              <a:buNone/>
            </a:pPr>
            <a:endParaRPr lang="en-US" altLang="en-US" sz="1600" smtClean="0"/>
          </a:p>
          <a:p>
            <a:pPr marL="0" indent="0">
              <a:buFont typeface="Wingdings 3" panose="05040102010807070707" pitchFamily="18" charset="2"/>
              <a:buNone/>
            </a:pPr>
            <a:r>
              <a:rPr lang="en-US" altLang="en-US" sz="2400" smtClean="0"/>
              <a:t>Build an aquaponics system</a:t>
            </a:r>
          </a:p>
          <a:p>
            <a:pPr marL="0" indent="0">
              <a:buFont typeface="Wingdings 3" panose="05040102010807070707" pitchFamily="18" charset="2"/>
              <a:buNone/>
            </a:pPr>
            <a:r>
              <a:rPr lang="en-US" altLang="en-US" sz="2400" smtClean="0"/>
              <a:t>	How much oxygen does pump X put into water?</a:t>
            </a:r>
          </a:p>
          <a:p>
            <a:pPr marL="0" indent="0">
              <a:buFont typeface="Wingdings 3" panose="05040102010807070707" pitchFamily="18" charset="2"/>
              <a:buNone/>
            </a:pPr>
            <a:r>
              <a:rPr lang="en-US" altLang="en-US" sz="2400" smtClean="0"/>
              <a:t>	What material can I use for grow-towers that will be mold-resistant?</a:t>
            </a:r>
          </a:p>
          <a:p>
            <a:pPr marL="0" indent="0">
              <a:buFont typeface="Wingdings 3" panose="05040102010807070707" pitchFamily="18" charset="2"/>
              <a:buNone/>
            </a:pPr>
            <a:endParaRPr lang="en-US" altLang="en-US" sz="1600" smtClean="0"/>
          </a:p>
          <a:p>
            <a:pPr marL="0" indent="0">
              <a:buFont typeface="Wingdings 3" panose="05040102010807070707" pitchFamily="18" charset="2"/>
              <a:buNone/>
            </a:pPr>
            <a:r>
              <a:rPr lang="en-US" altLang="en-US" sz="2400" smtClean="0"/>
              <a:t>Develop a sensor system</a:t>
            </a:r>
          </a:p>
          <a:p>
            <a:pPr marL="0" indent="0">
              <a:buFont typeface="Wingdings 3" panose="05040102010807070707" pitchFamily="18" charset="2"/>
              <a:buNone/>
            </a:pPr>
            <a:r>
              <a:rPr lang="en-US" altLang="en-US" sz="2400" smtClean="0"/>
              <a:t>	How accurate is the sensor when detecting Y? </a:t>
            </a:r>
          </a:p>
          <a:p>
            <a:pPr marL="0" indent="0">
              <a:buFont typeface="Wingdings 3" panose="05040102010807070707" pitchFamily="18" charset="2"/>
              <a:buNone/>
            </a:pPr>
            <a:r>
              <a:rPr lang="en-US" altLang="en-US" sz="2400" smtClean="0"/>
              <a:t>	How much data is collected in continuous-monitoring system?</a:t>
            </a:r>
          </a:p>
          <a:p>
            <a:pPr marL="0" indent="0">
              <a:buFont typeface="Wingdings 3" panose="05040102010807070707" pitchFamily="18" charset="2"/>
              <a:buNone/>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Why might you 3D print?</a:t>
            </a:r>
            <a:endParaRPr lang="en-US" dirty="0">
              <a:solidFill>
                <a:schemeClr val="tx1"/>
              </a:solidFill>
            </a:endParaRPr>
          </a:p>
        </p:txBody>
      </p:sp>
      <p:sp>
        <p:nvSpPr>
          <p:cNvPr id="60419" name="Content Placeholder 2"/>
          <p:cNvSpPr>
            <a:spLocks noGrp="1"/>
          </p:cNvSpPr>
          <p:nvPr>
            <p:ph idx="1"/>
          </p:nvPr>
        </p:nvSpPr>
        <p:spPr/>
        <p:txBody>
          <a:bodyPr/>
          <a:lstStyle/>
          <a:p>
            <a:r>
              <a:rPr lang="en-US" altLang="en-US" smtClean="0"/>
              <a:t>Speed- complex designs printed within a few hours.</a:t>
            </a:r>
          </a:p>
        </p:txBody>
      </p:sp>
      <p:sp>
        <p:nvSpPr>
          <p:cNvPr id="60420" name="Rectangle 4"/>
          <p:cNvSpPr>
            <a:spLocks noChangeArrowheads="1"/>
          </p:cNvSpPr>
          <p:nvPr/>
        </p:nvSpPr>
        <p:spPr bwMode="auto">
          <a:xfrm>
            <a:off x="233363" y="7299325"/>
            <a:ext cx="10720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https://www.3dhubs.com/knowledge-base/advantages-3d-printing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Why might you 3D print?</a:t>
            </a:r>
            <a:endParaRPr lang="en-US" dirty="0">
              <a:solidFill>
                <a:schemeClr val="tx1"/>
              </a:solidFill>
            </a:endParaRPr>
          </a:p>
        </p:txBody>
      </p:sp>
      <p:sp>
        <p:nvSpPr>
          <p:cNvPr id="62467" name="Content Placeholder 2"/>
          <p:cNvSpPr>
            <a:spLocks noGrp="1"/>
          </p:cNvSpPr>
          <p:nvPr>
            <p:ph idx="1"/>
          </p:nvPr>
        </p:nvSpPr>
        <p:spPr>
          <a:xfrm>
            <a:off x="768350" y="2438400"/>
            <a:ext cx="9742488" cy="4398963"/>
          </a:xfrm>
        </p:spPr>
        <p:txBody>
          <a:bodyPr/>
          <a:lstStyle/>
          <a:p>
            <a:r>
              <a:rPr lang="en-US" altLang="en-US" smtClean="0"/>
              <a:t>Speed- complex designs printed within a few hours.</a:t>
            </a:r>
          </a:p>
          <a:p>
            <a:r>
              <a:rPr lang="en-US" altLang="en-US" smtClean="0"/>
              <a:t>Single-step building (in some machines)</a:t>
            </a:r>
          </a:p>
          <a:p>
            <a:endParaRPr lang="en-US" altLang="en-US" smtClean="0"/>
          </a:p>
          <a:p>
            <a:endParaRPr lang="en-US" altLang="en-US" smtClean="0"/>
          </a:p>
          <a:p>
            <a:endParaRPr lang="en-US" altLang="en-US" smtClean="0"/>
          </a:p>
          <a:p>
            <a:endParaRPr lang="en-US" altLang="en-US" smtClean="0"/>
          </a:p>
        </p:txBody>
      </p:sp>
      <p:pic>
        <p:nvPicPr>
          <p:cNvPr id="624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5563" y="3352800"/>
            <a:ext cx="10380662"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4"/>
          <p:cNvSpPr>
            <a:spLocks noChangeArrowheads="1"/>
          </p:cNvSpPr>
          <p:nvPr/>
        </p:nvSpPr>
        <p:spPr bwMode="auto">
          <a:xfrm>
            <a:off x="233363" y="7299325"/>
            <a:ext cx="10720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bg1"/>
                </a:solidFill>
                <a:latin typeface="Times New Roman" panose="02020603050405020304" pitchFamily="18" charset="0"/>
                <a:ea typeface="MS PGothic" panose="020B0600070205080204" pitchFamily="34" charset="-128"/>
              </a:defRPr>
            </a:lvl1pPr>
            <a:lvl2pPr marL="742950" indent="-285750">
              <a:defRPr sz="2700">
                <a:solidFill>
                  <a:schemeClr val="bg1"/>
                </a:solidFill>
                <a:latin typeface="Times New Roman" panose="02020603050405020304" pitchFamily="18" charset="0"/>
                <a:ea typeface="MS PGothic" panose="020B0600070205080204" pitchFamily="34" charset="-128"/>
              </a:defRPr>
            </a:lvl2pPr>
            <a:lvl3pPr marL="1143000" indent="-228600">
              <a:defRPr sz="2700">
                <a:solidFill>
                  <a:schemeClr val="bg1"/>
                </a:solidFill>
                <a:latin typeface="Times New Roman" panose="02020603050405020304" pitchFamily="18" charset="0"/>
                <a:ea typeface="MS PGothic" panose="020B0600070205080204" pitchFamily="34" charset="-128"/>
              </a:defRPr>
            </a:lvl3pPr>
            <a:lvl4pPr marL="1600200" indent="-228600">
              <a:defRPr sz="2700">
                <a:solidFill>
                  <a:schemeClr val="bg1"/>
                </a:solidFill>
                <a:latin typeface="Times New Roman" panose="02020603050405020304" pitchFamily="18" charset="0"/>
                <a:ea typeface="MS PGothic" panose="020B0600070205080204" pitchFamily="34" charset="-128"/>
              </a:defRPr>
            </a:lvl4pPr>
            <a:lvl5pPr marL="2057400" indent="-228600">
              <a:defRPr sz="27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700">
                <a:solidFill>
                  <a:schemeClr val="bg1"/>
                </a:solidFill>
                <a:latin typeface="Times New Roman" panose="02020603050405020304" pitchFamily="18" charset="0"/>
                <a:ea typeface="MS PGothic" panose="020B0600070205080204" pitchFamily="34" charset="-128"/>
              </a:defRPr>
            </a:lvl9pPr>
          </a:lstStyle>
          <a:p>
            <a:r>
              <a:rPr lang="en-US" altLang="en-US" sz="2000">
                <a:solidFill>
                  <a:schemeClr val="tx1"/>
                </a:solidFill>
              </a:rPr>
              <a:t>https://www.3dhubs.com/knowledge-base/advantages-3d-printing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11343</TotalTime>
  <Words>2206</Words>
  <Application>Microsoft Office PowerPoint</Application>
  <PresentationFormat>Custom</PresentationFormat>
  <Paragraphs>234</Paragraphs>
  <Slides>29</Slides>
  <Notes>14</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Times New Roman</vt:lpstr>
      <vt:lpstr>MS PGothic</vt:lpstr>
      <vt:lpstr>Arial</vt:lpstr>
      <vt:lpstr>Trebuchet MS</vt:lpstr>
      <vt:lpstr>Wingdings 3</vt:lpstr>
      <vt:lpstr>StarSymbol</vt:lpstr>
      <vt:lpstr>Verdana</vt:lpstr>
      <vt:lpstr>굴림</vt:lpstr>
      <vt:lpstr>Helvetica</vt:lpstr>
      <vt:lpstr>Times</vt:lpstr>
      <vt:lpstr>Calibri</vt:lpstr>
      <vt:lpstr>Facet</vt:lpstr>
      <vt:lpstr>Lecture 17: 3D Printing and Inventor  </vt:lpstr>
      <vt:lpstr>Download Inventer</vt:lpstr>
      <vt:lpstr>PowerPoint Presentation</vt:lpstr>
      <vt:lpstr> Engineering Problem Solving Approach</vt:lpstr>
      <vt:lpstr>Classic Development Cycle</vt:lpstr>
      <vt:lpstr>Rapid Prototyping Cycle [2]</vt:lpstr>
      <vt:lpstr>Rapid Prototyping</vt:lpstr>
      <vt:lpstr>Why might you 3D print?</vt:lpstr>
      <vt:lpstr>Why might you 3D print?</vt:lpstr>
      <vt:lpstr>Why might you 3D print?</vt:lpstr>
      <vt:lpstr>Why might you 3D print?</vt:lpstr>
      <vt:lpstr>Why might you 3D print</vt:lpstr>
      <vt:lpstr>What can you print?</vt:lpstr>
      <vt:lpstr>3D Printing 101- Overview</vt:lpstr>
      <vt:lpstr>3D Printing 101- Types of printing</vt:lpstr>
      <vt:lpstr>3D Printing 101- Popular types of printing</vt:lpstr>
      <vt:lpstr>3D Printing 101- Popular types of printing</vt:lpstr>
      <vt:lpstr>3D-Printing vs CNC-milling</vt:lpstr>
      <vt:lpstr>3D-Printing vs CNC</vt:lpstr>
      <vt:lpstr>Getting ready to 3D Print</vt:lpstr>
      <vt:lpstr>Creating a 3D Model   (Follow Inventor guidelines on BB handout)</vt:lpstr>
      <vt:lpstr>Getting ready to 3D Print: a good model</vt:lpstr>
      <vt:lpstr>Getting ready to 3D print: a good model </vt:lpstr>
      <vt:lpstr>Getting ready to 3D print: a good model</vt:lpstr>
      <vt:lpstr>Getting ready to 3D Print: Resolution of STL</vt:lpstr>
      <vt:lpstr>Getting ready to 3D Print: Wall thickness</vt:lpstr>
      <vt:lpstr>Getting ready to 3D Print: Part Orientation</vt:lpstr>
      <vt:lpstr>Getting ready to 3D Print: Layer Height</vt:lpstr>
      <vt:lpstr>Assigned Readings: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Orthographic Drawing</dc:title>
  <dc:creator>Microsoft Office User</dc:creator>
  <cp:lastModifiedBy>Gillespie, Stephanie</cp:lastModifiedBy>
  <cp:revision>21</cp:revision>
  <dcterms:created xsi:type="dcterms:W3CDTF">2018-09-14T17:26:20Z</dcterms:created>
  <dcterms:modified xsi:type="dcterms:W3CDTF">2020-01-25T04:38:25Z</dcterms:modified>
</cp:coreProperties>
</file>