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9"/>
  </p:notesMasterIdLst>
  <p:sldIdLst>
    <p:sldId id="256" r:id="rId5"/>
    <p:sldId id="269" r:id="rId6"/>
    <p:sldId id="264" r:id="rId7"/>
    <p:sldId id="266" r:id="rId8"/>
    <p:sldId id="265" r:id="rId9"/>
    <p:sldId id="267" r:id="rId10"/>
    <p:sldId id="268" r:id="rId11"/>
    <p:sldId id="257" r:id="rId12"/>
    <p:sldId id="270" r:id="rId13"/>
    <p:sldId id="260" r:id="rId14"/>
    <p:sldId id="261" r:id="rId15"/>
    <p:sldId id="262"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620516-7DE6-405C-A5A0-2A56BE04D3D3}" v="7" dt="2023-11-08T19:06:09.444"/>
  </p1510:revLst>
</p1510:revInfo>
</file>

<file path=ppt/tableStyles.xml><?xml version="1.0" encoding="utf-8"?>
<a:tblStyleLst xmlns:a="http://schemas.openxmlformats.org/drawingml/2006/main" def="{8CCC450C-7A21-4036-B36D-E4AE75217057}">
  <a:tblStyle styleId="{8CCC450C-7A21-4036-B36D-E4AE7521705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A48E8BA-6A91-4D2F-A858-1469DD0C0F7D}"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2"/>
    <p:restoredTop sz="94697"/>
  </p:normalViewPr>
  <p:slideViewPr>
    <p:cSldViewPr snapToGrid="0">
      <p:cViewPr varScale="1">
        <p:scale>
          <a:sx n="169" d="100"/>
          <a:sy n="169" d="100"/>
        </p:scale>
        <p:origin x="1616"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zafati, Maysam" userId="442edab6-9766-4546-a077-f7812b28fb93" providerId="ADAL" clId="{695D6F55-F474-D64F-A698-DE9C08AC6F36}"/>
    <pc:docChg chg="custSel addSld delSld modSld">
      <pc:chgData name="Nezafati, Maysam" userId="442edab6-9766-4546-a077-f7812b28fb93" providerId="ADAL" clId="{695D6F55-F474-D64F-A698-DE9C08AC6F36}" dt="2023-11-03T03:52:28.121" v="84" actId="20577"/>
      <pc:docMkLst>
        <pc:docMk/>
      </pc:docMkLst>
      <pc:sldChg chg="modSp mod">
        <pc:chgData name="Nezafati, Maysam" userId="442edab6-9766-4546-a077-f7812b28fb93" providerId="ADAL" clId="{695D6F55-F474-D64F-A698-DE9C08AC6F36}" dt="2023-11-03T03:52:28.121" v="84" actId="20577"/>
        <pc:sldMkLst>
          <pc:docMk/>
          <pc:sldMk cId="0" sldId="256"/>
        </pc:sldMkLst>
        <pc:spChg chg="mod">
          <ac:chgData name="Nezafati, Maysam" userId="442edab6-9766-4546-a077-f7812b28fb93" providerId="ADAL" clId="{695D6F55-F474-D64F-A698-DE9C08AC6F36}" dt="2023-11-03T03:52:28.121" v="84" actId="20577"/>
          <ac:spMkLst>
            <pc:docMk/>
            <pc:sldMk cId="0" sldId="256"/>
            <ac:spMk id="54" creationId="{00000000-0000-0000-0000-000000000000}"/>
          </ac:spMkLst>
        </pc:spChg>
      </pc:sldChg>
      <pc:sldChg chg="modSp mod">
        <pc:chgData name="Nezafati, Maysam" userId="442edab6-9766-4546-a077-f7812b28fb93" providerId="ADAL" clId="{695D6F55-F474-D64F-A698-DE9C08AC6F36}" dt="2023-11-03T03:49:53.525" v="34" actId="20577"/>
        <pc:sldMkLst>
          <pc:docMk/>
          <pc:sldMk cId="0" sldId="257"/>
        </pc:sldMkLst>
        <pc:spChg chg="mod">
          <ac:chgData name="Nezafati, Maysam" userId="442edab6-9766-4546-a077-f7812b28fb93" providerId="ADAL" clId="{695D6F55-F474-D64F-A698-DE9C08AC6F36}" dt="2023-11-03T03:49:53.525" v="34" actId="20577"/>
          <ac:spMkLst>
            <pc:docMk/>
            <pc:sldMk cId="0" sldId="257"/>
            <ac:spMk id="59" creationId="{00000000-0000-0000-0000-000000000000}"/>
          </ac:spMkLst>
        </pc:spChg>
      </pc:sldChg>
      <pc:sldChg chg="del">
        <pc:chgData name="Nezafati, Maysam" userId="442edab6-9766-4546-a077-f7812b28fb93" providerId="ADAL" clId="{695D6F55-F474-D64F-A698-DE9C08AC6F36}" dt="2023-11-03T03:49:59.175" v="35" actId="2696"/>
        <pc:sldMkLst>
          <pc:docMk/>
          <pc:sldMk cId="0" sldId="258"/>
        </pc:sldMkLst>
      </pc:sldChg>
      <pc:sldChg chg="del">
        <pc:chgData name="Nezafati, Maysam" userId="442edab6-9766-4546-a077-f7812b28fb93" providerId="ADAL" clId="{695D6F55-F474-D64F-A698-DE9C08AC6F36}" dt="2023-11-03T03:50:00.017" v="36" actId="2696"/>
        <pc:sldMkLst>
          <pc:docMk/>
          <pc:sldMk cId="0" sldId="259"/>
        </pc:sldMkLst>
      </pc:sldChg>
      <pc:sldChg chg="modSp new mod">
        <pc:chgData name="Nezafati, Maysam" userId="442edab6-9766-4546-a077-f7812b28fb93" providerId="ADAL" clId="{695D6F55-F474-D64F-A698-DE9C08AC6F36}" dt="2023-11-03T03:50:21.219" v="66" actId="20577"/>
        <pc:sldMkLst>
          <pc:docMk/>
          <pc:sldMk cId="2780930882" sldId="270"/>
        </pc:sldMkLst>
        <pc:spChg chg="mod">
          <ac:chgData name="Nezafati, Maysam" userId="442edab6-9766-4546-a077-f7812b28fb93" providerId="ADAL" clId="{695D6F55-F474-D64F-A698-DE9C08AC6F36}" dt="2023-11-03T03:50:21.219" v="66" actId="20577"/>
          <ac:spMkLst>
            <pc:docMk/>
            <pc:sldMk cId="2780930882" sldId="270"/>
            <ac:spMk id="2" creationId="{45B9A619-516F-563C-7D09-F50AE176B1F6}"/>
          </ac:spMkLst>
        </pc:spChg>
      </pc:sldChg>
      <pc:sldMasterChg chg="delSldLayout">
        <pc:chgData name="Nezafati, Maysam" userId="442edab6-9766-4546-a077-f7812b28fb93" providerId="ADAL" clId="{695D6F55-F474-D64F-A698-DE9C08AC6F36}" dt="2023-11-03T03:50:00.017" v="36" actId="2696"/>
        <pc:sldMasterMkLst>
          <pc:docMk/>
          <pc:sldMasterMk cId="0" sldId="2147483659"/>
        </pc:sldMasterMkLst>
        <pc:sldLayoutChg chg="del">
          <pc:chgData name="Nezafati, Maysam" userId="442edab6-9766-4546-a077-f7812b28fb93" providerId="ADAL" clId="{695D6F55-F474-D64F-A698-DE9C08AC6F36}" dt="2023-11-03T03:50:00.017" v="36" actId="2696"/>
          <pc:sldLayoutMkLst>
            <pc:docMk/>
            <pc:sldMasterMk cId="0" sldId="2147483659"/>
            <pc:sldLayoutMk cId="0" sldId="2147483651"/>
          </pc:sldLayoutMkLst>
        </pc:sldLayoutChg>
      </pc:sldMasterChg>
    </pc:docChg>
  </pc:docChgLst>
  <pc:docChgLst>
    <pc:chgData name="Nezafati, Maysam" userId="S::mnezafati3@gatech.edu::442edab6-9766-4546-a077-f7812b28fb93" providerId="AD" clId="Web-{5C620516-7DE6-405C-A5A0-2A56BE04D3D3}"/>
    <pc:docChg chg="modSld">
      <pc:chgData name="Nezafati, Maysam" userId="S::mnezafati3@gatech.edu::442edab6-9766-4546-a077-f7812b28fb93" providerId="AD" clId="Web-{5C620516-7DE6-405C-A5A0-2A56BE04D3D3}" dt="2023-11-08T19:06:09.444" v="6" actId="20577"/>
      <pc:docMkLst>
        <pc:docMk/>
      </pc:docMkLst>
      <pc:sldChg chg="modSp">
        <pc:chgData name="Nezafati, Maysam" userId="S::mnezafati3@gatech.edu::442edab6-9766-4546-a077-f7812b28fb93" providerId="AD" clId="Web-{5C620516-7DE6-405C-A5A0-2A56BE04D3D3}" dt="2023-11-08T19:06:09.444" v="6" actId="20577"/>
        <pc:sldMkLst>
          <pc:docMk/>
          <pc:sldMk cId="0" sldId="256"/>
        </pc:sldMkLst>
        <pc:spChg chg="mod">
          <ac:chgData name="Nezafati, Maysam" userId="S::mnezafati3@gatech.edu::442edab6-9766-4546-a077-f7812b28fb93" providerId="AD" clId="Web-{5C620516-7DE6-405C-A5A0-2A56BE04D3D3}" dt="2023-11-08T19:06:09.444" v="6" actId="20577"/>
          <ac:spMkLst>
            <pc:docMk/>
            <pc:sldMk cId="0" sldId="256"/>
            <ac:spMk id="5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dd2b6afc51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dd2b6afc5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dd2b6afc51_2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dd2b6afc51_2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dd2b6afc51_2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dd2b6afc51_2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dd2b6afc51_2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dd2b6afc51_2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r>
              <a:rPr lang="en" sz="3800" dirty="0">
                <a:solidFill>
                  <a:schemeClr val="dk2"/>
                </a:solidFill>
              </a:rPr>
              <a:t>Developing your research pitch</a:t>
            </a:r>
            <a:br>
              <a:rPr lang="en" sz="3800" dirty="0">
                <a:solidFill>
                  <a:schemeClr val="dk2"/>
                </a:solidFill>
              </a:rPr>
            </a:br>
            <a:r>
              <a:rPr lang="en" sz="3800">
                <a:solidFill>
                  <a:schemeClr val="dk2"/>
                </a:solidFill>
              </a:rPr>
              <a:t>Students workbook</a:t>
            </a:r>
            <a:endParaRPr lang="en-US">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t>Activity 4: 3-minute pitch with 1 slide</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aphicFrame>
        <p:nvGraphicFramePr>
          <p:cNvPr id="88" name="Google Shape;88;p18"/>
          <p:cNvGraphicFramePr/>
          <p:nvPr/>
        </p:nvGraphicFramePr>
        <p:xfrm>
          <a:off x="1684350" y="553400"/>
          <a:ext cx="5996300" cy="3325878"/>
        </p:xfrm>
        <a:graphic>
          <a:graphicData uri="http://schemas.openxmlformats.org/drawingml/2006/table">
            <a:tbl>
              <a:tblPr>
                <a:noFill/>
                <a:tableStyleId>{DA48E8BA-6A91-4D2F-A858-1469DD0C0F7D}</a:tableStyleId>
              </a:tblPr>
              <a:tblGrid>
                <a:gridCol w="1369075">
                  <a:extLst>
                    <a:ext uri="{9D8B030D-6E8A-4147-A177-3AD203B41FA5}">
                      <a16:colId xmlns:a16="http://schemas.microsoft.com/office/drawing/2014/main" val="20000"/>
                    </a:ext>
                  </a:extLst>
                </a:gridCol>
                <a:gridCol w="4627225">
                  <a:extLst>
                    <a:ext uri="{9D8B030D-6E8A-4147-A177-3AD203B41FA5}">
                      <a16:colId xmlns:a16="http://schemas.microsoft.com/office/drawing/2014/main" val="20001"/>
                    </a:ext>
                  </a:extLst>
                </a:gridCol>
              </a:tblGrid>
              <a:tr h="266700">
                <a:tc>
                  <a:txBody>
                    <a:bodyPr/>
                    <a:lstStyle/>
                    <a:p>
                      <a:pPr marL="0" lvl="0" indent="0" algn="l" rtl="0">
                        <a:lnSpc>
                          <a:spcPct val="120000"/>
                        </a:lnSpc>
                        <a:spcBef>
                          <a:spcPts val="0"/>
                        </a:spcBef>
                        <a:spcAft>
                          <a:spcPts val="0"/>
                        </a:spcAft>
                        <a:buNone/>
                      </a:pPr>
                      <a:r>
                        <a:rPr lang="en" sz="1100" b="1"/>
                        <a:t>Section</a:t>
                      </a:r>
                      <a:endParaRPr sz="1100" b="1"/>
                    </a:p>
                  </a:txBody>
                  <a:tcPr marL="63500" marR="63500" marT="63500" marB="63500"/>
                </a:tc>
                <a:tc>
                  <a:txBody>
                    <a:bodyPr/>
                    <a:lstStyle/>
                    <a:p>
                      <a:pPr marL="0" lvl="0" indent="0" algn="l" rtl="0">
                        <a:lnSpc>
                          <a:spcPct val="120000"/>
                        </a:lnSpc>
                        <a:spcBef>
                          <a:spcPts val="0"/>
                        </a:spcBef>
                        <a:spcAft>
                          <a:spcPts val="0"/>
                        </a:spcAft>
                        <a:buNone/>
                      </a:pPr>
                      <a:r>
                        <a:rPr lang="en" sz="1100" b="1"/>
                        <a:t>Content </a:t>
                      </a:r>
                      <a:endParaRPr sz="1100" b="1"/>
                    </a:p>
                  </a:txBody>
                  <a:tcPr marL="63500" marR="63500" marT="63500" marB="63500"/>
                </a:tc>
                <a:extLst>
                  <a:ext uri="{0D108BD9-81ED-4DB2-BD59-A6C34878D82A}">
                    <a16:rowId xmlns:a16="http://schemas.microsoft.com/office/drawing/2014/main" val="10000"/>
                  </a:ext>
                </a:extLst>
              </a:tr>
              <a:tr h="266700">
                <a:tc rowSpan="2">
                  <a:txBody>
                    <a:bodyPr/>
                    <a:lstStyle/>
                    <a:p>
                      <a:pPr marL="0" lvl="0" indent="0" algn="l" rtl="0">
                        <a:lnSpc>
                          <a:spcPct val="120000"/>
                        </a:lnSpc>
                        <a:spcBef>
                          <a:spcPts val="0"/>
                        </a:spcBef>
                        <a:spcAft>
                          <a:spcPts val="0"/>
                        </a:spcAft>
                        <a:buNone/>
                      </a:pPr>
                      <a:r>
                        <a:rPr lang="en" sz="1100"/>
                        <a:t>Need or opportunity (WHY)</a:t>
                      </a:r>
                      <a:endParaRPr sz="1100"/>
                    </a:p>
                  </a:txBody>
                  <a:tcPr marL="63500" marR="63500" marT="63500" marB="63500"/>
                </a:tc>
                <a:tc>
                  <a:txBody>
                    <a:bodyPr/>
                    <a:lstStyle/>
                    <a:p>
                      <a:pPr marL="0" lvl="0" indent="0" algn="l" rtl="0">
                        <a:spcBef>
                          <a:spcPts val="0"/>
                        </a:spcBef>
                        <a:spcAft>
                          <a:spcPts val="0"/>
                        </a:spcAft>
                        <a:buNone/>
                      </a:pPr>
                      <a:r>
                        <a:rPr lang="en" sz="1100">
                          <a:solidFill>
                            <a:srgbClr val="1D1C1D"/>
                          </a:solidFill>
                        </a:rPr>
                        <a:t>What is the problem your research is trying to solve? </a:t>
                      </a:r>
                      <a:endParaRPr sz="1100">
                        <a:solidFill>
                          <a:srgbClr val="1D1C1D"/>
                        </a:solidFill>
                      </a:endParaRPr>
                    </a:p>
                  </a:txBody>
                  <a:tcPr marL="63500" marR="63500" marT="63500" marB="63500"/>
                </a:tc>
                <a:extLst>
                  <a:ext uri="{0D108BD9-81ED-4DB2-BD59-A6C34878D82A}">
                    <a16:rowId xmlns:a16="http://schemas.microsoft.com/office/drawing/2014/main" val="10001"/>
                  </a:ext>
                </a:extLst>
              </a:tr>
              <a:tr h="266700">
                <a:tc vMerge="1">
                  <a:txBody>
                    <a:bodyPr/>
                    <a:lstStyle/>
                    <a:p>
                      <a:endParaRPr lang="en-US"/>
                    </a:p>
                  </a:txBody>
                  <a:tcPr/>
                </a:tc>
                <a:tc>
                  <a:txBody>
                    <a:bodyPr/>
                    <a:lstStyle/>
                    <a:p>
                      <a:pPr marL="0" lvl="0" indent="0" algn="l" rtl="0">
                        <a:spcBef>
                          <a:spcPts val="0"/>
                        </a:spcBef>
                        <a:spcAft>
                          <a:spcPts val="0"/>
                        </a:spcAft>
                        <a:buNone/>
                      </a:pPr>
                      <a:r>
                        <a:rPr lang="en" sz="1100">
                          <a:solidFill>
                            <a:srgbClr val="1D1C1D"/>
                          </a:solidFill>
                        </a:rPr>
                        <a:t>What is the significance of your work in the field?</a:t>
                      </a:r>
                      <a:endParaRPr sz="1100">
                        <a:solidFill>
                          <a:srgbClr val="1D1C1D"/>
                        </a:solidFill>
                      </a:endParaRPr>
                    </a:p>
                  </a:txBody>
                  <a:tcPr marL="63500" marR="63500" marT="63500" marB="63500"/>
                </a:tc>
                <a:extLst>
                  <a:ext uri="{0D108BD9-81ED-4DB2-BD59-A6C34878D82A}">
                    <a16:rowId xmlns:a16="http://schemas.microsoft.com/office/drawing/2014/main" val="10002"/>
                  </a:ext>
                </a:extLst>
              </a:tr>
              <a:tr h="266700">
                <a:tc>
                  <a:txBody>
                    <a:bodyPr/>
                    <a:lstStyle/>
                    <a:p>
                      <a:pPr marL="0" lvl="0" indent="0" algn="l" rtl="0">
                        <a:lnSpc>
                          <a:spcPct val="120000"/>
                        </a:lnSpc>
                        <a:spcBef>
                          <a:spcPts val="0"/>
                        </a:spcBef>
                        <a:spcAft>
                          <a:spcPts val="0"/>
                        </a:spcAft>
                        <a:buNone/>
                      </a:pPr>
                      <a:r>
                        <a:rPr lang="en" sz="1100"/>
                        <a:t>Approach (HOW)</a:t>
                      </a:r>
                      <a:endParaRPr sz="1100"/>
                    </a:p>
                  </a:txBody>
                  <a:tcPr marL="63500" marR="63500" marT="63500" marB="63500"/>
                </a:tc>
                <a:tc>
                  <a:txBody>
                    <a:bodyPr/>
                    <a:lstStyle/>
                    <a:p>
                      <a:pPr marL="0" lvl="0" indent="0" algn="just" rtl="0">
                        <a:lnSpc>
                          <a:spcPct val="150000"/>
                        </a:lnSpc>
                        <a:spcBef>
                          <a:spcPts val="0"/>
                        </a:spcBef>
                        <a:spcAft>
                          <a:spcPts val="0"/>
                        </a:spcAft>
                        <a:buNone/>
                      </a:pPr>
                      <a:r>
                        <a:rPr lang="en" sz="1100"/>
                        <a:t>What is your solution? How is my research contributing to the solution? What are my expected results? What are your competitions or conventional methods? What is the advantage of your approach to them? </a:t>
                      </a:r>
                      <a:endParaRPr sz="1100"/>
                    </a:p>
                  </a:txBody>
                  <a:tcPr marL="63500" marR="63500" marT="63500" marB="63500"/>
                </a:tc>
                <a:extLst>
                  <a:ext uri="{0D108BD9-81ED-4DB2-BD59-A6C34878D82A}">
                    <a16:rowId xmlns:a16="http://schemas.microsoft.com/office/drawing/2014/main" val="10003"/>
                  </a:ext>
                </a:extLst>
              </a:tr>
              <a:tr h="266700">
                <a:tc>
                  <a:txBody>
                    <a:bodyPr/>
                    <a:lstStyle/>
                    <a:p>
                      <a:pPr marL="0" lvl="0" indent="0" algn="l" rtl="0">
                        <a:lnSpc>
                          <a:spcPct val="120000"/>
                        </a:lnSpc>
                        <a:spcBef>
                          <a:spcPts val="0"/>
                        </a:spcBef>
                        <a:spcAft>
                          <a:spcPts val="0"/>
                        </a:spcAft>
                        <a:buNone/>
                      </a:pPr>
                      <a:r>
                        <a:rPr lang="en" sz="1100"/>
                        <a:t>Benefit (WHAT)</a:t>
                      </a:r>
                      <a:endParaRPr sz="1100"/>
                    </a:p>
                  </a:txBody>
                  <a:tcPr marL="63500" marR="63500" marT="63500" marB="63500"/>
                </a:tc>
                <a:tc>
                  <a:txBody>
                    <a:bodyPr/>
                    <a:lstStyle/>
                    <a:p>
                      <a:pPr marL="0" lvl="0" indent="0" algn="l" rtl="0">
                        <a:lnSpc>
                          <a:spcPct val="120000"/>
                        </a:lnSpc>
                        <a:spcBef>
                          <a:spcPts val="0"/>
                        </a:spcBef>
                        <a:spcAft>
                          <a:spcPts val="0"/>
                        </a:spcAft>
                        <a:buNone/>
                      </a:pPr>
                      <a:r>
                        <a:rPr lang="en" sz="1100"/>
                        <a:t>Findings of research, including but not limited to: Numerical data, figures, facts, theoretical concepts, estimations, and calculations used to analyze the problem. Why our data is better than our competition. </a:t>
                      </a:r>
                      <a:endParaRPr sz="1100"/>
                    </a:p>
                  </a:txBody>
                  <a:tcPr marL="63500" marR="63500" marT="63500" marB="63500"/>
                </a:tc>
                <a:extLst>
                  <a:ext uri="{0D108BD9-81ED-4DB2-BD59-A6C34878D82A}">
                    <a16:rowId xmlns:a16="http://schemas.microsoft.com/office/drawing/2014/main" val="10004"/>
                  </a:ext>
                </a:extLst>
              </a:tr>
              <a:tr h="266700">
                <a:tc rowSpan="2">
                  <a:txBody>
                    <a:bodyPr/>
                    <a:lstStyle/>
                    <a:p>
                      <a:pPr marL="0" lvl="0" indent="0" algn="l" rtl="0">
                        <a:spcBef>
                          <a:spcPts val="0"/>
                        </a:spcBef>
                        <a:spcAft>
                          <a:spcPts val="0"/>
                        </a:spcAft>
                        <a:buNone/>
                      </a:pPr>
                      <a:r>
                        <a:rPr lang="en" sz="1100"/>
                        <a:t>Wrap up and call for action</a:t>
                      </a:r>
                      <a:endParaRPr sz="1100"/>
                    </a:p>
                  </a:txBody>
                  <a:tcPr marL="63500" marR="63500" marT="63500" marB="63500"/>
                </a:tc>
                <a:tc>
                  <a:txBody>
                    <a:bodyPr/>
                    <a:lstStyle/>
                    <a:p>
                      <a:pPr marL="0" lvl="0" indent="0" algn="l" rtl="0">
                        <a:lnSpc>
                          <a:spcPct val="120000"/>
                        </a:lnSpc>
                        <a:spcBef>
                          <a:spcPts val="0"/>
                        </a:spcBef>
                        <a:spcAft>
                          <a:spcPts val="0"/>
                        </a:spcAft>
                        <a:buNone/>
                      </a:pPr>
                      <a:r>
                        <a:rPr lang="en" sz="1100"/>
                        <a:t>What is the impact of your work?</a:t>
                      </a:r>
                      <a:endParaRPr sz="1100"/>
                    </a:p>
                  </a:txBody>
                  <a:tcPr marL="63500" marR="63500" marT="63500" marB="63500"/>
                </a:tc>
                <a:extLst>
                  <a:ext uri="{0D108BD9-81ED-4DB2-BD59-A6C34878D82A}">
                    <a16:rowId xmlns:a16="http://schemas.microsoft.com/office/drawing/2014/main" val="10005"/>
                  </a:ext>
                </a:extLst>
              </a:tr>
              <a:tr h="266700">
                <a:tc vMerge="1">
                  <a:txBody>
                    <a:bodyPr/>
                    <a:lstStyle/>
                    <a:p>
                      <a:endParaRPr lang="en-US"/>
                    </a:p>
                  </a:txBody>
                  <a:tcPr/>
                </a:tc>
                <a:tc>
                  <a:txBody>
                    <a:bodyPr/>
                    <a:lstStyle/>
                    <a:p>
                      <a:pPr marL="0" lvl="0" indent="0" algn="l" rtl="0">
                        <a:lnSpc>
                          <a:spcPct val="115000"/>
                        </a:lnSpc>
                        <a:spcBef>
                          <a:spcPts val="0"/>
                        </a:spcBef>
                        <a:spcAft>
                          <a:spcPts val="0"/>
                        </a:spcAft>
                        <a:buNone/>
                      </a:pPr>
                      <a:r>
                        <a:rPr lang="en" sz="1100">
                          <a:solidFill>
                            <a:srgbClr val="1D1C1D"/>
                          </a:solidFill>
                        </a:rPr>
                        <a:t>What can your audience do now?</a:t>
                      </a:r>
                      <a:endParaRPr sz="1100"/>
                    </a:p>
                  </a:txBody>
                  <a:tcPr marL="63500" marR="63500" marT="63500" marB="63500"/>
                </a:tc>
                <a:extLst>
                  <a:ext uri="{0D108BD9-81ED-4DB2-BD59-A6C34878D82A}">
                    <a16:rowId xmlns:a16="http://schemas.microsoft.com/office/drawing/2014/main"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graphicFrame>
        <p:nvGraphicFramePr>
          <p:cNvPr id="93" name="Google Shape;93;p19"/>
          <p:cNvGraphicFramePr/>
          <p:nvPr/>
        </p:nvGraphicFramePr>
        <p:xfrm>
          <a:off x="1884175" y="1003475"/>
          <a:ext cx="5996300" cy="3023362"/>
        </p:xfrm>
        <a:graphic>
          <a:graphicData uri="http://schemas.openxmlformats.org/drawingml/2006/table">
            <a:tbl>
              <a:tblPr>
                <a:noFill/>
                <a:tableStyleId>{DA48E8BA-6A91-4D2F-A858-1469DD0C0F7D}</a:tableStyleId>
              </a:tblPr>
              <a:tblGrid>
                <a:gridCol w="1990725">
                  <a:extLst>
                    <a:ext uri="{9D8B030D-6E8A-4147-A177-3AD203B41FA5}">
                      <a16:colId xmlns:a16="http://schemas.microsoft.com/office/drawing/2014/main" val="20000"/>
                    </a:ext>
                  </a:extLst>
                </a:gridCol>
                <a:gridCol w="4005575">
                  <a:extLst>
                    <a:ext uri="{9D8B030D-6E8A-4147-A177-3AD203B41FA5}">
                      <a16:colId xmlns:a16="http://schemas.microsoft.com/office/drawing/2014/main" val="20001"/>
                    </a:ext>
                  </a:extLst>
                </a:gridCol>
              </a:tblGrid>
              <a:tr h="266700">
                <a:tc rowSpan="3">
                  <a:txBody>
                    <a:bodyPr/>
                    <a:lstStyle/>
                    <a:p>
                      <a:pPr marL="0" lvl="0" indent="0" algn="l" rtl="0">
                        <a:spcBef>
                          <a:spcPts val="0"/>
                        </a:spcBef>
                        <a:spcAft>
                          <a:spcPts val="0"/>
                        </a:spcAft>
                        <a:buNone/>
                      </a:pPr>
                      <a:r>
                        <a:rPr lang="en" sz="1100"/>
                        <a:t>Format</a:t>
                      </a:r>
                      <a:endParaRPr sz="1100"/>
                    </a:p>
                  </a:txBody>
                  <a:tcPr marL="63500" marR="63500" marT="63500" marB="63500"/>
                </a:tc>
                <a:tc>
                  <a:txBody>
                    <a:bodyPr/>
                    <a:lstStyle/>
                    <a:p>
                      <a:pPr marL="0" lvl="0" indent="0" algn="l" rtl="0">
                        <a:lnSpc>
                          <a:spcPct val="115000"/>
                        </a:lnSpc>
                        <a:spcBef>
                          <a:spcPts val="0"/>
                        </a:spcBef>
                        <a:spcAft>
                          <a:spcPts val="0"/>
                        </a:spcAft>
                        <a:buNone/>
                      </a:pPr>
                      <a:r>
                        <a:rPr lang="en" sz="1100"/>
                        <a:t>A single static PowerPoint slide. No slide transitions, animations, or 'movement' of any description. The slide is to be presented from the beginning of the presentation. No additional electronic media (e.g. sound and video files) should be used. No additional props (e.g. costumes, musical instruments, laboratory equipment) should be used.</a:t>
                      </a:r>
                      <a:endParaRPr sz="1100"/>
                    </a:p>
                  </a:txBody>
                  <a:tcPr marL="63500" marR="63500" marT="63500" marB="63500"/>
                </a:tc>
                <a:extLst>
                  <a:ext uri="{0D108BD9-81ED-4DB2-BD59-A6C34878D82A}">
                    <a16:rowId xmlns:a16="http://schemas.microsoft.com/office/drawing/2014/main" val="10000"/>
                  </a:ext>
                </a:extLst>
              </a:tr>
              <a:tr h="266700">
                <a:tc vMerge="1">
                  <a:txBody>
                    <a:bodyPr/>
                    <a:lstStyle/>
                    <a:p>
                      <a:endParaRPr lang="en-US"/>
                    </a:p>
                  </a:txBody>
                  <a:tcPr/>
                </a:tc>
                <a:tc>
                  <a:txBody>
                    <a:bodyPr/>
                    <a:lstStyle/>
                    <a:p>
                      <a:pPr marL="0" lvl="0" indent="0" algn="l" rtl="0">
                        <a:spcBef>
                          <a:spcPts val="0"/>
                        </a:spcBef>
                        <a:spcAft>
                          <a:spcPts val="0"/>
                        </a:spcAft>
                        <a:buNone/>
                      </a:pPr>
                      <a:r>
                        <a:rPr lang="en" sz="1100"/>
                        <a:t>The PowerPoint slide should be well-defined and enhance the presentation (no more than 1 slide)</a:t>
                      </a:r>
                      <a:endParaRPr sz="1100"/>
                    </a:p>
                  </a:txBody>
                  <a:tcPr marL="63500" marR="63500" marT="63500" marB="63500"/>
                </a:tc>
                <a:extLst>
                  <a:ext uri="{0D108BD9-81ED-4DB2-BD59-A6C34878D82A}">
                    <a16:rowId xmlns:a16="http://schemas.microsoft.com/office/drawing/2014/main" val="10001"/>
                  </a:ext>
                </a:extLst>
              </a:tr>
              <a:tr h="266700">
                <a:tc vMerge="1">
                  <a:txBody>
                    <a:bodyPr/>
                    <a:lstStyle/>
                    <a:p>
                      <a:endParaRPr lang="en-US"/>
                    </a:p>
                  </a:txBody>
                  <a:tcPr/>
                </a:tc>
                <a:tc>
                  <a:txBody>
                    <a:bodyPr/>
                    <a:lstStyle/>
                    <a:p>
                      <a:pPr marL="0" lvl="0" indent="0" algn="l" rtl="0">
                        <a:spcBef>
                          <a:spcPts val="0"/>
                        </a:spcBef>
                        <a:spcAft>
                          <a:spcPts val="0"/>
                        </a:spcAft>
                        <a:buNone/>
                      </a:pPr>
                      <a:r>
                        <a:rPr lang="en" sz="1100"/>
                        <a:t>The presenter conveys enthusiasm for their research and captures and maintained the audience’s attention. The length of presentation should not be more than 3 minutes. Avoid talking fast. </a:t>
                      </a:r>
                      <a:endParaRPr sz="1100"/>
                    </a:p>
                  </a:txBody>
                  <a:tcPr marL="63500" marR="63500" marT="63500" marB="63500"/>
                </a:tc>
                <a:extLst>
                  <a:ext uri="{0D108BD9-81ED-4DB2-BD59-A6C34878D82A}">
                    <a16:rowId xmlns:a16="http://schemas.microsoft.com/office/drawing/2014/main" val="10002"/>
                  </a:ext>
                </a:extLst>
              </a:tr>
              <a:tr h="266700">
                <a:tc>
                  <a:txBody>
                    <a:bodyPr/>
                    <a:lstStyle/>
                    <a:p>
                      <a:pPr marL="0" lvl="0" indent="0" algn="l" rtl="0">
                        <a:lnSpc>
                          <a:spcPct val="115000"/>
                        </a:lnSpc>
                        <a:spcBef>
                          <a:spcPts val="0"/>
                        </a:spcBef>
                        <a:spcAft>
                          <a:spcPts val="0"/>
                        </a:spcAft>
                        <a:buNone/>
                      </a:pPr>
                      <a:r>
                        <a:rPr lang="en" sz="1100"/>
                        <a:t>Concise persuasive narrative argument</a:t>
                      </a:r>
                      <a:endParaRPr sz="1100"/>
                    </a:p>
                  </a:txBody>
                  <a:tcPr marL="63500" marR="63500" marT="63500" marB="63500"/>
                </a:tc>
                <a:tc>
                  <a:txBody>
                    <a:bodyPr/>
                    <a:lstStyle/>
                    <a:p>
                      <a:pPr marL="0" lvl="0" indent="0" algn="l" rtl="0">
                        <a:spcBef>
                          <a:spcPts val="0"/>
                        </a:spcBef>
                        <a:spcAft>
                          <a:spcPts val="0"/>
                        </a:spcAft>
                        <a:buNone/>
                      </a:pPr>
                      <a:r>
                        <a:rPr lang="en" sz="1100"/>
                        <a:t>The presentation should be delivered clearly, and the language be appropriate for a non-specialist audience</a:t>
                      </a:r>
                      <a:endParaRPr sz="1100"/>
                    </a:p>
                  </a:txBody>
                  <a:tcPr marL="63500" marR="63500" marT="63500" marB="63500"/>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97DB-BFF2-C36B-56B2-8CEE80F4612C}"/>
              </a:ext>
            </a:extLst>
          </p:cNvPr>
          <p:cNvSpPr>
            <a:spLocks noGrp="1"/>
          </p:cNvSpPr>
          <p:nvPr>
            <p:ph type="title"/>
          </p:nvPr>
        </p:nvSpPr>
        <p:spPr/>
        <p:txBody>
          <a:bodyPr/>
          <a:lstStyle/>
          <a:p>
            <a:r>
              <a:rPr lang="en-US" dirty="0"/>
              <a:t>Place your 1 page slide here</a:t>
            </a:r>
          </a:p>
        </p:txBody>
      </p:sp>
    </p:spTree>
    <p:extLst>
      <p:ext uri="{BB962C8B-B14F-4D97-AF65-F5344CB8AC3E}">
        <p14:creationId xmlns:p14="http://schemas.microsoft.com/office/powerpoint/2010/main" val="1060275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E6CA-043D-9BE9-7C2B-81B406A520FB}"/>
              </a:ext>
            </a:extLst>
          </p:cNvPr>
          <p:cNvSpPr>
            <a:spLocks noGrp="1"/>
          </p:cNvSpPr>
          <p:nvPr>
            <p:ph type="title"/>
          </p:nvPr>
        </p:nvSpPr>
        <p:spPr/>
        <p:txBody>
          <a:bodyPr>
            <a:normAutofit fontScale="90000"/>
          </a:bodyPr>
          <a:lstStyle/>
          <a:p>
            <a:r>
              <a:rPr lang="en-US" dirty="0"/>
              <a:t>Type your final script here:</a:t>
            </a:r>
          </a:p>
        </p:txBody>
      </p:sp>
      <p:sp>
        <p:nvSpPr>
          <p:cNvPr id="3" name="Text Placeholder 2">
            <a:extLst>
              <a:ext uri="{FF2B5EF4-FFF2-40B4-BE49-F238E27FC236}">
                <a16:creationId xmlns:a16="http://schemas.microsoft.com/office/drawing/2014/main" id="{80B5FCE3-E99F-D544-21DE-98E8EA4E013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9947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7968-4229-22AD-DC34-B9BF50AD0295}"/>
              </a:ext>
            </a:extLst>
          </p:cNvPr>
          <p:cNvSpPr>
            <a:spLocks noGrp="1"/>
          </p:cNvSpPr>
          <p:nvPr>
            <p:ph type="title"/>
          </p:nvPr>
        </p:nvSpPr>
        <p:spPr/>
        <p:txBody>
          <a:bodyPr/>
          <a:lstStyle/>
          <a:p>
            <a:r>
              <a:rPr lang="en-US" dirty="0"/>
              <a:t>Activity 2: Components of a pitch</a:t>
            </a:r>
          </a:p>
        </p:txBody>
      </p:sp>
    </p:spTree>
    <p:extLst>
      <p:ext uri="{BB962C8B-B14F-4D97-AF65-F5344CB8AC3E}">
        <p14:creationId xmlns:p14="http://schemas.microsoft.com/office/powerpoint/2010/main" val="403536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7EA-4696-790E-187D-F7E654A6C092}"/>
              </a:ext>
            </a:extLst>
          </p:cNvPr>
          <p:cNvSpPr>
            <a:spLocks noGrp="1"/>
          </p:cNvSpPr>
          <p:nvPr>
            <p:ph type="title"/>
          </p:nvPr>
        </p:nvSpPr>
        <p:spPr/>
        <p:txBody>
          <a:bodyPr>
            <a:normAutofit fontScale="90000"/>
          </a:bodyPr>
          <a:lstStyle/>
          <a:p>
            <a:r>
              <a:rPr lang="en-US" dirty="0"/>
              <a:t>Components of a pitch:</a:t>
            </a:r>
          </a:p>
        </p:txBody>
      </p:sp>
      <p:sp>
        <p:nvSpPr>
          <p:cNvPr id="3" name="Text Placeholder 2">
            <a:extLst>
              <a:ext uri="{FF2B5EF4-FFF2-40B4-BE49-F238E27FC236}">
                <a16:creationId xmlns:a16="http://schemas.microsoft.com/office/drawing/2014/main" id="{D5BF30E7-7FD7-DB21-B6AB-BA452FDAAC45}"/>
              </a:ext>
            </a:extLst>
          </p:cNvPr>
          <p:cNvSpPr>
            <a:spLocks noGrp="1"/>
          </p:cNvSpPr>
          <p:nvPr>
            <p:ph type="body" idx="1"/>
          </p:nvPr>
        </p:nvSpPr>
        <p:spPr/>
        <p:txBody>
          <a:bodyPr>
            <a:normAutofit/>
          </a:bodyPr>
          <a:lstStyle/>
          <a:p>
            <a:pPr marL="457200" lvl="0" indent="-330200" algn="l" rtl="0">
              <a:spcBef>
                <a:spcPts val="0"/>
              </a:spcBef>
              <a:spcAft>
                <a:spcPts val="0"/>
              </a:spcAft>
              <a:buSzPts val="1600"/>
              <a:buChar char="●"/>
            </a:pPr>
            <a:r>
              <a:rPr lang="en-US" sz="1800" b="1" dirty="0"/>
              <a:t>Need</a:t>
            </a:r>
            <a:r>
              <a:rPr lang="en-US" sz="1800" dirty="0"/>
              <a:t>: What is the problem your research is trying to solve?</a:t>
            </a:r>
          </a:p>
          <a:p>
            <a:pPr marL="127000" lvl="0" indent="0" algn="l" rtl="0">
              <a:spcBef>
                <a:spcPts val="0"/>
              </a:spcBef>
              <a:spcAft>
                <a:spcPts val="0"/>
              </a:spcAft>
              <a:buSzPts val="1600"/>
              <a:buNone/>
            </a:pPr>
            <a:r>
              <a:rPr lang="en-US" sz="1800" dirty="0"/>
              <a:t>  </a:t>
            </a:r>
          </a:p>
          <a:p>
            <a:pPr marL="127000" lvl="0" indent="0" algn="l" rtl="0">
              <a:spcBef>
                <a:spcPts val="0"/>
              </a:spcBef>
              <a:spcAft>
                <a:spcPts val="0"/>
              </a:spcAft>
              <a:buSzPts val="1600"/>
              <a:buNone/>
            </a:pPr>
            <a:endParaRPr lang="en-US" dirty="0"/>
          </a:p>
          <a:p>
            <a:pPr marL="127000" lvl="0" indent="0" algn="l" rtl="0">
              <a:spcBef>
                <a:spcPts val="0"/>
              </a:spcBef>
              <a:spcAft>
                <a:spcPts val="0"/>
              </a:spcAft>
              <a:buSzPts val="1600"/>
              <a:buNone/>
            </a:pPr>
            <a:endParaRPr lang="en-US" sz="1800" dirty="0"/>
          </a:p>
          <a:p>
            <a:pPr marL="114300" indent="0">
              <a:buNone/>
            </a:pPr>
            <a:endParaRPr lang="en-US" dirty="0"/>
          </a:p>
        </p:txBody>
      </p:sp>
    </p:spTree>
    <p:extLst>
      <p:ext uri="{BB962C8B-B14F-4D97-AF65-F5344CB8AC3E}">
        <p14:creationId xmlns:p14="http://schemas.microsoft.com/office/powerpoint/2010/main" val="76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7EA-4696-790E-187D-F7E654A6C092}"/>
              </a:ext>
            </a:extLst>
          </p:cNvPr>
          <p:cNvSpPr>
            <a:spLocks noGrp="1"/>
          </p:cNvSpPr>
          <p:nvPr>
            <p:ph type="title"/>
          </p:nvPr>
        </p:nvSpPr>
        <p:spPr/>
        <p:txBody>
          <a:bodyPr>
            <a:normAutofit fontScale="90000"/>
          </a:bodyPr>
          <a:lstStyle/>
          <a:p>
            <a:r>
              <a:rPr lang="en-US" dirty="0"/>
              <a:t>Components of a pitch:</a:t>
            </a:r>
          </a:p>
        </p:txBody>
      </p:sp>
      <p:sp>
        <p:nvSpPr>
          <p:cNvPr id="3" name="Text Placeholder 2">
            <a:extLst>
              <a:ext uri="{FF2B5EF4-FFF2-40B4-BE49-F238E27FC236}">
                <a16:creationId xmlns:a16="http://schemas.microsoft.com/office/drawing/2014/main" id="{D5BF30E7-7FD7-DB21-B6AB-BA452FDAAC45}"/>
              </a:ext>
            </a:extLst>
          </p:cNvPr>
          <p:cNvSpPr>
            <a:spLocks noGrp="1"/>
          </p:cNvSpPr>
          <p:nvPr>
            <p:ph type="body" idx="1"/>
          </p:nvPr>
        </p:nvSpPr>
        <p:spPr/>
        <p:txBody>
          <a:bodyPr>
            <a:normAutofit/>
          </a:bodyPr>
          <a:lstStyle/>
          <a:p>
            <a:pPr marL="457200" lvl="0" indent="-330200" algn="l" rtl="0">
              <a:spcBef>
                <a:spcPts val="0"/>
              </a:spcBef>
              <a:spcAft>
                <a:spcPts val="0"/>
              </a:spcAft>
              <a:buSzPts val="1600"/>
              <a:buChar char="●"/>
            </a:pPr>
            <a:r>
              <a:rPr lang="en-US" sz="1800" b="1" dirty="0"/>
              <a:t>Benefit</a:t>
            </a:r>
            <a:r>
              <a:rPr lang="en-US" sz="1800" dirty="0"/>
              <a:t>: Why your work is significant? What is the value you created? Who or what will benefit from the result? How these results can be used to a larger impact in the future?</a:t>
            </a:r>
          </a:p>
          <a:p>
            <a:pPr marL="114300" indent="0">
              <a:buNone/>
            </a:pPr>
            <a:endParaRPr lang="en-US" dirty="0"/>
          </a:p>
        </p:txBody>
      </p:sp>
    </p:spTree>
    <p:extLst>
      <p:ext uri="{BB962C8B-B14F-4D97-AF65-F5344CB8AC3E}">
        <p14:creationId xmlns:p14="http://schemas.microsoft.com/office/powerpoint/2010/main" val="185549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7EA-4696-790E-187D-F7E654A6C092}"/>
              </a:ext>
            </a:extLst>
          </p:cNvPr>
          <p:cNvSpPr>
            <a:spLocks noGrp="1"/>
          </p:cNvSpPr>
          <p:nvPr>
            <p:ph type="title"/>
          </p:nvPr>
        </p:nvSpPr>
        <p:spPr/>
        <p:txBody>
          <a:bodyPr>
            <a:normAutofit fontScale="90000"/>
          </a:bodyPr>
          <a:lstStyle/>
          <a:p>
            <a:r>
              <a:rPr lang="en-US" dirty="0"/>
              <a:t>Components of a pitch:</a:t>
            </a:r>
          </a:p>
        </p:txBody>
      </p:sp>
      <p:sp>
        <p:nvSpPr>
          <p:cNvPr id="3" name="Text Placeholder 2">
            <a:extLst>
              <a:ext uri="{FF2B5EF4-FFF2-40B4-BE49-F238E27FC236}">
                <a16:creationId xmlns:a16="http://schemas.microsoft.com/office/drawing/2014/main" id="{D5BF30E7-7FD7-DB21-B6AB-BA452FDAAC45}"/>
              </a:ext>
            </a:extLst>
          </p:cNvPr>
          <p:cNvSpPr>
            <a:spLocks noGrp="1"/>
          </p:cNvSpPr>
          <p:nvPr>
            <p:ph type="body" idx="1"/>
          </p:nvPr>
        </p:nvSpPr>
        <p:spPr/>
        <p:txBody>
          <a:bodyPr>
            <a:normAutofit/>
          </a:bodyPr>
          <a:lstStyle/>
          <a:p>
            <a:pPr marL="457200" lvl="0" indent="-330200" algn="l" rtl="0">
              <a:spcBef>
                <a:spcPts val="0"/>
              </a:spcBef>
              <a:spcAft>
                <a:spcPts val="0"/>
              </a:spcAft>
              <a:buSzPts val="1600"/>
              <a:buChar char="●"/>
            </a:pPr>
            <a:r>
              <a:rPr lang="en-US" sz="1800" b="1" dirty="0"/>
              <a:t>Approach</a:t>
            </a:r>
            <a:r>
              <a:rPr lang="en-US" sz="1800" dirty="0"/>
              <a:t>: What is your solution? How is my research contributing to the solution? What are my expected results?  </a:t>
            </a:r>
          </a:p>
          <a:p>
            <a:endParaRPr lang="en-US" dirty="0"/>
          </a:p>
        </p:txBody>
      </p:sp>
    </p:spTree>
    <p:extLst>
      <p:ext uri="{BB962C8B-B14F-4D97-AF65-F5344CB8AC3E}">
        <p14:creationId xmlns:p14="http://schemas.microsoft.com/office/powerpoint/2010/main" val="286975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7EA-4696-790E-187D-F7E654A6C092}"/>
              </a:ext>
            </a:extLst>
          </p:cNvPr>
          <p:cNvSpPr>
            <a:spLocks noGrp="1"/>
          </p:cNvSpPr>
          <p:nvPr>
            <p:ph type="title"/>
          </p:nvPr>
        </p:nvSpPr>
        <p:spPr/>
        <p:txBody>
          <a:bodyPr>
            <a:normAutofit fontScale="90000"/>
          </a:bodyPr>
          <a:lstStyle/>
          <a:p>
            <a:r>
              <a:rPr lang="en-US" dirty="0"/>
              <a:t>Components of a pitch:</a:t>
            </a:r>
          </a:p>
        </p:txBody>
      </p:sp>
      <p:sp>
        <p:nvSpPr>
          <p:cNvPr id="3" name="Text Placeholder 2">
            <a:extLst>
              <a:ext uri="{FF2B5EF4-FFF2-40B4-BE49-F238E27FC236}">
                <a16:creationId xmlns:a16="http://schemas.microsoft.com/office/drawing/2014/main" id="{D5BF30E7-7FD7-DB21-B6AB-BA452FDAAC45}"/>
              </a:ext>
            </a:extLst>
          </p:cNvPr>
          <p:cNvSpPr>
            <a:spLocks noGrp="1"/>
          </p:cNvSpPr>
          <p:nvPr>
            <p:ph type="body" idx="1"/>
          </p:nvPr>
        </p:nvSpPr>
        <p:spPr/>
        <p:txBody>
          <a:bodyPr>
            <a:normAutofit/>
          </a:bodyPr>
          <a:lstStyle/>
          <a:p>
            <a:pPr marL="457200" lvl="0" indent="-330200" algn="l" rtl="0">
              <a:spcBef>
                <a:spcPts val="0"/>
              </a:spcBef>
              <a:spcAft>
                <a:spcPts val="0"/>
              </a:spcAft>
              <a:buSzPts val="1600"/>
              <a:buChar char="●"/>
            </a:pPr>
            <a:r>
              <a:rPr lang="en-US" sz="1800" b="1" dirty="0"/>
              <a:t>Competition</a:t>
            </a:r>
            <a:r>
              <a:rPr lang="en-US" sz="1800" dirty="0"/>
              <a:t>: What is the existing situation?</a:t>
            </a:r>
          </a:p>
          <a:p>
            <a:endParaRPr lang="en-US" dirty="0"/>
          </a:p>
        </p:txBody>
      </p:sp>
    </p:spTree>
    <p:extLst>
      <p:ext uri="{BB962C8B-B14F-4D97-AF65-F5344CB8AC3E}">
        <p14:creationId xmlns:p14="http://schemas.microsoft.com/office/powerpoint/2010/main" val="2177887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7EA-4696-790E-187D-F7E654A6C092}"/>
              </a:ext>
            </a:extLst>
          </p:cNvPr>
          <p:cNvSpPr>
            <a:spLocks noGrp="1"/>
          </p:cNvSpPr>
          <p:nvPr>
            <p:ph type="title"/>
          </p:nvPr>
        </p:nvSpPr>
        <p:spPr/>
        <p:txBody>
          <a:bodyPr>
            <a:normAutofit fontScale="90000"/>
          </a:bodyPr>
          <a:lstStyle/>
          <a:p>
            <a:r>
              <a:rPr lang="en-US" dirty="0"/>
              <a:t>Components of a pitch:</a:t>
            </a:r>
          </a:p>
        </p:txBody>
      </p:sp>
      <p:sp>
        <p:nvSpPr>
          <p:cNvPr id="3" name="Text Placeholder 2">
            <a:extLst>
              <a:ext uri="{FF2B5EF4-FFF2-40B4-BE49-F238E27FC236}">
                <a16:creationId xmlns:a16="http://schemas.microsoft.com/office/drawing/2014/main" id="{D5BF30E7-7FD7-DB21-B6AB-BA452FDAAC45}"/>
              </a:ext>
            </a:extLst>
          </p:cNvPr>
          <p:cNvSpPr>
            <a:spLocks noGrp="1"/>
          </p:cNvSpPr>
          <p:nvPr>
            <p:ph type="body" idx="1"/>
          </p:nvPr>
        </p:nvSpPr>
        <p:spPr/>
        <p:txBody>
          <a:bodyPr>
            <a:normAutofit/>
          </a:bodyPr>
          <a:lstStyle/>
          <a:p>
            <a:pPr marL="457200" lvl="0" indent="-330200" algn="l" rtl="0">
              <a:spcBef>
                <a:spcPts val="0"/>
              </a:spcBef>
              <a:spcAft>
                <a:spcPts val="0"/>
              </a:spcAft>
              <a:buSzPts val="1600"/>
              <a:buChar char="●"/>
            </a:pPr>
            <a:r>
              <a:rPr lang="en-US" sz="1800" b="1" dirty="0"/>
              <a:t>Landing</a:t>
            </a:r>
            <a:r>
              <a:rPr lang="en-US" sz="1800" dirty="0"/>
              <a:t>: Where are you going? What can the audience do now?  </a:t>
            </a:r>
          </a:p>
          <a:p>
            <a:endParaRPr lang="en-US" dirty="0"/>
          </a:p>
        </p:txBody>
      </p:sp>
    </p:spTree>
    <p:extLst>
      <p:ext uri="{BB962C8B-B14F-4D97-AF65-F5344CB8AC3E}">
        <p14:creationId xmlns:p14="http://schemas.microsoft.com/office/powerpoint/2010/main" val="246244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dirty="0"/>
              <a:t>Activity 3: Networking short pitch with no slide</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9A619-516F-563C-7D09-F50AE176B1F6}"/>
              </a:ext>
            </a:extLst>
          </p:cNvPr>
          <p:cNvSpPr>
            <a:spLocks noGrp="1"/>
          </p:cNvSpPr>
          <p:nvPr>
            <p:ph type="title"/>
          </p:nvPr>
        </p:nvSpPr>
        <p:spPr/>
        <p:txBody>
          <a:bodyPr>
            <a:normAutofit fontScale="90000"/>
          </a:bodyPr>
          <a:lstStyle/>
          <a:p>
            <a:r>
              <a:rPr lang="en-US" dirty="0"/>
              <a:t>Type your final script here:</a:t>
            </a:r>
          </a:p>
        </p:txBody>
      </p:sp>
      <p:sp>
        <p:nvSpPr>
          <p:cNvPr id="3" name="Text Placeholder 2">
            <a:extLst>
              <a:ext uri="{FF2B5EF4-FFF2-40B4-BE49-F238E27FC236}">
                <a16:creationId xmlns:a16="http://schemas.microsoft.com/office/drawing/2014/main" id="{F960FBEE-B1C8-E90F-5E74-4D23B962351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8093088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5DA66F095300458F31E11CC2FBEAB5" ma:contentTypeVersion="3" ma:contentTypeDescription="Create a new document." ma:contentTypeScope="" ma:versionID="f9c7aee4a12f5e49a9c394d5a24d8b24">
  <xsd:schema xmlns:xsd="http://www.w3.org/2001/XMLSchema" xmlns:xs="http://www.w3.org/2001/XMLSchema" xmlns:p="http://schemas.microsoft.com/office/2006/metadata/properties" xmlns:ns2="8c448689-591e-4d16-8245-0ff281a6bf8e" targetNamespace="http://schemas.microsoft.com/office/2006/metadata/properties" ma:root="true" ma:fieldsID="704ce7ea6038588e90fe4963462c3bb2" ns2:_="">
    <xsd:import namespace="8c448689-591e-4d16-8245-0ff281a6bf8e"/>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448689-591e-4d16-8245-0ff281a6bf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177618-63EF-4D29-B786-66CD07F26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448689-591e-4d16-8245-0ff281a6bf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D19D24-26BF-40A6-B6D5-FEBEE4C9CAF9}">
  <ds:schemaRefs>
    <ds:schemaRef ds:uri="http://schemas.microsoft.com/sharepoint/v3/contenttype/forms"/>
  </ds:schemaRefs>
</ds:datastoreItem>
</file>

<file path=customXml/itemProps3.xml><?xml version="1.0" encoding="utf-8"?>
<ds:datastoreItem xmlns:ds="http://schemas.openxmlformats.org/officeDocument/2006/customXml" ds:itemID="{3DF432B8-DD1B-465A-8A4A-DA01CC80BAA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TotalTime>
  <Words>445</Words>
  <Application>Microsoft Macintosh PowerPoint</Application>
  <PresentationFormat>On-screen Show (16:9)</PresentationFormat>
  <Paragraphs>37</Paragraphs>
  <Slides>14</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Light</vt:lpstr>
      <vt:lpstr>Developing your research pitch Students workbook</vt:lpstr>
      <vt:lpstr>Activity 2: Components of a pitch</vt:lpstr>
      <vt:lpstr>Components of a pitch:</vt:lpstr>
      <vt:lpstr>Components of a pitch:</vt:lpstr>
      <vt:lpstr>Components of a pitch:</vt:lpstr>
      <vt:lpstr>Components of a pitch:</vt:lpstr>
      <vt:lpstr>Components of a pitch:</vt:lpstr>
      <vt:lpstr>Activity 3: Networking short pitch with no slide</vt:lpstr>
      <vt:lpstr>Type your final script here:</vt:lpstr>
      <vt:lpstr>Activity 4: 3-minute pitch with 1 slide</vt:lpstr>
      <vt:lpstr>PowerPoint Presentation</vt:lpstr>
      <vt:lpstr>PowerPoint Presentation</vt:lpstr>
      <vt:lpstr>Place your 1 page slide here</vt:lpstr>
      <vt:lpstr>Type your final script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for students</dc:title>
  <cp:lastModifiedBy>Nezafati, Maysam</cp:lastModifiedBy>
  <cp:revision>5</cp:revision>
  <dcterms:modified xsi:type="dcterms:W3CDTF">2023-11-08T19:17:00Z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0x010100F65DA66F095300458F31E11CC2FBEAB5</vt:lpwstr>
  </property>
</Properties>
</file>