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82" r:id="rId3"/>
    <p:sldMasterId id="214748368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f503fbdc0_1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1f503fbdc0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f503fbdc0_1_1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1f503fbdc0_1_15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Value is human-focused.  It is not what the project does, but how does it impact the lives of the people that interact with it?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c8d748d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c8d748d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c8d748d2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c8d748d2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e3c7b7ff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e3c7b7ff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e3c7b7ff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e3c7b7ff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e3c7b7ff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e3c7b7ff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f503fbdc0_1_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1f503fbdc0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14133be24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414133be2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Class Discussion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14133be2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14133be2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project team presents, shares, discusses.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and intro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311708" y="21161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52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52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52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52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52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52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52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311700" y="4205725"/>
            <a:ext cx="8151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SU_Horiz_RGB_Digital_MaroonGold.png"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5068" y="187047"/>
            <a:ext cx="3844970" cy="106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old chapter break or bold statement gold">
  <p:cSld name="Gold chapter break or bold statement gold">
    <p:bg>
      <p:bgPr>
        <a:solidFill>
          <a:schemeClr val="accent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/>
          <p:nvPr>
            <p:ph type="title"/>
          </p:nvPr>
        </p:nvSpPr>
        <p:spPr>
          <a:xfrm>
            <a:off x="311700" y="826025"/>
            <a:ext cx="6246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6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old chapter break or bold statement gold 2">
  <p:cSld name="Gold chapter break or bold statement gold_2">
    <p:bg>
      <p:bgPr>
        <a:solidFill>
          <a:schemeClr val="accent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/>
          <p:nvPr>
            <p:ph type="title"/>
          </p:nvPr>
        </p:nvSpPr>
        <p:spPr>
          <a:xfrm>
            <a:off x="311700" y="1283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7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5" name="Google Shape;45;p12"/>
          <p:cNvSpPr txBox="1"/>
          <p:nvPr>
            <p:ph idx="1" type="subTitle"/>
          </p:nvPr>
        </p:nvSpPr>
        <p:spPr>
          <a:xfrm>
            <a:off x="436825" y="1005325"/>
            <a:ext cx="75087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old chapter break or bold statement gold 1">
  <p:cSld name="Gold chapter break or bold statement gold_1">
    <p:bg>
      <p:bgPr>
        <a:solidFill>
          <a:schemeClr val="accent2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/>
          <p:nvPr>
            <p:ph type="title"/>
          </p:nvPr>
        </p:nvSpPr>
        <p:spPr>
          <a:xfrm>
            <a:off x="311700" y="826025"/>
            <a:ext cx="6246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6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hapter break bar">
  <p:cSld name="Chapter break ba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/>
          <p:nvPr/>
        </p:nvSpPr>
        <p:spPr>
          <a:xfrm>
            <a:off x="0" y="1314450"/>
            <a:ext cx="9144000" cy="15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3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14"/>
          <p:cNvSpPr txBox="1"/>
          <p:nvPr>
            <p:ph type="title"/>
          </p:nvPr>
        </p:nvSpPr>
        <p:spPr>
          <a:xfrm>
            <a:off x="381837" y="1600200"/>
            <a:ext cx="81129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hapter break maroon bar">
  <p:cSld name="Chapter break maroon ba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/>
          <p:nvPr/>
        </p:nvSpPr>
        <p:spPr>
          <a:xfrm>
            <a:off x="0" y="1314450"/>
            <a:ext cx="9144000" cy="15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3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5"/>
          <p:cNvSpPr txBox="1"/>
          <p:nvPr>
            <p:ph type="title"/>
          </p:nvPr>
        </p:nvSpPr>
        <p:spPr>
          <a:xfrm>
            <a:off x="381837" y="1600200"/>
            <a:ext cx="81129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Headline with 3 column 1">
  <p:cSld name="Headline with 3 colum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6" name="Google Shape;56;p16"/>
          <p:cNvSpPr txBox="1"/>
          <p:nvPr>
            <p:ph idx="1" type="body"/>
          </p:nvPr>
        </p:nvSpPr>
        <p:spPr>
          <a:xfrm>
            <a:off x="6215500" y="116302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16"/>
          <p:cNvSpPr txBox="1"/>
          <p:nvPr>
            <p:ph idx="2" type="body"/>
          </p:nvPr>
        </p:nvSpPr>
        <p:spPr>
          <a:xfrm>
            <a:off x="3274550" y="118466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6"/>
          <p:cNvSpPr txBox="1"/>
          <p:nvPr>
            <p:ph idx="3" type="body"/>
          </p:nvPr>
        </p:nvSpPr>
        <p:spPr>
          <a:xfrm>
            <a:off x="405375" y="120482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Headline with text 1">
  <p:cSld name="TITLE_ONLY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1" name="Google Shape;61;p17"/>
          <p:cNvSpPr txBox="1"/>
          <p:nvPr>
            <p:ph idx="1" type="body"/>
          </p:nvPr>
        </p:nvSpPr>
        <p:spPr>
          <a:xfrm>
            <a:off x="311699" y="1204825"/>
            <a:ext cx="78204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 1">
  <p:cSld name="Section title and description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/>
          <p:nvPr>
            <p:ph type="title"/>
          </p:nvPr>
        </p:nvSpPr>
        <p:spPr>
          <a:xfrm>
            <a:off x="265500" y="393025"/>
            <a:ext cx="48438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" name="Google Shape;64;p18"/>
          <p:cNvSpPr txBox="1"/>
          <p:nvPr>
            <p:ph idx="1" type="subTitle"/>
          </p:nvPr>
        </p:nvSpPr>
        <p:spPr>
          <a:xfrm>
            <a:off x="5451275" y="571350"/>
            <a:ext cx="29046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Intro Option 2">
  <p:cSld name="Cover Intro Option 2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/>
          <p:nvPr>
            <p:ph type="title"/>
          </p:nvPr>
        </p:nvSpPr>
        <p:spPr>
          <a:xfrm>
            <a:off x="311700" y="1283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7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0" name="Google Shape;70;p20"/>
          <p:cNvSpPr txBox="1"/>
          <p:nvPr>
            <p:ph idx="1" type="subTitle"/>
          </p:nvPr>
        </p:nvSpPr>
        <p:spPr>
          <a:xfrm>
            <a:off x="360625" y="1005325"/>
            <a:ext cx="75087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1" name="Google Shape;71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375" y="3799423"/>
            <a:ext cx="3464700" cy="96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and intro" type="title">
  <p:cSld name="TITL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/>
          <p:nvPr>
            <p:ph type="ctrTitle"/>
          </p:nvPr>
        </p:nvSpPr>
        <p:spPr>
          <a:xfrm>
            <a:off x="311708" y="21161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52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52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52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52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52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52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52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4" name="Google Shape;74;p21"/>
          <p:cNvSpPr txBox="1"/>
          <p:nvPr>
            <p:ph idx="1" type="subTitle"/>
          </p:nvPr>
        </p:nvSpPr>
        <p:spPr>
          <a:xfrm>
            <a:off x="311700" y="4205725"/>
            <a:ext cx="8151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SU_Horiz_RGB_Digital_MaroonGold.png" id="75" name="Google Shape;7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5068" y="187047"/>
            <a:ext cx="3845100" cy="10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hapter break agenda">
  <p:cSld name="Custom Layout 1 1_1">
    <p:bg>
      <p:bgPr>
        <a:solidFill>
          <a:srgbClr val="000000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title"/>
          </p:nvPr>
        </p:nvSpPr>
        <p:spPr>
          <a:xfrm>
            <a:off x="464100" y="2045225"/>
            <a:ext cx="278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1" sz="4800">
                <a:solidFill>
                  <a:srgbClr val="FFFFFF"/>
                </a:solidFill>
              </a:defRPr>
            </a:lvl2pPr>
            <a:lvl3pPr indent="0"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1" sz="4800">
                <a:solidFill>
                  <a:srgbClr val="FFFFFF"/>
                </a:solidFill>
              </a:defRPr>
            </a:lvl3pPr>
            <a:lvl4pPr indent="0"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1" sz="4800">
                <a:solidFill>
                  <a:srgbClr val="FFFFFF"/>
                </a:solidFill>
              </a:defRPr>
            </a:lvl4pPr>
            <a:lvl5pPr indent="0"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1" sz="4800">
                <a:solidFill>
                  <a:srgbClr val="FFFFFF"/>
                </a:solidFill>
              </a:defRPr>
            </a:lvl5pPr>
            <a:lvl6pPr indent="0"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1" sz="4800">
                <a:solidFill>
                  <a:srgbClr val="FFFFFF"/>
                </a:solidFill>
              </a:defRPr>
            </a:lvl6pPr>
            <a:lvl7pPr indent="0"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1" sz="4800">
                <a:solidFill>
                  <a:srgbClr val="FFFFFF"/>
                </a:solidFill>
              </a:defRPr>
            </a:lvl7pPr>
            <a:lvl8pPr indent="0"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1" sz="4800">
                <a:solidFill>
                  <a:srgbClr val="FFFFFF"/>
                </a:solidFill>
              </a:defRPr>
            </a:lvl8pPr>
            <a:lvl9pPr indent="0"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b="1"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4" name="Google Shape;14;p3"/>
          <p:cNvSpPr txBox="1"/>
          <p:nvPr/>
        </p:nvSpPr>
        <p:spPr>
          <a:xfrm>
            <a:off x="3664990" y="371598"/>
            <a:ext cx="1057200" cy="3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{</a:t>
            </a:r>
            <a:endParaRPr sz="1100">
              <a:solidFill>
                <a:schemeClr val="accent1"/>
              </a:solidFill>
            </a:endParaRPr>
          </a:p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4925925" y="1039900"/>
            <a:ext cx="3589500" cy="275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old chapter break or bold statement gold">
  <p:cSld name="Gold chapter break or bold statement gold">
    <p:bg>
      <p:bgPr>
        <a:solidFill>
          <a:schemeClr val="accen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2"/>
          <p:cNvSpPr txBox="1"/>
          <p:nvPr>
            <p:ph type="title"/>
          </p:nvPr>
        </p:nvSpPr>
        <p:spPr>
          <a:xfrm>
            <a:off x="311700" y="826025"/>
            <a:ext cx="6246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6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hapter break agenda">
  <p:cSld name="Chapter break agenda">
    <p:bg>
      <p:bgPr>
        <a:solidFill>
          <a:srgbClr val="000000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/>
          <p:nvPr>
            <p:ph type="title"/>
          </p:nvPr>
        </p:nvSpPr>
        <p:spPr>
          <a:xfrm>
            <a:off x="464100" y="2045225"/>
            <a:ext cx="278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i="0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sz="4800">
                <a:solidFill>
                  <a:srgbClr val="FFFFFF"/>
                </a:solidFill>
              </a:defRPr>
            </a:lvl2pPr>
            <a:lvl3pPr indent="0"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sz="4800">
                <a:solidFill>
                  <a:srgbClr val="FFFFFF"/>
                </a:solidFill>
              </a:defRPr>
            </a:lvl3pPr>
            <a:lvl4pPr indent="0"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sz="4800">
                <a:solidFill>
                  <a:srgbClr val="FFFFFF"/>
                </a:solidFill>
              </a:defRPr>
            </a:lvl4pPr>
            <a:lvl5pPr indent="0"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sz="4800">
                <a:solidFill>
                  <a:srgbClr val="FFFFFF"/>
                </a:solidFill>
              </a:defRPr>
            </a:lvl5pPr>
            <a:lvl6pPr indent="0"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sz="4800">
                <a:solidFill>
                  <a:srgbClr val="FFFFFF"/>
                </a:solidFill>
              </a:defRPr>
            </a:lvl6pPr>
            <a:lvl7pPr indent="0"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sz="4800">
                <a:solidFill>
                  <a:srgbClr val="FFFFFF"/>
                </a:solidFill>
              </a:defRPr>
            </a:lvl7pPr>
            <a:lvl8pPr indent="0"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sz="4800">
                <a:solidFill>
                  <a:srgbClr val="FFFFFF"/>
                </a:solidFill>
              </a:defRPr>
            </a:lvl8pPr>
            <a:lvl9pPr indent="0"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1"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0" name="Google Shape;80;p23"/>
          <p:cNvSpPr txBox="1"/>
          <p:nvPr/>
        </p:nvSpPr>
        <p:spPr>
          <a:xfrm>
            <a:off x="3664989" y="371598"/>
            <a:ext cx="1057200" cy="35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b="0" i="0" lang="en" sz="22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{</a:t>
            </a:r>
            <a:endParaRPr/>
          </a:p>
        </p:txBody>
      </p:sp>
      <p:sp>
        <p:nvSpPr>
          <p:cNvPr id="81" name="Google Shape;81;p23"/>
          <p:cNvSpPr txBox="1"/>
          <p:nvPr>
            <p:ph idx="1" type="subTitle"/>
          </p:nvPr>
        </p:nvSpPr>
        <p:spPr>
          <a:xfrm>
            <a:off x="4925925" y="1039900"/>
            <a:ext cx="3589500" cy="27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hapter break bar">
  <p:cSld name="Chapter break bar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4"/>
          <p:cNvSpPr/>
          <p:nvPr/>
        </p:nvSpPr>
        <p:spPr>
          <a:xfrm>
            <a:off x="0" y="1314450"/>
            <a:ext cx="9144000" cy="15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3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4"/>
          <p:cNvSpPr txBox="1"/>
          <p:nvPr>
            <p:ph type="title"/>
          </p:nvPr>
        </p:nvSpPr>
        <p:spPr>
          <a:xfrm>
            <a:off x="381837" y="1600200"/>
            <a:ext cx="81129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hapter break maroon bar">
  <p:cSld name="Chapter break maroon ba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5"/>
          <p:cNvSpPr/>
          <p:nvPr/>
        </p:nvSpPr>
        <p:spPr>
          <a:xfrm>
            <a:off x="0" y="1314450"/>
            <a:ext cx="9144000" cy="15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3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5"/>
          <p:cNvSpPr txBox="1"/>
          <p:nvPr>
            <p:ph type="title"/>
          </p:nvPr>
        </p:nvSpPr>
        <p:spPr>
          <a:xfrm>
            <a:off x="381837" y="1600200"/>
            <a:ext cx="81129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4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Headline with 3 column 1">
  <p:cSld name="Headline with 3 column 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  <a:highlight>
                  <a:schemeClr val="accent1"/>
                </a:highlight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  <a:highlight>
                  <a:schemeClr val="accent1"/>
                </a:highlight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  <a:highlight>
                  <a:schemeClr val="accent1"/>
                </a:highlight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  <a:highlight>
                  <a:schemeClr val="accent1"/>
                </a:highlight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  <a:highlight>
                  <a:schemeClr val="accent1"/>
                </a:highlight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  <a:highlight>
                  <a:schemeClr val="accent1"/>
                </a:highlight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  <a:highlight>
                  <a:schemeClr val="accent1"/>
                </a:highlight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  <a:highlight>
                  <a:schemeClr val="accent1"/>
                </a:highlight>
              </a:defRPr>
            </a:lvl9pPr>
          </a:lstStyle>
          <a:p/>
        </p:txBody>
      </p:sp>
      <p:sp>
        <p:nvSpPr>
          <p:cNvPr id="90" name="Google Shape;90;p26"/>
          <p:cNvSpPr txBox="1"/>
          <p:nvPr>
            <p:ph idx="1" type="body"/>
          </p:nvPr>
        </p:nvSpPr>
        <p:spPr>
          <a:xfrm>
            <a:off x="6215500" y="116302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26"/>
          <p:cNvSpPr txBox="1"/>
          <p:nvPr>
            <p:ph idx="2" type="body"/>
          </p:nvPr>
        </p:nvSpPr>
        <p:spPr>
          <a:xfrm>
            <a:off x="3274550" y="118466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26"/>
          <p:cNvSpPr txBox="1"/>
          <p:nvPr>
            <p:ph idx="3" type="body"/>
          </p:nvPr>
        </p:nvSpPr>
        <p:spPr>
          <a:xfrm>
            <a:off x="405375" y="120482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Headline with text 1">
  <p:cSld name="Headline with text 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5" name="Google Shape;95;p27"/>
          <p:cNvSpPr txBox="1"/>
          <p:nvPr>
            <p:ph idx="1" type="body"/>
          </p:nvPr>
        </p:nvSpPr>
        <p:spPr>
          <a:xfrm>
            <a:off x="311698" y="1204825"/>
            <a:ext cx="78204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 title and descriptio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8"/>
          <p:cNvSpPr/>
          <p:nvPr/>
        </p:nvSpPr>
        <p:spPr>
          <a:xfrm>
            <a:off x="4572000" y="-134650"/>
            <a:ext cx="4572000" cy="52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9" name="Google Shape;99;p2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2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2">
  <p:cSld name="Custom Layout 2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3" name="Google Shape;103;p29"/>
          <p:cNvSpPr/>
          <p:nvPr/>
        </p:nvSpPr>
        <p:spPr>
          <a:xfrm>
            <a:off x="-19225" y="1760200"/>
            <a:ext cx="9163200" cy="343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Headline with text" type="titleOnly">
  <p:cSld name="TITLE_ONLY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" name="Google Shape;106;p30"/>
          <p:cNvSpPr txBox="1"/>
          <p:nvPr>
            <p:ph idx="1" type="body"/>
          </p:nvPr>
        </p:nvSpPr>
        <p:spPr>
          <a:xfrm>
            <a:off x="100575" y="1204825"/>
            <a:ext cx="8031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Headline with 3 column">
  <p:cSld name="Headline with 3 column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9" name="Google Shape;109;p31"/>
          <p:cNvSpPr txBox="1"/>
          <p:nvPr>
            <p:ph idx="1" type="body"/>
          </p:nvPr>
        </p:nvSpPr>
        <p:spPr>
          <a:xfrm>
            <a:off x="6215500" y="116302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p31"/>
          <p:cNvSpPr txBox="1"/>
          <p:nvPr>
            <p:ph idx="2" type="body"/>
          </p:nvPr>
        </p:nvSpPr>
        <p:spPr>
          <a:xfrm>
            <a:off x="3274550" y="118466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p31"/>
          <p:cNvSpPr txBox="1"/>
          <p:nvPr>
            <p:ph idx="3" type="body"/>
          </p:nvPr>
        </p:nvSpPr>
        <p:spPr>
          <a:xfrm>
            <a:off x="405375" y="120482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Headline with text" type="titleOnly">
  <p:cSld name="TITLE_ONL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00575" y="1204825"/>
            <a:ext cx="8031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">
  <p:cSld name="Custom Layout 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2"/>
          <p:cNvSpPr txBox="1"/>
          <p:nvPr>
            <p:ph idx="1" type="subTitle"/>
          </p:nvPr>
        </p:nvSpPr>
        <p:spPr>
          <a:xfrm>
            <a:off x="311700" y="1005325"/>
            <a:ext cx="75087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32"/>
          <p:cNvSpPr txBox="1"/>
          <p:nvPr>
            <p:ph type="title"/>
          </p:nvPr>
        </p:nvSpPr>
        <p:spPr>
          <a:xfrm>
            <a:off x="311700" y="1130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7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ll out plus image">
  <p:cSld name="Call out plus imag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3"/>
          <p:cNvSpPr txBox="1"/>
          <p:nvPr>
            <p:ph type="title"/>
          </p:nvPr>
        </p:nvSpPr>
        <p:spPr>
          <a:xfrm>
            <a:off x="218900" y="228975"/>
            <a:ext cx="1860300" cy="23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ll out plus image 1">
  <p:cSld name="Call out plus image_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4"/>
          <p:cNvSpPr txBox="1"/>
          <p:nvPr>
            <p:ph type="title"/>
          </p:nvPr>
        </p:nvSpPr>
        <p:spPr>
          <a:xfrm>
            <a:off x="218900" y="228975"/>
            <a:ext cx="1860300" cy="23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old chapter break or bold statement gold 2">
  <p:cSld name="Gold chapter break or bold statement gold 2">
    <p:bg>
      <p:bgPr>
        <a:solidFill>
          <a:schemeClr val="accen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5"/>
          <p:cNvSpPr txBox="1"/>
          <p:nvPr>
            <p:ph type="title"/>
          </p:nvPr>
        </p:nvSpPr>
        <p:spPr>
          <a:xfrm>
            <a:off x="311700" y="1283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7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1" name="Google Shape;121;p35"/>
          <p:cNvSpPr txBox="1"/>
          <p:nvPr>
            <p:ph idx="1" type="subTitle"/>
          </p:nvPr>
        </p:nvSpPr>
        <p:spPr>
          <a:xfrm>
            <a:off x="436825" y="1005325"/>
            <a:ext cx="75087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old chapter break or bold statement gold 1">
  <p:cSld name="Gold chapter break or bold statement gold 1">
    <p:bg>
      <p:bgPr>
        <a:solidFill>
          <a:schemeClr val="accent2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6"/>
          <p:cNvSpPr txBox="1"/>
          <p:nvPr>
            <p:ph type="title"/>
          </p:nvPr>
        </p:nvSpPr>
        <p:spPr>
          <a:xfrm>
            <a:off x="311700" y="826025"/>
            <a:ext cx="6246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6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6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Headline with 3 column">
  <p:cSld name="1_Title only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6215500" y="116302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2" type="body"/>
          </p:nvPr>
        </p:nvSpPr>
        <p:spPr>
          <a:xfrm>
            <a:off x="3274550" y="118466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idx="3" type="body"/>
          </p:nvPr>
        </p:nvSpPr>
        <p:spPr>
          <a:xfrm>
            <a:off x="405375" y="1204825"/>
            <a:ext cx="2403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">
  <p:cSld name="CUSTOM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idx="1" type="subTitle"/>
          </p:nvPr>
        </p:nvSpPr>
        <p:spPr>
          <a:xfrm>
            <a:off x="311700" y="1005325"/>
            <a:ext cx="75087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u="none" cap="none" strike="noStrik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u="none" cap="none" strike="noStrik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u="none" cap="none" strike="noStrik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u="none" cap="none" strike="noStrik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u="none" cap="none" strike="noStrik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u="none" cap="none" strike="noStrik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u="none" cap="none" strike="noStrik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u="none" cap="none" strike="noStrik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1130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ll out plus image">
  <p:cSld name="CUSTOM_1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218900" y="228975"/>
            <a:ext cx="1860300" cy="2339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 title and descrip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/>
          <p:nvPr/>
        </p:nvSpPr>
        <p:spPr>
          <a:xfrm>
            <a:off x="4572000" y="-134650"/>
            <a:ext cx="4572000" cy="527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" name="Google Shape;32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2">
  <p:cSld name="CUSTOM_2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sp>
        <p:nvSpPr>
          <p:cNvPr id="36" name="Google Shape;36;p9"/>
          <p:cNvSpPr/>
          <p:nvPr/>
        </p:nvSpPr>
        <p:spPr>
          <a:xfrm>
            <a:off x="-19225" y="1760200"/>
            <a:ext cx="9163200" cy="343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ver Intro Option 2">
  <p:cSld name="Cover Intro Option 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/>
          <p:nvPr>
            <p:ph type="title"/>
          </p:nvPr>
        </p:nvSpPr>
        <p:spPr>
          <a:xfrm>
            <a:off x="311700" y="1283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7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" name="Google Shape;39;p10"/>
          <p:cNvSpPr txBox="1"/>
          <p:nvPr>
            <p:ph idx="1" type="subTitle"/>
          </p:nvPr>
        </p:nvSpPr>
        <p:spPr>
          <a:xfrm>
            <a:off x="436825" y="1005325"/>
            <a:ext cx="75087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0" name="Google Shape;40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375" y="3799424"/>
            <a:ext cx="3464700" cy="96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" name="Google Shape;6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7"/>
          <p:cNvSpPr txBox="1"/>
          <p:nvPr>
            <p:ph type="title"/>
          </p:nvPr>
        </p:nvSpPr>
        <p:spPr>
          <a:xfrm>
            <a:off x="311700" y="1283225"/>
            <a:ext cx="8520600" cy="11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/>
              <a:t>Customer Discovery</a:t>
            </a:r>
            <a:endParaRPr/>
          </a:p>
        </p:txBody>
      </p:sp>
      <p:sp>
        <p:nvSpPr>
          <p:cNvPr id="129" name="Google Shape;129;p37"/>
          <p:cNvSpPr txBox="1"/>
          <p:nvPr>
            <p:ph idx="1" type="subTitle"/>
          </p:nvPr>
        </p:nvSpPr>
        <p:spPr>
          <a:xfrm>
            <a:off x="360625" y="1005325"/>
            <a:ext cx="75087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>
                <a:highlight>
                  <a:srgbClr val="FFC000"/>
                </a:highlight>
              </a:rPr>
              <a:t>Lecture Activity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6"/>
          <p:cNvSpPr txBox="1"/>
          <p:nvPr>
            <p:ph type="title"/>
          </p:nvPr>
        </p:nvSpPr>
        <p:spPr>
          <a:xfrm>
            <a:off x="311700" y="2400825"/>
            <a:ext cx="8619600" cy="29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br>
              <a:rPr lang="en" sz="4800"/>
            </a:br>
            <a:r>
              <a:rPr lang="en" sz="4800">
                <a:highlight>
                  <a:srgbClr val="000000"/>
                </a:highlight>
              </a:rPr>
              <a:t> </a:t>
            </a:r>
            <a:r>
              <a:rPr lang="en" sz="4800">
                <a:solidFill>
                  <a:srgbClr val="FFFFFF"/>
                </a:solidFill>
                <a:highlight>
                  <a:srgbClr val="000000"/>
                </a:highlight>
              </a:rPr>
              <a:t>Create Extraordinary Value.</a:t>
            </a:r>
            <a:endParaRPr sz="5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value?</a:t>
            </a:r>
            <a:endParaRPr/>
          </a:p>
        </p:txBody>
      </p:sp>
      <p:sp>
        <p:nvSpPr>
          <p:cNvPr id="135" name="Google Shape;135;p38"/>
          <p:cNvSpPr txBox="1"/>
          <p:nvPr>
            <p:ph idx="1" type="body"/>
          </p:nvPr>
        </p:nvSpPr>
        <p:spPr>
          <a:xfrm>
            <a:off x="100575" y="1204825"/>
            <a:ext cx="8031600" cy="32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makes a project or product valuable to someone?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 Value</a:t>
            </a:r>
            <a:endParaRPr/>
          </a:p>
        </p:txBody>
      </p:sp>
      <p:sp>
        <p:nvSpPr>
          <p:cNvPr id="141" name="Google Shape;141;p39"/>
          <p:cNvSpPr txBox="1"/>
          <p:nvPr>
            <p:ph idx="1" type="body"/>
          </p:nvPr>
        </p:nvSpPr>
        <p:spPr>
          <a:xfrm>
            <a:off x="311700" y="1196550"/>
            <a:ext cx="8031600" cy="32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What does it do?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/>
              <a:t>What problem does it solve?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/>
              <a:t>Why do people buy it?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300"/>
              <a:t>What is a different solution?</a:t>
            </a:r>
            <a:endParaRPr sz="2300"/>
          </a:p>
        </p:txBody>
      </p:sp>
      <p:pic>
        <p:nvPicPr>
          <p:cNvPr id="142" name="Google Shape;14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800" y="666750"/>
            <a:ext cx="3810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 Value</a:t>
            </a:r>
            <a:endParaRPr/>
          </a:p>
        </p:txBody>
      </p:sp>
      <p:sp>
        <p:nvSpPr>
          <p:cNvPr id="148" name="Google Shape;148;p40"/>
          <p:cNvSpPr txBox="1"/>
          <p:nvPr>
            <p:ph idx="1" type="body"/>
          </p:nvPr>
        </p:nvSpPr>
        <p:spPr>
          <a:xfrm>
            <a:off x="311700" y="1196550"/>
            <a:ext cx="8031600" cy="32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What does it do?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/>
              <a:t>What problem does it solve?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/>
              <a:t>Why do people buy it?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What is a different solution?</a:t>
            </a:r>
            <a:endParaRPr sz="2300"/>
          </a:p>
        </p:txBody>
      </p:sp>
      <p:pic>
        <p:nvPicPr>
          <p:cNvPr id="149" name="Google Shape;149;p40"/>
          <p:cNvPicPr preferRelativeResize="0"/>
          <p:nvPr/>
        </p:nvPicPr>
        <p:blipFill rotWithShape="1">
          <a:blip r:embed="rId3">
            <a:alphaModFix/>
          </a:blip>
          <a:srcRect b="0" l="0" r="30502" t="0"/>
          <a:stretch/>
        </p:blipFill>
        <p:spPr>
          <a:xfrm>
            <a:off x="4805325" y="445025"/>
            <a:ext cx="3731949" cy="358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 Value</a:t>
            </a:r>
            <a:endParaRPr/>
          </a:p>
        </p:txBody>
      </p:sp>
      <p:sp>
        <p:nvSpPr>
          <p:cNvPr id="155" name="Google Shape;155;p41"/>
          <p:cNvSpPr txBox="1"/>
          <p:nvPr>
            <p:ph idx="1" type="body"/>
          </p:nvPr>
        </p:nvSpPr>
        <p:spPr>
          <a:xfrm>
            <a:off x="311700" y="1196550"/>
            <a:ext cx="8031600" cy="32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What does it do?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/>
              <a:t>What problem does it solve?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/>
              <a:t>Why do people buy it?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What is a different solution?</a:t>
            </a:r>
            <a:endParaRPr sz="2300"/>
          </a:p>
        </p:txBody>
      </p:sp>
      <p:pic>
        <p:nvPicPr>
          <p:cNvPr id="156" name="Google Shape;15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3450" y="402875"/>
            <a:ext cx="4891652" cy="366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0468" y="1941900"/>
            <a:ext cx="5683532" cy="320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 Value</a:t>
            </a:r>
            <a:endParaRPr/>
          </a:p>
        </p:txBody>
      </p:sp>
      <p:sp>
        <p:nvSpPr>
          <p:cNvPr id="163" name="Google Shape;163;p42"/>
          <p:cNvSpPr txBox="1"/>
          <p:nvPr>
            <p:ph idx="1" type="body"/>
          </p:nvPr>
        </p:nvSpPr>
        <p:spPr>
          <a:xfrm>
            <a:off x="311700" y="1196550"/>
            <a:ext cx="8031600" cy="32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What does it do?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/>
              <a:t>What problem does it solve?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/>
              <a:t>Why do people buy it?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What is a different </a:t>
            </a:r>
            <a:br>
              <a:rPr lang="en" sz="2300">
                <a:solidFill>
                  <a:schemeClr val="dk1"/>
                </a:solidFill>
              </a:rPr>
            </a:br>
            <a:r>
              <a:rPr lang="en" sz="2300">
                <a:solidFill>
                  <a:schemeClr val="dk1"/>
                </a:solidFill>
              </a:rPr>
              <a:t>solution?</a:t>
            </a:r>
            <a:endParaRPr sz="23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3"/>
          <p:cNvSpPr txBox="1"/>
          <p:nvPr>
            <p:ph idx="1" type="body"/>
          </p:nvPr>
        </p:nvSpPr>
        <p:spPr>
          <a:xfrm>
            <a:off x="311700" y="1097825"/>
            <a:ext cx="8031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/>
              <a:t>This project involves the development of educational software for an Android device. The software's primary aim is to improve the instruction of pronunciation in a foreign language using a Natural Language Processing module. The software will have three users to consider. 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/>
              <a:t>1) Language learners (5-16 years old) who will train and improve English pronunciation, vocabulary, and grammar using voice recognition in an amusing game environment. 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/>
              <a:t>2) Non-native speaking instructors of the target language (initially English) who will create drill sets and media based on local curricula. 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/>
              <a:t>3) Native speaking researchers who will analyze user progress and provide feedback to instructors in addition to studying effectiveness of software.</a:t>
            </a:r>
            <a:endParaRPr sz="1800"/>
          </a:p>
        </p:txBody>
      </p:sp>
      <p:sp>
        <p:nvSpPr>
          <p:cNvPr id="169" name="Google Shape;169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Project: Foreign Language Learning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4"/>
          <p:cNvSpPr txBox="1"/>
          <p:nvPr>
            <p:ph idx="1" type="body"/>
          </p:nvPr>
        </p:nvSpPr>
        <p:spPr>
          <a:xfrm>
            <a:off x="311700" y="1097825"/>
            <a:ext cx="80316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/>
              <a:t>What is the purpose of the project?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/>
              <a:t>Who are the customers?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/>
              <a:t>What is the value of the project to the customers?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/>
              <a:t>What are the questions you would have?</a:t>
            </a:r>
            <a:endParaRPr sz="1800"/>
          </a:p>
        </p:txBody>
      </p:sp>
      <p:sp>
        <p:nvSpPr>
          <p:cNvPr id="175" name="Google Shape;17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Project: Foreign Language Learning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Project: Questions</a:t>
            </a:r>
            <a:endParaRPr/>
          </a:p>
        </p:txBody>
      </p:sp>
      <p:sp>
        <p:nvSpPr>
          <p:cNvPr id="181" name="Google Shape;181;p45"/>
          <p:cNvSpPr txBox="1"/>
          <p:nvPr>
            <p:ph idx="1" type="body"/>
          </p:nvPr>
        </p:nvSpPr>
        <p:spPr>
          <a:xfrm>
            <a:off x="311700" y="1204825"/>
            <a:ext cx="7820400" cy="32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Give a brief overview of your project, as you understand it.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/>
              <a:t>What is the </a:t>
            </a:r>
            <a:r>
              <a:rPr b="1" i="1" lang="en" sz="2300"/>
              <a:t>value </a:t>
            </a:r>
            <a:r>
              <a:rPr lang="en" sz="2300"/>
              <a:t>of this project to your sponsor?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/>
              <a:t>Present the questions you'd like to ask the sponsor.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300"/>
              <a:t>Class suggestions?</a:t>
            </a:r>
            <a:endParaRPr sz="23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SU Template">
  <a:themeElements>
    <a:clrScheme name="ASU Pallet">
      <a:dk1>
        <a:srgbClr val="000000"/>
      </a:dk1>
      <a:lt1>
        <a:srgbClr val="FFFFFF"/>
      </a:lt1>
      <a:dk2>
        <a:srgbClr val="951D40"/>
      </a:dk2>
      <a:lt2>
        <a:srgbClr val="5C6670"/>
      </a:lt2>
      <a:accent1>
        <a:srgbClr val="FFC627"/>
      </a:accent1>
      <a:accent2>
        <a:srgbClr val="951D40"/>
      </a:accent2>
      <a:accent3>
        <a:srgbClr val="78BE20"/>
      </a:accent3>
      <a:accent4>
        <a:srgbClr val="FF7F32"/>
      </a:accent4>
      <a:accent5>
        <a:srgbClr val="00A3E0"/>
      </a:accent5>
      <a:accent6>
        <a:srgbClr val="000000"/>
      </a:accent6>
      <a:hlink>
        <a:srgbClr val="951D40"/>
      </a:hlink>
      <a:folHlink>
        <a:srgbClr val="5C66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ASU Template">
  <a:themeElements>
    <a:clrScheme name="ASU Pallet">
      <a:dk1>
        <a:srgbClr val="000000"/>
      </a:dk1>
      <a:lt1>
        <a:srgbClr val="FFFFFF"/>
      </a:lt1>
      <a:dk2>
        <a:srgbClr val="951D40"/>
      </a:dk2>
      <a:lt2>
        <a:srgbClr val="5C6670"/>
      </a:lt2>
      <a:accent1>
        <a:srgbClr val="FFC627"/>
      </a:accent1>
      <a:accent2>
        <a:srgbClr val="951D40"/>
      </a:accent2>
      <a:accent3>
        <a:srgbClr val="78BE20"/>
      </a:accent3>
      <a:accent4>
        <a:srgbClr val="FF7F32"/>
      </a:accent4>
      <a:accent5>
        <a:srgbClr val="00A3E0"/>
      </a:accent5>
      <a:accent6>
        <a:srgbClr val="000000"/>
      </a:accent6>
      <a:hlink>
        <a:srgbClr val="951D40"/>
      </a:hlink>
      <a:folHlink>
        <a:srgbClr val="5C66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