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theme/theme2.xml" ContentType="application/vnd.openxmlformats-officedocument.theme+xml"/>
  <Override PartName="/ppt/tags/tag2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tags/tag3.xml" ContentType="application/vnd.openxmlformats-officedocument.presentationml.tags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60" r:id="rId1"/>
  </p:sldMasterIdLst>
  <p:notesMasterIdLst>
    <p:notesMasterId r:id="rId10"/>
  </p:notesMasterIdLst>
  <p:sldIdLst>
    <p:sldId id="256" r:id="rId2"/>
    <p:sldId id="360" r:id="rId3"/>
    <p:sldId id="367" r:id="rId4"/>
    <p:sldId id="375" r:id="rId5"/>
    <p:sldId id="374" r:id="rId6"/>
    <p:sldId id="371" r:id="rId7"/>
    <p:sldId id="372" r:id="rId8"/>
    <p:sldId id="373" r:id="rId9"/>
  </p:sldIdLst>
  <p:sldSz cx="9144000" cy="6858000" type="screen4x3"/>
  <p:notesSz cx="6858000" cy="9144000"/>
  <p:custDataLst>
    <p:tags r:id="rId11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C4373263-903F-41CC-882A-AF313FC30385}">
          <p14:sldIdLst>
            <p14:sldId id="256"/>
          </p14:sldIdLst>
        </p14:section>
        <p14:section name="30 min" id="{8C1705DC-6A74-4EA1-A4F1-A0D42ADFF0B2}">
          <p14:sldIdLst>
            <p14:sldId id="360"/>
          </p14:sldIdLst>
        </p14:section>
        <p14:section name="30 min" id="{CA8BBD7D-8F57-4231-AFEA-10B77B8F38B5}">
          <p14:sldIdLst>
            <p14:sldId id="367"/>
            <p14:sldId id="375"/>
            <p14:sldId id="374"/>
            <p14:sldId id="371"/>
            <p14:sldId id="372"/>
            <p14:sldId id="373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80017" autoAdjust="0"/>
  </p:normalViewPr>
  <p:slideViewPr>
    <p:cSldViewPr>
      <p:cViewPr varScale="1">
        <p:scale>
          <a:sx n="100" d="100"/>
          <a:sy n="100" d="100"/>
        </p:scale>
        <p:origin x="1250" y="29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gs" Target="tags/tag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3628472-A9BC-492E-A4A7-DFB575F96949}" type="datetimeFigureOut">
              <a:rPr lang="en-US" smtClean="0"/>
              <a:pPr/>
              <a:t>5/12/2020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45CA4C6-3181-45F5-869E-D8A72F9C3C91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8423316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CA4C6-3181-45F5-869E-D8A72F9C3C91}" type="slidenum">
              <a:rPr lang="en-US" smtClean="0"/>
              <a:pPr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5172304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+/-</a:t>
            </a:r>
            <a:r>
              <a:rPr lang="en-US" baseline="0" dirty="0" smtClean="0"/>
              <a:t>: + for uphill; - for downhill; rule of thumb</a:t>
            </a:r>
          </a:p>
          <a:p>
            <a:endParaRPr lang="en-US" dirty="0" smtClean="0"/>
          </a:p>
          <a:p>
            <a:r>
              <a:rPr lang="en-US" baseline="0" dirty="0" smtClean="0"/>
              <a:t>Show </a:t>
            </a:r>
            <a:r>
              <a:rPr lang="en-US" baseline="0" dirty="0" smtClean="0"/>
              <a:t>equations in the </a:t>
            </a:r>
            <a:r>
              <a:rPr lang="en-US" baseline="0" dirty="0" smtClean="0"/>
              <a:t>Mannering &amp; Washburn textbook </a:t>
            </a:r>
            <a:r>
              <a:rPr lang="en-US" baseline="0" dirty="0" smtClean="0"/>
              <a:t>Ch02 and </a:t>
            </a:r>
            <a:r>
              <a:rPr lang="en-US" baseline="0" dirty="0" smtClean="0"/>
              <a:t>Ch03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CA4C6-3181-45F5-869E-D8A72F9C3C91}" type="slidenum">
              <a:rPr lang="en-US" smtClean="0"/>
              <a:pPr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4971367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Instructor</a:t>
            </a:r>
            <a:r>
              <a:rPr lang="en-US" baseline="0" dirty="0" smtClean="0"/>
              <a:t> can </a:t>
            </a:r>
            <a:r>
              <a:rPr lang="en-US" dirty="0" smtClean="0"/>
              <a:t>share personal stories</a:t>
            </a:r>
            <a:r>
              <a:rPr lang="en-US" baseline="0" dirty="0" smtClean="0"/>
              <a:t> of dilemma zone after Animation #1, and ask students to share their personal stories.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CA4C6-3181-45F5-869E-D8A72F9C3C91}" type="slidenum">
              <a:rPr lang="en-US" smtClean="0"/>
              <a:pPr/>
              <a:t>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9706910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3B4C2836-199E-491F-843E-3BC4853CB48B}" type="slidenum">
              <a:rPr lang="en-US" smtClean="0"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4813670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CA4C6-3181-45F5-869E-D8A72F9C3C91}" type="slidenum">
              <a:rPr lang="en-US" smtClean="0"/>
              <a:pPr/>
              <a:t>6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5773143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Ask students</a:t>
            </a:r>
            <a:r>
              <a:rPr lang="en-US" baseline="0" dirty="0" smtClean="0"/>
              <a:t> can we set 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CA4C6-3181-45F5-869E-D8A72F9C3C91}" type="slidenum">
              <a:rPr lang="en-US" smtClean="0"/>
              <a:pPr/>
              <a:t>7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169705727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dirty="0" smtClean="0"/>
              <a:t>Individual Project materials can be found in the Folder’s section under ”Research Project”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45CA4C6-3181-45F5-869E-D8A72F9C3C91}" type="slidenum">
              <a:rPr lang="en-US" smtClean="0"/>
              <a:pPr/>
              <a:t>8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747570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>
            <a:normAutofit/>
          </a:bodyPr>
          <a:lstStyle>
            <a:lvl1pPr marL="0" indent="0" algn="l">
              <a:buNone/>
              <a:defRPr sz="30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 dirty="0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8410143" y="528576"/>
            <a:ext cx="994955" cy="381000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6162867" y="3831338"/>
            <a:ext cx="5486403" cy="384048"/>
          </a:xfrm>
        </p:spPr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Rectangle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Rectangle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Straight Connector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Straight Connector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Straight Connector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Rectangle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Oval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Oval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Oval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1816100" y="1511300"/>
            <a:ext cx="6172200" cy="1894362"/>
          </a:xfrm>
        </p:spPr>
        <p:txBody>
          <a:bodyPr>
            <a:noAutofit/>
          </a:bodyPr>
          <a:lstStyle>
            <a:lvl1pPr>
              <a:defRPr sz="5000" b="1">
                <a:latin typeface="+mj-lt"/>
                <a:cs typeface="Arial" pitchFamily="34" charset="0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457200" y="1587500"/>
            <a:ext cx="7747000" cy="4940300"/>
          </a:xfrm>
        </p:spPr>
        <p:txBody>
          <a:bodyPr/>
          <a:lstStyle>
            <a:lvl1pPr>
              <a:defRPr sz="2800"/>
            </a:lvl1pPr>
            <a:lvl2pPr>
              <a:defRPr sz="2400">
                <a:solidFill>
                  <a:schemeClr val="accent1">
                    <a:lumMod val="50000"/>
                  </a:schemeClr>
                </a:solidFill>
              </a:defRPr>
            </a:lvl2pPr>
            <a:lvl3pPr>
              <a:defRPr sz="2000"/>
            </a:lvl3pPr>
            <a:lvl4pPr>
              <a:defRPr>
                <a:solidFill>
                  <a:schemeClr val="accent1">
                    <a:lumMod val="50000"/>
                  </a:schemeClr>
                </a:solidFill>
              </a:defRPr>
            </a:lvl4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5"/>
          </p:nvPr>
        </p:nvSpPr>
        <p:spPr>
          <a:xfrm>
            <a:off x="8116316" y="6115050"/>
            <a:ext cx="609600" cy="521208"/>
          </a:xfrm>
        </p:spPr>
        <p:txBody>
          <a:bodyPr rtlCol="0"/>
          <a:lstStyle/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6"/>
          </p:nvPr>
        </p:nvSpPr>
        <p:spPr>
          <a:xfrm rot="5400000">
            <a:off x="5758455" y="3309454"/>
            <a:ext cx="6390196" cy="380894"/>
          </a:xfrm>
        </p:spPr>
        <p:txBody>
          <a:bodyPr rtlCol="0"/>
          <a:lstStyle/>
          <a:p>
            <a:r>
              <a:rPr lang="en-US" dirty="0" smtClean="0"/>
              <a:t>Introduction to Transportation Engineering       Arizona State University       Dr. Yingyan Lou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>
            <a:normAutofit/>
          </a:bodyPr>
          <a:lstStyle>
            <a:lvl1pPr marL="0" indent="0">
              <a:buNone/>
              <a:defRPr sz="30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5657153" y="3285679"/>
            <a:ext cx="6498206" cy="384048"/>
          </a:xfrm>
        </p:spPr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  <p:sp>
        <p:nvSpPr>
          <p:cNvPr id="9" name="Rectangle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Rectangle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Rectangle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tangle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Straight Connector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Straight Connector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Straight Connector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Straight Connector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Rectangle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Oval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Oval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Oval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Oval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Oval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Straight Connector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3400" y="1346200"/>
            <a:ext cx="6172200" cy="2053590"/>
          </a:xfrm>
        </p:spPr>
        <p:txBody>
          <a:bodyPr>
            <a:normAutofit/>
          </a:bodyPr>
          <a:lstStyle>
            <a:lvl1pPr algn="l">
              <a:buNone/>
              <a:defRPr sz="5000" b="1" cap="small" baseline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 rot="5400000">
            <a:off x="8469537" y="557437"/>
            <a:ext cx="963862" cy="38506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 rot="5400000">
            <a:off x="6240013" y="3801613"/>
            <a:ext cx="5427080" cy="380894"/>
          </a:xfrm>
        </p:spPr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835400" cy="4927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432300" y="1600200"/>
            <a:ext cx="3774948" cy="4927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>
          <a:xfrm rot="5400000">
            <a:off x="8469537" y="557437"/>
            <a:ext cx="963862" cy="38506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>
          <a:xfrm rot="5400000">
            <a:off x="6240013" y="3801613"/>
            <a:ext cx="5427080" cy="380894"/>
          </a:xfrm>
        </p:spPr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4165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4165600"/>
          </a:xfrm>
        </p:spPr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2" name="Text Placeholder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14" name="Text Placeholder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0"/>
          </p:nvPr>
        </p:nvSpPr>
        <p:spPr>
          <a:xfrm rot="5400000">
            <a:off x="8469537" y="557437"/>
            <a:ext cx="963862" cy="385064"/>
          </a:xfrm>
          <a:prstGeom prst="rect">
            <a:avLst/>
          </a:prstGeom>
        </p:spPr>
        <p:txBody>
          <a:bodyPr rtlCol="0"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2"/>
          </p:nvPr>
        </p:nvSpPr>
        <p:spPr>
          <a:xfrm rot="5400000">
            <a:off x="6240013" y="3801613"/>
            <a:ext cx="5427080" cy="380894"/>
          </a:xfrm>
        </p:spPr>
        <p:txBody>
          <a:bodyPr rtlCol="0"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 dirty="0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 rot="5400000">
            <a:off x="8469537" y="557437"/>
            <a:ext cx="963862" cy="38506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 rot="5400000">
            <a:off x="6240013" y="3801613"/>
            <a:ext cx="5427080" cy="380894"/>
          </a:xfrm>
        </p:spPr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x" preserve="1">
  <p:cSld name="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1"/>
          </p:nvPr>
        </p:nvSpPr>
        <p:spPr>
          <a:xfrm rot="5400000">
            <a:off x="8469537" y="557437"/>
            <a:ext cx="963862" cy="38506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>
          <a:xfrm rot="5400000">
            <a:off x="6240013" y="3801613"/>
            <a:ext cx="5427080" cy="380894"/>
          </a:xfrm>
        </p:spPr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twoColTx" preserve="1">
  <p:cSld name="Title and 2-Column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sz="half" idx="1"/>
          </p:nvPr>
        </p:nvSpPr>
        <p:spPr>
          <a:xfrm>
            <a:off x="457200" y="1587500"/>
            <a:ext cx="3803650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413250" y="1587500"/>
            <a:ext cx="3803650" cy="49403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6" name="Date Placeholder 5"/>
          <p:cNvSpPr>
            <a:spLocks noGrp="1"/>
          </p:cNvSpPr>
          <p:nvPr>
            <p:ph type="dt" sz="half" idx="11"/>
          </p:nvPr>
        </p:nvSpPr>
        <p:spPr>
          <a:xfrm rot="5400000">
            <a:off x="8469537" y="557437"/>
            <a:ext cx="963862" cy="385064"/>
          </a:xfrm>
          <a:prstGeom prst="rect">
            <a:avLst/>
          </a:prstGeom>
        </p:spPr>
        <p:txBody>
          <a:bodyPr/>
          <a:lstStyle/>
          <a:p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>
          <a:xfrm rot="5400000">
            <a:off x="6240013" y="3801613"/>
            <a:ext cx="5427080" cy="380894"/>
          </a:xfrm>
        </p:spPr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10" Type="http://schemas.openxmlformats.org/officeDocument/2006/relationships/theme" Target="../theme/theme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Straight Connector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7597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 dirty="0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457200" y="1587500"/>
            <a:ext cx="7759700" cy="494030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 dirty="0"/>
          </a:p>
        </p:txBody>
      </p:sp>
      <p:sp>
        <p:nvSpPr>
          <p:cNvPr id="7" name="Straight Connector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Straight Connector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Straight Connector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Oval 11"/>
          <p:cNvSpPr/>
          <p:nvPr/>
        </p:nvSpPr>
        <p:spPr>
          <a:xfrm>
            <a:off x="8143748" y="61087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8116316" y="61023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18915273-7D88-4A0D-AF72-DD91AA2BF9C0}" type="slidenum">
              <a:rPr lang="en-US" smtClean="0"/>
              <a:pPr/>
              <a:t>‹#›</a:t>
            </a:fld>
            <a:endParaRPr lang="en-US"/>
          </a:p>
        </p:txBody>
      </p:sp>
      <p:sp>
        <p:nvSpPr>
          <p:cNvPr id="10" name="Rectangle 9"/>
          <p:cNvSpPr/>
          <p:nvPr userDrawn="1"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 rot="5400000">
            <a:off x="5676953" y="3238553"/>
            <a:ext cx="6553200" cy="380894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r>
              <a:rPr lang="en-US" dirty="0" smtClean="0"/>
              <a:t>Introduction to Transportation Engineering       Arizona State University       Dr. Yingyan Lou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</p:sldLayoutIdLst>
  <p:timing>
    <p:tnLst>
      <p:par>
        <p:cTn id="1" dur="indefinite" restart="never" nodeType="tmRoot"/>
      </p:par>
    </p:tnLst>
  </p:timing>
  <p:hf hdr="0" dt="0"/>
  <p:txStyles>
    <p:titleStyle>
      <a:lvl1pPr algn="l" rtl="0" eaLnBrk="1" latinLnBrk="0" hangingPunct="1">
        <a:spcBef>
          <a:spcPct val="0"/>
        </a:spcBef>
        <a:buNone/>
        <a:defRPr kumimoji="0" sz="4000" b="1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Tx/>
        <a:buSzPct val="70000"/>
        <a:buFont typeface="Wingdings"/>
        <a:buChar char="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576263" indent="-273050" algn="l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80000"/>
        <a:buFont typeface="Wingdings 2"/>
        <a:buChar char=""/>
        <a:defRPr kumimoji="0" sz="24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2pPr>
      <a:lvl3pPr marL="749300" indent="-182563" algn="l" rtl="0" eaLnBrk="1" latinLnBrk="0" hangingPunct="1">
        <a:spcBef>
          <a:spcPct val="20000"/>
        </a:spcBef>
        <a:buClrTx/>
        <a:buSzPct val="60000"/>
        <a:buFont typeface="Wingdings"/>
        <a:buChar char="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971550" indent="-182563" algn="l" defTabSz="977900" rtl="0" eaLnBrk="1" latinLnBrk="0" hangingPunct="1">
        <a:spcBef>
          <a:spcPct val="20000"/>
        </a:spcBef>
        <a:buClr>
          <a:schemeClr val="accent1">
            <a:lumMod val="50000"/>
          </a:schemeClr>
        </a:buClr>
        <a:buSzPct val="100000"/>
        <a:buFont typeface="Calibri" pitchFamily="34" charset="0"/>
        <a:buChar char="•"/>
        <a:defRPr kumimoji="0" sz="1800" kern="1200">
          <a:solidFill>
            <a:schemeClr val="accent1">
              <a:lumMod val="50000"/>
            </a:schemeClr>
          </a:solidFill>
          <a:latin typeface="+mn-lt"/>
          <a:ea typeface="+mn-ea"/>
          <a:cs typeface="+mn-cs"/>
        </a:defRPr>
      </a:lvl4pPr>
      <a:lvl5pPr marL="1208088" indent="-182563" algn="l" rtl="0" eaLnBrk="1" latinLnBrk="0" hangingPunct="1">
        <a:spcBef>
          <a:spcPct val="20000"/>
        </a:spcBef>
        <a:buClrTx/>
        <a:buSzPct val="70000"/>
        <a:buFont typeface="Courier New" pitchFamily="49" charset="0"/>
        <a:buChar char="o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4.xml"/><Relationship Id="rId2" Type="http://schemas.openxmlformats.org/officeDocument/2006/relationships/slideLayout" Target="../slideLayouts/slideLayout2.xml"/><Relationship Id="rId1" Type="http://schemas.openxmlformats.org/officeDocument/2006/relationships/tags" Target="../tags/tag3.xml"/><Relationship Id="rId5" Type="http://schemas.openxmlformats.org/officeDocument/2006/relationships/image" Target="../media/image2.gif"/><Relationship Id="rId4" Type="http://schemas.openxmlformats.org/officeDocument/2006/relationships/hyperlink" Target="https://www.thenewspaper.com/rlc/reports/rlcreport3.asp" TargetMode="Externa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7.png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0" y="5257800"/>
            <a:ext cx="6172200" cy="1117122"/>
          </a:xfrm>
        </p:spPr>
        <p:txBody>
          <a:bodyPr/>
          <a:lstStyle/>
          <a:p>
            <a:r>
              <a:rPr lang="en-US" dirty="0" smtClean="0"/>
              <a:t>CEE 372 Transportation Engineering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752600" y="1511300"/>
            <a:ext cx="7162800" cy="2832100"/>
          </a:xfrm>
        </p:spPr>
        <p:txBody>
          <a:bodyPr/>
          <a:lstStyle/>
          <a:p>
            <a:r>
              <a:rPr lang="en-US" sz="4000" dirty="0" smtClean="0"/>
              <a:t/>
            </a:r>
            <a:br>
              <a:rPr lang="en-US" sz="4000" dirty="0" smtClean="0"/>
            </a:br>
            <a:r>
              <a:rPr lang="en-US" sz="4000" dirty="0" smtClean="0"/>
              <a:t>Stopping Sight Distance</a:t>
            </a:r>
            <a:br>
              <a:rPr lang="en-US" sz="4000" dirty="0" smtClean="0"/>
            </a:br>
            <a:r>
              <a:rPr lang="en-US" sz="4000" dirty="0" smtClean="0"/>
              <a:t>and Dilemma Zone</a:t>
            </a:r>
            <a:endParaRPr lang="en-US" sz="4000" dirty="0"/>
          </a:p>
        </p:txBody>
      </p:sp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Recap: Practical Stopping Distance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Total Stopping Sight Distance</a:t>
                </a:r>
              </a:p>
              <a:p>
                <a:pPr lvl="1"/>
                <a:r>
                  <a:rPr lang="en-US" dirty="0" smtClean="0"/>
                  <a:t>Distance traveled during perception-reaction</a:t>
                </a:r>
              </a:p>
              <a:p>
                <a:pPr lvl="1"/>
                <a:r>
                  <a:rPr lang="en-US" dirty="0" smtClean="0"/>
                  <a:t>Braking distance</a:t>
                </a:r>
              </a:p>
              <a:p>
                <a:pPr lvl="1"/>
                <a:endParaRPr lang="en-US" dirty="0" smtClean="0"/>
              </a:p>
              <a:p>
                <a:r>
                  <a:rPr lang="en-US" dirty="0" smtClean="0"/>
                  <a:t>Textbook Equations</a:t>
                </a:r>
              </a:p>
              <a:p>
                <a:pPr marL="0" indent="0">
                  <a:buNone/>
                </a:pPr>
                <a14:m>
                  <m:oMathPara xmlns:m="http://schemas.openxmlformats.org/officeDocument/2006/math">
                    <m:oMathParaPr>
                      <m:jc m:val="center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𝑠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𝑑</m:t>
                      </m:r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=</m:t>
                      </m:r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𝑉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1</m:t>
                          </m:r>
                        </m:sub>
                      </m:sSub>
                      <m:sSub>
                        <m:sSub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×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sz="2400" b="0" i="1" smtClean="0">
                          <a:solidFill>
                            <a:schemeClr val="accent1">
                              <a:lumMod val="50000"/>
                            </a:schemeClr>
                          </a:solidFill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bSup>
                            <m:sSubSup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sSubSupPr>
                            <m:e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𝑉</m:t>
                              </m:r>
                            </m:e>
                            <m:sub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1</m:t>
                              </m:r>
                            </m:sub>
                            <m:sup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bSup>
                        </m:num>
                        <m:den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sz="2400" b="0" i="1" smtClean="0">
                              <a:solidFill>
                                <a:schemeClr val="accent1">
                                  <a:lumMod val="50000"/>
                                </a:schemeClr>
                              </a:solidFill>
                              <a:latin typeface="Cambria Math" panose="02040503050406030204" pitchFamily="18" charset="0"/>
                            </a:rPr>
                            <m:t>𝑔</m:t>
                          </m:r>
                          <m:d>
                            <m:dPr>
                              <m:ctrlP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</m:ctrlPr>
                            </m:dPr>
                            <m:e>
                              <m:f>
                                <m:fPr>
                                  <m:ctrlP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</m:ctrlPr>
                                </m:fPr>
                                <m:num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𝑎</m:t>
                                  </m:r>
                                </m:num>
                                <m:den>
                                  <m:r>
                                    <a:rPr lang="en-US" sz="2400" b="0" i="1" smtClean="0">
                                      <a:solidFill>
                                        <a:schemeClr val="accent1">
                                          <a:lumMod val="50000"/>
                                        </a:schemeClr>
                                      </a:solidFill>
                                      <a:latin typeface="Cambria Math" panose="02040503050406030204" pitchFamily="18" charset="0"/>
                                    </a:rPr>
                                    <m:t>𝑔</m:t>
                                  </m:r>
                                </m:den>
                              </m:f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±</m:t>
                              </m:r>
                              <m:r>
                                <a:rPr lang="en-US" sz="2400" b="0" i="1" smtClean="0">
                                  <a:solidFill>
                                    <a:schemeClr val="accent1">
                                      <a:lumMod val="50000"/>
                                    </a:schemeClr>
                                  </a:solidFill>
                                  <a:latin typeface="Cambria Math" panose="02040503050406030204" pitchFamily="18" charset="0"/>
                                </a:rPr>
                                <m:t>𝐺</m:t>
                              </m:r>
                            </m:e>
                          </m:d>
                        </m:den>
                      </m:f>
                    </m:oMath>
                  </m:oMathPara>
                </a14:m>
                <a:endParaRPr lang="en-US" sz="2400" b="0" dirty="0" smtClean="0">
                  <a:solidFill>
                    <a:schemeClr val="accent1">
                      <a:lumMod val="50000"/>
                    </a:schemeClr>
                  </a:solidFill>
                </a:endParaRPr>
              </a:p>
              <a:p>
                <a:pPr lvl="1">
                  <a:buClr>
                    <a:srgbClr val="94B6D2">
                      <a:lumMod val="50000"/>
                    </a:srgbClr>
                  </a:buClr>
                </a:pPr>
                <a:r>
                  <a:rPr lang="en-US" dirty="0" smtClean="0">
                    <a:solidFill>
                      <a:srgbClr val="94B6D2">
                        <a:lumMod val="50000"/>
                      </a:srgbClr>
                    </a:solidFill>
                  </a:rPr>
                  <a:t>Typical values</a:t>
                </a:r>
              </a:p>
              <a:p>
                <a:pPr lvl="2">
                  <a:buClr>
                    <a:srgbClr val="94B6D2">
                      <a:lumMod val="50000"/>
                    </a:srgbClr>
                  </a:buClr>
                </a:pP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solidFill>
                              <a:srgbClr val="94B6D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solidFill>
                              <a:srgbClr val="94B6D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𝑡</m:t>
                        </m:r>
                      </m:e>
                      <m:sub>
                        <m:r>
                          <a:rPr lang="en-US" b="0" i="1" smtClean="0">
                            <a:solidFill>
                              <a:srgbClr val="94B6D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𝑟</m:t>
                        </m:r>
                      </m:sub>
                    </m:sSub>
                    <m:r>
                      <a:rPr lang="en-US" b="0" i="1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=2.5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dirty="0" smtClean="0">
                    <a:solidFill>
                      <a:srgbClr val="94B6D2">
                        <a:lumMod val="50000"/>
                      </a:srgbClr>
                    </a:solidFill>
                  </a:rPr>
                  <a:t> for geometric design,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1.0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s</m:t>
                    </m:r>
                  </m:oMath>
                </a14:m>
                <a:r>
                  <a:rPr lang="en-US" dirty="0" smtClean="0">
                    <a:solidFill>
                      <a:srgbClr val="94B6D2">
                        <a:lumMod val="50000"/>
                      </a:srgbClr>
                    </a:solidFill>
                  </a:rPr>
                  <a:t> for signal timing</a:t>
                </a:r>
              </a:p>
              <a:p>
                <a:pPr lvl="2">
                  <a:buClr>
                    <a:srgbClr val="94B6D2">
                      <a:lumMod val="50000"/>
                    </a:srgbClr>
                  </a:buClr>
                </a:pPr>
                <a:r>
                  <a:rPr lang="en-US" b="0" dirty="0" smtClean="0">
                    <a:solidFill>
                      <a:srgbClr val="94B6D2">
                        <a:lumMod val="50000"/>
                      </a:srgbClr>
                    </a:solidFill>
                  </a:rPr>
                  <a:t>Deceleration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𝑎</m:t>
                    </m:r>
                    <m:r>
                      <a:rPr lang="en-US" b="0" i="1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=11.2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ft</m:t>
                    </m:r>
                    <m:r>
                      <a:rPr lang="en-US" b="0" i="0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94B6D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a:rPr lang="en-US" b="0" i="1" smtClean="0">
                            <a:solidFill>
                              <a:srgbClr val="94B6D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𝑠</m:t>
                        </m:r>
                      </m:e>
                      <m:sup>
                        <m:r>
                          <a:rPr lang="en-US" b="0" i="1" smtClean="0">
                            <a:solidFill>
                              <a:srgbClr val="94B6D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rgbClr val="94B6D2">
                        <a:lumMod val="50000"/>
                      </a:srgbClr>
                    </a:solidFill>
                  </a:rPr>
                  <a:t> for geometric design, </a:t>
                </a:r>
                <a14:m>
                  <m:oMath xmlns:m="http://schemas.openxmlformats.org/officeDocument/2006/math">
                    <m:r>
                      <a:rPr lang="en-US" b="0" i="1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10 </m:t>
                    </m:r>
                    <m:r>
                      <m:rPr>
                        <m:sty m:val="p"/>
                      </m:rPr>
                      <a:rPr lang="en-US" b="0" i="0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ft</m:t>
                    </m:r>
                    <m:r>
                      <a:rPr lang="en-US" b="0" i="0" smtClean="0">
                        <a:solidFill>
                          <a:srgbClr val="94B6D2">
                            <a:lumMod val="50000"/>
                          </a:srgbClr>
                        </a:solidFill>
                        <a:latin typeface="Cambria Math" panose="02040503050406030204" pitchFamily="18" charset="0"/>
                      </a:rPr>
                      <m:t>/</m:t>
                    </m:r>
                    <m:sSup>
                      <m:sSupPr>
                        <m:ctrlPr>
                          <a:rPr lang="en-US" b="0" i="1" smtClean="0">
                            <a:solidFill>
                              <a:srgbClr val="94B6D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</m:ctrlPr>
                      </m:sSupPr>
                      <m:e>
                        <m:r>
                          <m:rPr>
                            <m:sty m:val="p"/>
                          </m:rPr>
                          <a:rPr lang="en-US" b="0" i="0" smtClean="0">
                            <a:solidFill>
                              <a:srgbClr val="94B6D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s</m:t>
                        </m:r>
                      </m:e>
                      <m:sup>
                        <m:r>
                          <a:rPr lang="en-US" b="0" i="0" smtClean="0">
                            <a:solidFill>
                              <a:srgbClr val="94B6D2">
                                <a:lumMod val="50000"/>
                              </a:srgbClr>
                            </a:solidFill>
                            <a:latin typeface="Cambria Math" panose="02040503050406030204" pitchFamily="18" charset="0"/>
                          </a:rPr>
                          <m:t>2</m:t>
                        </m:r>
                      </m:sup>
                    </m:sSup>
                  </m:oMath>
                </a14:m>
                <a:r>
                  <a:rPr lang="en-US" dirty="0" smtClean="0">
                    <a:solidFill>
                      <a:srgbClr val="94B6D2">
                        <a:lumMod val="50000"/>
                      </a:srgbClr>
                    </a:solidFill>
                  </a:rPr>
                  <a:t> for signal timing</a:t>
                </a:r>
                <a:endParaRPr lang="en-US" dirty="0">
                  <a:solidFill>
                    <a:srgbClr val="94B6D2">
                      <a:lumMod val="50000"/>
                    </a:srgbClr>
                  </a:solidFill>
                </a:endParaRPr>
              </a:p>
              <a:p>
                <a:pPr lvl="1">
                  <a:buFont typeface="Arial" panose="020B0604020202020204" pitchFamily="34" charset="0"/>
                  <a:buChar char="•"/>
                </a:pPr>
                <a:endParaRPr lang="en-US" b="1" dirty="0"/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629" t="-1110" b="-1603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2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>
          <a:xfrm rot="5400000">
            <a:off x="5743374" y="3294373"/>
            <a:ext cx="6420358" cy="380894"/>
          </a:xfrm>
        </p:spPr>
        <p:txBody>
          <a:bodyPr/>
          <a:lstStyle/>
          <a:p>
            <a:r>
              <a:rPr lang="en-US" dirty="0" smtClean="0"/>
              <a:t>Introduction to Transportation Engineering       Arizona State University       Dr. Yingyan Lou</a:t>
            </a:r>
            <a:endParaRPr lang="en-US" dirty="0"/>
          </a:p>
        </p:txBody>
      </p:sp>
      <p:sp>
        <p:nvSpPr>
          <p:cNvPr id="9" name="Rectangle 8"/>
          <p:cNvSpPr/>
          <p:nvPr/>
        </p:nvSpPr>
        <p:spPr>
          <a:xfrm>
            <a:off x="5691554" y="4384431"/>
            <a:ext cx="304800" cy="609600"/>
          </a:xfrm>
          <a:prstGeom prst="rect">
            <a:avLst/>
          </a:prstGeom>
          <a:noFill/>
          <a:ln>
            <a:solidFill>
              <a:srgbClr val="C0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TextBox 9"/>
          <p:cNvSpPr txBox="1"/>
          <p:nvPr/>
        </p:nvSpPr>
        <p:spPr>
          <a:xfrm>
            <a:off x="6180343" y="3216047"/>
            <a:ext cx="2404962" cy="646331"/>
          </a:xfrm>
          <a:prstGeom prst="rect">
            <a:avLst/>
          </a:prstGeom>
          <a:noFill/>
          <a:ln w="28575">
            <a:solidFill>
              <a:srgbClr val="C00000"/>
            </a:solidFill>
          </a:ln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rgbClr val="C00000"/>
                </a:solidFill>
              </a:rPr>
              <a:t>Sometimes also known as coefficient of friction</a:t>
            </a:r>
            <a:endParaRPr lang="en-US" dirty="0">
              <a:solidFill>
                <a:srgbClr val="C00000"/>
              </a:solidFill>
            </a:endParaRPr>
          </a:p>
        </p:txBody>
      </p:sp>
      <p:cxnSp>
        <p:nvCxnSpPr>
          <p:cNvPr id="12" name="Curved Connector 11"/>
          <p:cNvCxnSpPr>
            <a:stCxn id="9" idx="2"/>
            <a:endCxn id="10" idx="2"/>
          </p:cNvCxnSpPr>
          <p:nvPr/>
        </p:nvCxnSpPr>
        <p:spPr>
          <a:xfrm rot="5400000" flipH="1" flipV="1">
            <a:off x="6047562" y="3658770"/>
            <a:ext cx="1131653" cy="1538870"/>
          </a:xfrm>
          <a:prstGeom prst="curvedConnector3">
            <a:avLst>
              <a:gd name="adj1" fmla="val -21237"/>
            </a:avLst>
          </a:prstGeom>
          <a:ln w="28575">
            <a:solidFill>
              <a:srgbClr val="C00000"/>
            </a:solidFill>
            <a:tailEnd type="triangle" w="lg" len="lg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7" name="Rectangle 16"/>
          <p:cNvSpPr/>
          <p:nvPr/>
        </p:nvSpPr>
        <p:spPr>
          <a:xfrm>
            <a:off x="3682191" y="3493046"/>
            <a:ext cx="1828706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b="1" dirty="0">
                <a:solidFill>
                  <a:srgbClr val="C00000"/>
                </a:solidFill>
              </a:rPr>
              <a:t>(consistent units)</a:t>
            </a:r>
          </a:p>
        </p:txBody>
      </p:sp>
    </p:spTree>
    <p:extLst>
      <p:ext uri="{BB962C8B-B14F-4D97-AF65-F5344CB8AC3E}">
        <p14:creationId xmlns:p14="http://schemas.microsoft.com/office/powerpoint/2010/main" val="18427919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1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39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2000"/>
                            </p:stCondLst>
                            <p:childTnLst>
                              <p:par>
                                <p:cTn id="4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500"/>
                            </p:stCondLst>
                            <p:childTnLst>
                              <p:par>
                                <p:cTn id="45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7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3</a:t>
            </a:fld>
            <a:endParaRPr lang="en-US"/>
          </a:p>
        </p:txBody>
      </p:sp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Application of SSD </a:t>
            </a:r>
            <a:br>
              <a:rPr lang="en-US" dirty="0" smtClean="0"/>
            </a:br>
            <a:r>
              <a:rPr lang="en-US" dirty="0" smtClean="0"/>
              <a:t>in Signal Timing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669918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 Interval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Dilemma Zone</a:t>
            </a:r>
          </a:p>
          <a:p>
            <a:pPr lvl="1"/>
            <a:r>
              <a:rPr lang="en-US" dirty="0" smtClean="0"/>
              <a:t>Traffic light turns yellow when approaching intersection </a:t>
            </a:r>
          </a:p>
          <a:p>
            <a:pPr lvl="1"/>
            <a:r>
              <a:rPr lang="en-US" dirty="0" smtClean="0"/>
              <a:t>Faces dilemma whether to apply the brakes to stop or attempt to clear the intersection </a:t>
            </a:r>
          </a:p>
          <a:p>
            <a:pPr lvl="1"/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657670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8650" y="1131094"/>
            <a:ext cx="6926211" cy="994172"/>
          </a:xfrm>
        </p:spPr>
        <p:txBody>
          <a:bodyPr>
            <a:normAutofit fontScale="90000"/>
          </a:bodyPr>
          <a:lstStyle/>
          <a:p>
            <a:r>
              <a:rPr lang="en-US" dirty="0" smtClean="0"/>
              <a:t>The likelihood of the existence of a dilemma zone on an approach decreases as: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21656" y="2242877"/>
            <a:ext cx="3530396" cy="1591328"/>
          </a:xfrm>
        </p:spPr>
        <p:txBody>
          <a:bodyPr>
            <a:normAutofit lnSpcReduction="10000"/>
          </a:bodyPr>
          <a:lstStyle/>
          <a:p>
            <a:pPr marL="385763" indent="-385763">
              <a:buAutoNum type="alphaLcParenR"/>
            </a:pPr>
            <a:r>
              <a:rPr lang="en-US" sz="1800" dirty="0"/>
              <a:t>the yellow time decreases</a:t>
            </a:r>
          </a:p>
          <a:p>
            <a:pPr marL="385763" indent="-385763">
              <a:buAutoNum type="alphaLcParenR"/>
            </a:pPr>
            <a:r>
              <a:rPr lang="en-US" sz="1800" dirty="0"/>
              <a:t>the yellow time increases </a:t>
            </a:r>
          </a:p>
          <a:p>
            <a:pPr marL="385763" indent="-385763">
              <a:buAutoNum type="alphaLcParenR"/>
            </a:pPr>
            <a:r>
              <a:rPr lang="en-US" sz="1800" dirty="0"/>
              <a:t>the number of lanes on the approach increases </a:t>
            </a:r>
          </a:p>
          <a:p>
            <a:pPr marL="385763" indent="-385763">
              <a:buAutoNum type="alphaLcParenR"/>
            </a:pPr>
            <a:r>
              <a:rPr lang="en-US" sz="1800" dirty="0"/>
              <a:t>the green time increases</a:t>
            </a:r>
          </a:p>
        </p:txBody>
      </p:sp>
      <p:sp>
        <p:nvSpPr>
          <p:cNvPr id="5" name="CAI1"/>
          <p:cNvSpPr/>
          <p:nvPr>
            <p:custDataLst>
              <p:tags r:id="rId1"/>
            </p:custDataLst>
          </p:nvPr>
        </p:nvSpPr>
        <p:spPr>
          <a:xfrm>
            <a:off x="416525" y="2627250"/>
            <a:ext cx="200025" cy="200025"/>
          </a:xfrm>
          <a:prstGeom prst="smileyFace">
            <a:avLst/>
          </a:prstGeom>
          <a:solidFill>
            <a:srgbClr val="FFFF00"/>
          </a:solidFill>
          <a:effectLst>
            <a:prstShdw prst="shdw14" dist="35921" dir="2700000">
              <a:scrgbClr r="0" g="0" b="0">
                <a:alpha val="50000"/>
              </a:scrgbClr>
            </a:prst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/>
          <p:cNvSpPr txBox="1"/>
          <p:nvPr/>
        </p:nvSpPr>
        <p:spPr>
          <a:xfrm>
            <a:off x="308514" y="5152499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0</a:t>
            </a:r>
          </a:p>
        </p:txBody>
      </p:sp>
      <p:sp>
        <p:nvSpPr>
          <p:cNvPr id="7" name="TextBox 6"/>
          <p:cNvSpPr txBox="1"/>
          <p:nvPr/>
        </p:nvSpPr>
        <p:spPr>
          <a:xfrm>
            <a:off x="315929" y="5161252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1</a:t>
            </a:r>
          </a:p>
        </p:txBody>
      </p:sp>
      <p:sp>
        <p:nvSpPr>
          <p:cNvPr id="8" name="TextBox 7"/>
          <p:cNvSpPr txBox="1"/>
          <p:nvPr/>
        </p:nvSpPr>
        <p:spPr>
          <a:xfrm>
            <a:off x="321034" y="5153579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2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315929" y="5152499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3</a:t>
            </a:r>
          </a:p>
        </p:txBody>
      </p:sp>
      <p:sp>
        <p:nvSpPr>
          <p:cNvPr id="10" name="TextBox 9"/>
          <p:cNvSpPr txBox="1"/>
          <p:nvPr/>
        </p:nvSpPr>
        <p:spPr>
          <a:xfrm>
            <a:off x="316682" y="5157415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4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315175" y="5162863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5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302225" y="5165293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6</a:t>
            </a:r>
          </a:p>
        </p:txBody>
      </p:sp>
      <p:sp>
        <p:nvSpPr>
          <p:cNvPr id="13" name="TextBox 12"/>
          <p:cNvSpPr txBox="1"/>
          <p:nvPr/>
        </p:nvSpPr>
        <p:spPr>
          <a:xfrm>
            <a:off x="322589" y="5167723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7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312331" y="5153578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8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324662" y="5152499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9</a:t>
            </a:r>
          </a:p>
        </p:txBody>
      </p:sp>
      <p:sp>
        <p:nvSpPr>
          <p:cNvPr id="16" name="TextBox 15"/>
          <p:cNvSpPr txBox="1"/>
          <p:nvPr/>
        </p:nvSpPr>
        <p:spPr>
          <a:xfrm>
            <a:off x="307331" y="5151967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10</a:t>
            </a:r>
          </a:p>
        </p:txBody>
      </p:sp>
      <p:sp>
        <p:nvSpPr>
          <p:cNvPr id="17" name="TextBox 16"/>
          <p:cNvSpPr txBox="1"/>
          <p:nvPr/>
        </p:nvSpPr>
        <p:spPr>
          <a:xfrm>
            <a:off x="317247" y="5162057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11</a:t>
            </a:r>
          </a:p>
        </p:txBody>
      </p:sp>
      <p:sp>
        <p:nvSpPr>
          <p:cNvPr id="18" name="TextBox 17"/>
          <p:cNvSpPr txBox="1"/>
          <p:nvPr/>
        </p:nvSpPr>
        <p:spPr>
          <a:xfrm>
            <a:off x="312112" y="5151419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12</a:t>
            </a:r>
          </a:p>
        </p:txBody>
      </p:sp>
      <p:sp>
        <p:nvSpPr>
          <p:cNvPr id="19" name="TextBox 18"/>
          <p:cNvSpPr txBox="1"/>
          <p:nvPr/>
        </p:nvSpPr>
        <p:spPr>
          <a:xfrm>
            <a:off x="314373" y="5161252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13</a:t>
            </a:r>
          </a:p>
        </p:txBody>
      </p:sp>
      <p:sp>
        <p:nvSpPr>
          <p:cNvPr id="20" name="TextBox 19"/>
          <p:cNvSpPr txBox="1"/>
          <p:nvPr/>
        </p:nvSpPr>
        <p:spPr>
          <a:xfrm>
            <a:off x="309268" y="5165379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14</a:t>
            </a:r>
          </a:p>
        </p:txBody>
      </p:sp>
      <p:sp>
        <p:nvSpPr>
          <p:cNvPr id="21" name="TextBox 20"/>
          <p:cNvSpPr txBox="1"/>
          <p:nvPr/>
        </p:nvSpPr>
        <p:spPr>
          <a:xfrm>
            <a:off x="318791" y="5156279"/>
            <a:ext cx="628650" cy="623248"/>
          </a:xfrm>
          <a:prstGeom prst="rect">
            <a:avLst/>
          </a:prstGeom>
          <a:solidFill>
            <a:schemeClr val="tx2"/>
          </a:solidFill>
          <a:ln w="38100">
            <a:solidFill>
              <a:schemeClr val="tx2"/>
            </a:solidFill>
          </a:ln>
        </p:spPr>
        <p:txBody>
          <a:bodyPr wrap="square" rtlCol="0">
            <a:spAutoFit/>
          </a:bodyPr>
          <a:lstStyle/>
          <a:p>
            <a:pPr algn="ctr"/>
            <a:r>
              <a:rPr lang="en-US" sz="3450" b="1" dirty="0">
                <a:solidFill>
                  <a:schemeClr val="bg1"/>
                </a:solidFill>
              </a:rPr>
              <a:t>15</a:t>
            </a:r>
          </a:p>
        </p:txBody>
      </p:sp>
      <p:sp>
        <p:nvSpPr>
          <p:cNvPr id="22" name="TextBox 21"/>
          <p:cNvSpPr txBox="1"/>
          <p:nvPr/>
        </p:nvSpPr>
        <p:spPr>
          <a:xfrm>
            <a:off x="4311000" y="5167723"/>
            <a:ext cx="4833000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900" dirty="0"/>
              <a:t>Figure: </a:t>
            </a:r>
            <a:r>
              <a:rPr lang="en-US" sz="900" dirty="0">
                <a:hlinkClick r:id="rId4"/>
              </a:rPr>
              <a:t>https://www.thenewspaper.com/rlc/reports/rlcreport3.asp</a:t>
            </a:r>
            <a:r>
              <a:rPr lang="en-US" sz="900" dirty="0"/>
              <a:t> </a:t>
            </a:r>
          </a:p>
        </p:txBody>
      </p:sp>
      <p:pic>
        <p:nvPicPr>
          <p:cNvPr id="4" name="Picture 3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62400" y="1828800"/>
            <a:ext cx="4290053" cy="3102038"/>
          </a:xfrm>
          <a:prstGeom prst="rect">
            <a:avLst/>
          </a:prstGeom>
        </p:spPr>
      </p:pic>
      <p:sp>
        <p:nvSpPr>
          <p:cNvPr id="24" name="Footer Placeholder 23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  <p:sp>
        <p:nvSpPr>
          <p:cNvPr id="25" name="Slide Number Placeholder 2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5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9666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2000"/>
                            </p:stCondLst>
                            <p:childTnLst>
                              <p:par>
                                <p:cTn id="1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00"/>
                            </p:stCondLst>
                            <p:childTnLst>
                              <p:par>
                                <p:cTn id="1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4000"/>
                            </p:stCondLst>
                            <p:childTnLst>
                              <p:par>
                                <p:cTn id="20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5000"/>
                            </p:stCondLst>
                            <p:childTnLst>
                              <p:par>
                                <p:cTn id="23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6000"/>
                            </p:stCondLst>
                            <p:childTnLst>
                              <p:par>
                                <p:cTn id="26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7000"/>
                            </p:stCondLst>
                            <p:childTnLst>
                              <p:par>
                                <p:cTn id="29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8000"/>
                            </p:stCondLst>
                            <p:childTnLst>
                              <p:par>
                                <p:cTn id="32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9000"/>
                            </p:stCondLst>
                            <p:childTnLst>
                              <p:par>
                                <p:cTn id="35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0"/>
                            </p:stCondLst>
                            <p:childTnLst>
                              <p:par>
                                <p:cTn id="38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1000"/>
                            </p:stCondLst>
                            <p:childTnLst>
                              <p:par>
                                <p:cTn id="41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12000"/>
                            </p:stCondLst>
                            <p:childTnLst>
                              <p:par>
                                <p:cTn id="44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13000"/>
                            </p:stCondLst>
                            <p:childTnLst>
                              <p:par>
                                <p:cTn id="47" presetID="1" presetClass="exit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 Interval</a:t>
            </a:r>
            <a:endParaRPr lang="en-US" dirty="0"/>
          </a:p>
        </p:txBody>
      </p:sp>
      <mc:AlternateContent xmlns:mc="http://schemas.openxmlformats.org/markup-compatibility/2006">
        <mc:Choice xmlns:a14="http://schemas.microsoft.com/office/drawing/2010/main"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/>
              </a:bodyPr>
              <a:lstStyle/>
              <a:p>
                <a:r>
                  <a:rPr lang="en-US" dirty="0" smtClean="0"/>
                  <a:t>Stopping Scenario</a:t>
                </a:r>
              </a:p>
              <a:p>
                <a:pPr lvl="1"/>
                <a:r>
                  <a:rPr lang="en-US" dirty="0" smtClean="0"/>
                  <a:t>How much distance </a:t>
                </a:r>
                <a:r>
                  <a:rPr lang="en-US" dirty="0" smtClean="0"/>
                  <a:t>would a </a:t>
                </a:r>
                <a:r>
                  <a:rPr lang="en-US" dirty="0" smtClean="0"/>
                  <a:t>typical design </a:t>
                </a:r>
                <a:r>
                  <a:rPr lang="en-US" dirty="0" smtClean="0"/>
                  <a:t>vehicle</a:t>
                </a:r>
                <a:r>
                  <a:rPr lang="en-US" dirty="0" smtClean="0"/>
                  <a:t/>
                </a:r>
                <a:br>
                  <a:rPr lang="en-US" dirty="0" smtClean="0"/>
                </a:br>
                <a:r>
                  <a:rPr lang="en-US" dirty="0" smtClean="0"/>
                  <a:t>need in order to come to a full stop after the light </a:t>
                </a:r>
                <a:br>
                  <a:rPr lang="en-US" dirty="0" smtClean="0"/>
                </a:br>
                <a:r>
                  <a:rPr lang="en-US" dirty="0" smtClean="0"/>
                  <a:t>turns yellow?</a:t>
                </a:r>
              </a:p>
              <a:p>
                <a:pPr marL="30321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𝑠𝑡𝑜𝑝𝑝𝑖𝑛𝑔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∙</m:t>
                      </m:r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𝑡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𝑟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+</m:t>
                      </m:r>
                      <m:f>
                        <m:f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fPr>
                        <m:num>
                          <m:sSup>
                            <m:sSupPr>
                              <m:ctrlP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</m:ctrlPr>
                            </m:sSupPr>
                            <m:e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𝑣</m:t>
                              </m:r>
                            </m:e>
                            <m:sup>
                              <m:r>
                                <a:rPr lang="en-US" b="0" i="1" smtClean="0">
                                  <a:latin typeface="Cambria Math" panose="02040503050406030204" pitchFamily="18" charset="0"/>
                                </a:rPr>
                                <m:t>2</m:t>
                              </m:r>
                            </m:sup>
                          </m:sSup>
                        </m:num>
                        <m:den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𝑎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±2</m:t>
                          </m:r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𝑔𝐺</m:t>
                          </m:r>
                        </m:den>
                      </m:f>
                    </m:oMath>
                  </m:oMathPara>
                </a14:m>
                <a:endParaRPr lang="en-US" dirty="0" smtClean="0"/>
              </a:p>
              <a:p>
                <a:r>
                  <a:rPr lang="en-US" dirty="0" smtClean="0"/>
                  <a:t>Clearing Scenario</a:t>
                </a:r>
              </a:p>
              <a:p>
                <a:pPr lvl="1"/>
                <a:r>
                  <a:rPr lang="en-US" dirty="0" smtClean="0"/>
                  <a:t>How much distance </a:t>
                </a:r>
                <a:r>
                  <a:rPr lang="en-US" dirty="0" smtClean="0"/>
                  <a:t>would a </a:t>
                </a:r>
                <a:r>
                  <a:rPr lang="en-US" dirty="0" smtClean="0"/>
                  <a:t>vehicle approaching the intersection at speed limit </a:t>
                </a:r>
                <a:r>
                  <a:rPr lang="en-US" dirty="0" smtClean="0"/>
                  <a:t>travel </a:t>
                </a:r>
                <a:r>
                  <a:rPr lang="en-US" dirty="0" smtClean="0"/>
                  <a:t>during the yellow interval </a:t>
                </a:r>
                <a14:m>
                  <m:oMath xmlns:m="http://schemas.openxmlformats.org/officeDocument/2006/math">
                    <m:r>
                      <a:rPr lang="en-US" b="0" i="1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?</a:t>
                </a:r>
              </a:p>
              <a:p>
                <a:pPr marL="303213" lvl="1" indent="0">
                  <a:buNone/>
                </a:pPr>
                <a14:m>
                  <m:oMathPara xmlns:m="http://schemas.openxmlformats.org/officeDocument/2006/math">
                    <m:oMathParaPr>
                      <m:jc m:val="centerGroup"/>
                    </m:oMathParaPr>
                    <m:oMath xmlns:m="http://schemas.openxmlformats.org/officeDocument/2006/math">
                      <m:sSub>
                        <m:sSubPr>
                          <m:ctrlPr>
                            <a:rPr lang="en-US" b="0" i="1" smtClean="0">
                              <a:latin typeface="Cambria Math" panose="02040503050406030204" pitchFamily="18" charset="0"/>
                            </a:rPr>
                          </m:ctrlPr>
                        </m:sSubPr>
                        <m:e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𝑑</m:t>
                          </m:r>
                        </m:e>
                        <m:sub>
                          <m:r>
                            <a:rPr lang="en-US" b="0" i="1" smtClean="0">
                              <a:latin typeface="Cambria Math" panose="02040503050406030204" pitchFamily="18" charset="0"/>
                            </a:rPr>
                            <m:t>𝑐𝑙𝑒𝑎𝑟𝑖𝑛𝑔</m:t>
                          </m:r>
                        </m:sub>
                      </m:sSub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=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𝑣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∙</m:t>
                      </m:r>
                      <m:r>
                        <a:rPr lang="en-US" b="0" i="1" smtClean="0">
                          <a:latin typeface="Cambria Math" panose="02040503050406030204" pitchFamily="18" charset="0"/>
                        </a:rPr>
                        <m:t>𝑌</m:t>
                      </m:r>
                    </m:oMath>
                  </m:oMathPara>
                </a14:m>
                <a:endParaRPr lang="en-US" dirty="0"/>
              </a:p>
              <a:p>
                <a:pPr lvl="1"/>
                <a:endParaRPr lang="en-US" dirty="0"/>
              </a:p>
            </p:txBody>
          </p:sp>
        </mc:Choice>
        <mc:Fallback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629" t="-1110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169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Yellow Interval</a:t>
            </a:r>
            <a:endParaRPr lang="en-US" dirty="0"/>
          </a:p>
        </p:txBody>
      </p:sp>
      <mc:AlternateContent xmlns:mc="http://schemas.openxmlformats.org/markup-compatibility/2006" xmlns:a14="http://schemas.microsoft.com/office/drawing/2010/main">
        <mc:Choice Requires="a14">
          <p:sp>
            <p:nvSpPr>
              <p:cNvPr id="3" name="Content Placeholder 2"/>
              <p:cNvSpPr>
                <a:spLocks noGrp="1"/>
              </p:cNvSpPr>
              <p:nvPr>
                <p:ph sz="quarter" idx="1"/>
              </p:nvPr>
            </p:nvSpPr>
            <p:spPr/>
            <p:txBody>
              <a:bodyPr>
                <a:normAutofit lnSpcReduction="10000"/>
              </a:bodyPr>
              <a:lstStyle/>
              <a:p>
                <a:r>
                  <a:rPr lang="en-US" dirty="0" smtClean="0"/>
                  <a:t>Type I Dilemma Zone</a:t>
                </a:r>
              </a:p>
              <a:p>
                <a:pPr lvl="1"/>
                <a:r>
                  <a:rPr lang="en-US" dirty="0" smtClean="0"/>
                  <a:t>When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𝑐𝑙𝑒𝑎𝑟𝑖𝑛𝑔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&lt;</m:t>
                    </m:r>
                    <m:sSub>
                      <m:sSubPr>
                        <m:ctrlPr>
                          <a:rPr lang="en-US" b="0" i="1" smtClean="0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b="0" i="1" smtClean="0">
                            <a:latin typeface="Cambria Math" panose="02040503050406030204" pitchFamily="18" charset="0"/>
                          </a:rPr>
                          <m:t>𝑠𝑡𝑜𝑝𝑝𝑖𝑛𝑔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1"/>
                <a:r>
                  <a:rPr lang="en-US" dirty="0" smtClean="0"/>
                  <a:t>Drivers trapped in the dilemma zone do not have a valid, legal course of action</a:t>
                </a:r>
              </a:p>
              <a:p>
                <a:r>
                  <a:rPr lang="en-US" dirty="0" smtClean="0"/>
                  <a:t>Eliminating Type I Dilemma Zone</a:t>
                </a:r>
                <a:endParaRPr lang="en-US" dirty="0"/>
              </a:p>
              <a:p>
                <a:pPr lvl="1"/>
                <a:r>
                  <a:rPr lang="en-US" dirty="0" smtClean="0"/>
                  <a:t>Set yellow interval </a:t>
                </a:r>
                <a14:m>
                  <m:oMath xmlns:m="http://schemas.openxmlformats.org/officeDocument/2006/math">
                    <m:r>
                      <a:rPr lang="en-US" i="1" dirty="0" smtClean="0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 smtClean="0"/>
                  <a:t> such that </a:t>
                </a:r>
                <a:r>
                  <a:rPr lang="en-US" dirty="0"/>
                  <a:t>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𝑐𝑙𝑒𝑎𝑟𝑖𝑛𝑔</m:t>
                        </m:r>
                      </m:sub>
                    </m:sSub>
                    <m:r>
                      <a:rPr lang="en-US" b="0" i="1" smtClean="0">
                        <a:latin typeface="Cambria Math" panose="02040503050406030204" pitchFamily="18" charset="0"/>
                      </a:rPr>
                      <m:t>=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𝑠𝑡𝑜𝑝𝑝𝑖𝑛𝑔</m:t>
                        </m:r>
                      </m:sub>
                    </m:sSub>
                  </m:oMath>
                </a14:m>
                <a:endParaRPr lang="en-US" dirty="0" smtClean="0"/>
              </a:p>
              <a:p>
                <a:pPr lvl="2"/>
                <a:r>
                  <a:rPr lang="en-US" dirty="0" smtClean="0"/>
                  <a:t>What assumptions are employed?</a:t>
                </a:r>
              </a:p>
              <a:p>
                <a:pPr lvl="2"/>
                <a:r>
                  <a:rPr lang="en-US" dirty="0" smtClean="0"/>
                  <a:t>Are the assumptions reasonable?</a:t>
                </a:r>
              </a:p>
              <a:p>
                <a:pPr lvl="1"/>
                <a:r>
                  <a:rPr lang="en-US" dirty="0"/>
                  <a:t>What about setting </a:t>
                </a:r>
                <a14:m>
                  <m:oMath xmlns:m="http://schemas.openxmlformats.org/officeDocument/2006/math">
                    <m:r>
                      <a:rPr lang="en-US" i="1">
                        <a:latin typeface="Cambria Math" panose="02040503050406030204" pitchFamily="18" charset="0"/>
                      </a:rPr>
                      <m:t>𝑌</m:t>
                    </m:r>
                  </m:oMath>
                </a14:m>
                <a:r>
                  <a:rPr lang="en-US" dirty="0"/>
                  <a:t> such that </a:t>
                </a:r>
                <a14:m>
                  <m:oMath xmlns:m="http://schemas.openxmlformats.org/officeDocument/2006/math"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𝑐𝑙𝑒𝑎𝑟𝑖𝑛𝑔</m:t>
                        </m:r>
                      </m:sub>
                    </m:sSub>
                    <m:r>
                      <a:rPr lang="en-US" i="1">
                        <a:latin typeface="Cambria Math" panose="02040503050406030204" pitchFamily="18" charset="0"/>
                      </a:rPr>
                      <m:t>&gt;</m:t>
                    </m:r>
                    <m:sSub>
                      <m:sSubPr>
                        <m:ctrlPr>
                          <a:rPr lang="en-US" i="1">
                            <a:latin typeface="Cambria Math" panose="02040503050406030204" pitchFamily="18" charset="0"/>
                          </a:rPr>
                        </m:ctrlPr>
                      </m:sSubPr>
                      <m:e>
                        <m:r>
                          <a:rPr lang="en-US" i="1">
                            <a:latin typeface="Cambria Math" panose="02040503050406030204" pitchFamily="18" charset="0"/>
                          </a:rPr>
                          <m:t>𝑑</m:t>
                        </m:r>
                      </m:e>
                      <m:sub>
                        <m:r>
                          <a:rPr lang="en-US" i="1">
                            <a:latin typeface="Cambria Math" panose="02040503050406030204" pitchFamily="18" charset="0"/>
                          </a:rPr>
                          <m:t>𝑠𝑡𝑜𝑝𝑝𝑖𝑛𝑔</m:t>
                        </m:r>
                      </m:sub>
                    </m:sSub>
                  </m:oMath>
                </a14:m>
                <a:endParaRPr lang="en-US" dirty="0"/>
              </a:p>
              <a:p>
                <a:r>
                  <a:rPr lang="en-US" dirty="0" smtClean="0"/>
                  <a:t>Type II Dilemma Zone</a:t>
                </a:r>
              </a:p>
              <a:p>
                <a:pPr lvl="1"/>
                <a:r>
                  <a:rPr lang="en-US" dirty="0" smtClean="0"/>
                  <a:t>Human drivers are not always able to judge distance </a:t>
                </a:r>
                <a:br>
                  <a:rPr lang="en-US" dirty="0" smtClean="0"/>
                </a:br>
                <a:r>
                  <a:rPr lang="en-US" dirty="0" smtClean="0"/>
                  <a:t>and time perfectly</a:t>
                </a:r>
              </a:p>
            </p:txBody>
          </p:sp>
        </mc:Choice>
        <mc:Fallback xmlns="">
          <p:sp>
            <p:nvSpPr>
              <p:cNvPr id="3" name="Content Placeholder 2"/>
              <p:cNvSpPr>
                <a:spLocks noGrp="1" noRot="1" noChangeAspect="1" noMove="1" noResize="1" noEditPoints="1" noAdjustHandles="1" noChangeArrowheads="1" noChangeShapeType="1" noTextEdit="1"/>
              </p:cNvSpPr>
              <p:nvPr>
                <p:ph sz="quarter" idx="1"/>
              </p:nvPr>
            </p:nvSpPr>
            <p:spPr>
              <a:blipFill>
                <a:blip r:embed="rId3"/>
                <a:stretch>
                  <a:fillRect l="-629" t="-1973" r="-2046" b="-617"/>
                </a:stretch>
              </a:blipFill>
            </p:spPr>
            <p:txBody>
              <a:bodyPr/>
              <a:lstStyle/>
              <a:p>
                <a:r>
                  <a:rPr lang="en-US">
                    <a:noFill/>
                  </a:rPr>
                  <a:t> </a:t>
                </a:r>
              </a:p>
            </p:txBody>
          </p:sp>
        </mc:Fallback>
      </mc:AlternateContent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7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562160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Individual Project Overview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5"/>
          </p:nvPr>
        </p:nvSpPr>
        <p:spPr/>
        <p:txBody>
          <a:bodyPr/>
          <a:lstStyle/>
          <a:p>
            <a:fld id="{18915273-7D88-4A0D-AF72-DD91AA2BF9C0}" type="slidenum">
              <a:rPr lang="en-US" smtClean="0"/>
              <a:pPr/>
              <a:t>8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6"/>
          </p:nvPr>
        </p:nvSpPr>
        <p:spPr/>
        <p:txBody>
          <a:bodyPr/>
          <a:lstStyle/>
          <a:p>
            <a:r>
              <a:rPr lang="en-US" smtClean="0"/>
              <a:t>Introduction to Transportation Engineering       Arizona State University       Dr. Yingyan Lou</a:t>
            </a:r>
            <a:endParaRPr lang="en-US"/>
          </a:p>
        </p:txBody>
      </p:sp>
      <p:pic>
        <p:nvPicPr>
          <p:cNvPr id="7" name="Picture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95630" y="1752270"/>
            <a:ext cx="3810000" cy="3241260"/>
          </a:xfrm>
          <a:prstGeom prst="rect">
            <a:avLst/>
          </a:prstGeom>
        </p:spPr>
      </p:pic>
      <p:pic>
        <p:nvPicPr>
          <p:cNvPr id="8" name="Picture 7"/>
          <p:cNvPicPr>
            <a:picLocks noChangeAspect="1"/>
          </p:cNvPicPr>
          <p:nvPr/>
        </p:nvPicPr>
        <p:blipFill rotWithShape="1">
          <a:blip r:embed="rId4"/>
          <a:srcRect l="2763" b="38887"/>
          <a:stretch/>
        </p:blipFill>
        <p:spPr>
          <a:xfrm>
            <a:off x="3657600" y="2134380"/>
            <a:ext cx="4296029" cy="959358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9" name="Picture 8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2649405" y="3372900"/>
            <a:ext cx="5929313" cy="861789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0" name="Picture 9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95630" y="5101988"/>
            <a:ext cx="4257675" cy="130740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11" name="Picture 10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4846043" y="5101988"/>
            <a:ext cx="3616020" cy="1032627"/>
          </a:xfrm>
          <a:prstGeom prst="rect">
            <a:avLst/>
          </a:prstGeom>
          <a:ln w="38100" cap="sq">
            <a:solidFill>
              <a:srgbClr val="000000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</p:spTree>
    <p:extLst>
      <p:ext uri="{BB962C8B-B14F-4D97-AF65-F5344CB8AC3E}">
        <p14:creationId xmlns:p14="http://schemas.microsoft.com/office/powerpoint/2010/main" val="211420456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2000"/>
    </mc:Choice>
    <mc:Fallback xmlns="">
      <p:transition spd="slow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4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4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4" presetClass="entr" presetSubtype="1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randombar(horizontal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POWERPOINTVERSION" val="12.0"/>
  <p:tag name="TPVERSION" val="2008"/>
  <p:tag name="PPVERSION" val="12.0"/>
  <p:tag name="TPFULLVERSION" val="4.2.3.231"/>
  <p:tag name="DELIMITERS" val="3.1"/>
  <p:tag name="SHOWBARVISIBLE" val="True"/>
  <p:tag name="EXPANDSHOWBAR" val="True"/>
  <p:tag name="USESECONDARYMONITOR" val="True"/>
  <p:tag name="SAVECSVWITHSESSION" val="True"/>
  <p:tag name="CSVFORMAT" val="0"/>
  <p:tag name="BULLETTYPE" val="3"/>
  <p:tag name="ANSWERNOWSTYLE" val="-1"/>
  <p:tag name="ANSWERNOWTEXT" val="Answer Now"/>
  <p:tag name="COUNTDOWNSTYLE" val="-1"/>
  <p:tag name="RESPCOUNTERSTYLE" val="-1"/>
  <p:tag name="RESPCOUNTERFORMAT" val="0"/>
  <p:tag name="RESPTABLESTYLE" val="-1"/>
  <p:tag name="COUNTDOWNSECONDS" val="10"/>
  <p:tag name="INPUTSOURCE" val="1"/>
  <p:tag name="NUMRESPONSES" val="1"/>
  <p:tag name="ALLOWDUPLICATES" val="False"/>
  <p:tag name="BACKUPSESSIONS" val="True"/>
  <p:tag name="BACKUPMAINTENANCE" val="7"/>
  <p:tag name="CHARTVALUEFORMAT" val="0%"/>
  <p:tag name="AUTOADVANCE" val="False"/>
  <p:tag name="REVIEWONLY" val="False"/>
  <p:tag name="ROTATIONINTERVAL" val="2"/>
  <p:tag name="AUTOUPDATEALIASES" val="True"/>
  <p:tag name="STDCHART" val="1"/>
  <p:tag name="RACEENDPOINTS" val="100"/>
  <p:tag name="RACERSMAXDISPLAYED" val="5"/>
  <p:tag name="RACEANIMATIONSPEED" val="3"/>
  <p:tag name="SKIPREMAININGRACESLIDES" val="True"/>
  <p:tag name="PARTICIPANTSINLEADERBOARD" val="5"/>
  <p:tag name="TEAMSINLEADERBOARD" val="5"/>
  <p:tag name="MAXRESPONDERS" val="5"/>
  <p:tag name="BUBBLENAMEVISIBLE" val="True"/>
  <p:tag name="BUBBLESIZEVISIBLE" val="True"/>
  <p:tag name="BUBBLEVALUEFORMAT" val="0.0"/>
  <p:tag name="BUBBLEGROUPING" val="3"/>
  <p:tag name="DEFAULTNUMTEAMS" val="5"/>
  <p:tag name="CUSTOMGRIDBACKCOLOR" val="-2830136"/>
  <p:tag name="CUSTOMCELLFORECOLOR" val="-16777216"/>
  <p:tag name="CUSTOMCELLBACKCOLOR1" val="-657956"/>
  <p:tag name="CUSTOMCELLBACKCOLOR2" val="-13395457"/>
  <p:tag name="CUSTOMCELLBACKCOLOR3" val="-268652"/>
  <p:tag name="CUSTOMCELLBACKCOLOR4" val="-8355712"/>
  <p:tag name="USESCHEMECOLORS" val="True"/>
  <p:tag name="DISPLAYNAME" val="True"/>
  <p:tag name="DISPLAYDEVICENUMBER" val="True"/>
  <p:tag name="DISPLAYDEVICEID" val="True"/>
  <p:tag name="GRIDOPACITY" val="90"/>
  <p:tag name="GRIDROTATIONINTERVAL" val="2"/>
  <p:tag name="AUTOSIZEGRID" val="True"/>
  <p:tag name="GRIDSIZE" val="{Width=800, Height=600}"/>
  <p:tag name="GRIDPOSITION" val="1"/>
  <p:tag name="POLLINGCYCLE" val="2"/>
  <p:tag name="CHARTCOLORS" val="0"/>
  <p:tag name="CHARTLABELS" val="1"/>
  <p:tag name="RESETCHARTS" val="True"/>
  <p:tag name="INCLUDENONRESPONDERS" val="False"/>
  <p:tag name="MULTIRESPDIVISOR" val="1"/>
  <p:tag name="PARTLISTDEFAULT" val="1"/>
  <p:tag name="INCLUDEPPT" val="True"/>
  <p:tag name="ALLOWUSERFEEDBACK" val="True"/>
  <p:tag name="CORRECTPOINTVALUE" val="1"/>
  <p:tag name="INCORRECTPOINTVALUE" val="0"/>
  <p:tag name="REALTIMEBACKUP" val="False"/>
  <p:tag name="REALTIMEBACKUPPATH" val="(None)"/>
  <p:tag name="ZEROBASED" val="False"/>
  <p:tag name="AUTOADJUSTPARTRANGE" val="True"/>
  <p:tag name="CHARTSCALE" val="True"/>
  <p:tag name="FIBDISPLAYRESULTS" val="True"/>
  <p:tag name="FIBNUMRESULTS" val="5"/>
  <p:tag name="FIBINCLUDEOTHER" val="True"/>
  <p:tag name="FIBDISPLAYKEYWORDS" val="True"/>
  <p:tag name="PRRESPONSE1" val="10"/>
  <p:tag name="PRRESPONSE2" val="9"/>
  <p:tag name="PRRESPONSE3" val="8"/>
  <p:tag name="PRRESPONSE4" val="7"/>
  <p:tag name="PRRESPONSE5" val="6"/>
  <p:tag name="PRRESPONSE6" val="5"/>
  <p:tag name="PRRESPONSE7" val="4"/>
  <p:tag name="PRRESPONSE8" val="3"/>
  <p:tag name="PRRESPONSE9" val="2"/>
  <p:tag name="PRRESPONSE10" val="1"/>
  <p:tag name="SHOWFLASHWARNING" val="True"/>
  <p:tag name="ALWAYSOPENPOLL" val="False"/>
  <p:tag name="LUIDIAENABLED" val="False"/>
  <p:tag name="TPSTANDARDS" val=""/>
  <p:tag name="ADVANCEDSETTINGSVIEW" val="True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DELIMITERS" val="3.1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ISCAI" val="True"/>
  <p:tag name="TYPE" val="2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Lecture Notes">
  <a:themeElements>
    <a:clrScheme name="Median">
      <a:dk1>
        <a:sysClr val="windowText" lastClr="000000"/>
      </a:dk1>
      <a:lt1>
        <a:sysClr val="window" lastClr="FFFFFF"/>
      </a:lt1>
      <a:dk2>
        <a:srgbClr val="775F55"/>
      </a:dk2>
      <a:lt2>
        <a:srgbClr val="EBDDC3"/>
      </a:lt2>
      <a:accent1>
        <a:srgbClr val="94B6D2"/>
      </a:accent1>
      <a:accent2>
        <a:srgbClr val="DD8047"/>
      </a:accent2>
      <a:accent3>
        <a:srgbClr val="A5AB81"/>
      </a:accent3>
      <a:accent4>
        <a:srgbClr val="D8B25C"/>
      </a:accent4>
      <a:accent5>
        <a:srgbClr val="7BA79D"/>
      </a:accent5>
      <a:accent6>
        <a:srgbClr val="968C8C"/>
      </a:accent6>
      <a:hlink>
        <a:srgbClr val="F7B615"/>
      </a:hlink>
      <a:folHlink>
        <a:srgbClr val="704404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riel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Lecture Notes</Template>
  <TotalTime>2181</TotalTime>
  <Words>566</Words>
  <Application>Microsoft Office PowerPoint</Application>
  <PresentationFormat>On-screen Show (4:3)</PresentationFormat>
  <Paragraphs>87</Paragraphs>
  <Slides>8</Slides>
  <Notes>7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5" baseType="lpstr">
      <vt:lpstr>Arial</vt:lpstr>
      <vt:lpstr>Calibri</vt:lpstr>
      <vt:lpstr>Cambria Math</vt:lpstr>
      <vt:lpstr>Courier New</vt:lpstr>
      <vt:lpstr>Wingdings</vt:lpstr>
      <vt:lpstr>Wingdings 2</vt:lpstr>
      <vt:lpstr>Lecture Notes</vt:lpstr>
      <vt:lpstr> Stopping Sight Distance and Dilemma Zone</vt:lpstr>
      <vt:lpstr>Recap: Practical Stopping Distance</vt:lpstr>
      <vt:lpstr>Application of SSD  in Signal Timing</vt:lpstr>
      <vt:lpstr>Yellow Interval</vt:lpstr>
      <vt:lpstr>The likelihood of the existence of a dilemma zone on an approach decreases as:</vt:lpstr>
      <vt:lpstr>Yellow Interval</vt:lpstr>
      <vt:lpstr>Yellow Interval</vt:lpstr>
      <vt:lpstr>Individual Project Overview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Lecture 01 Course Introduction</dc:title>
  <dc:creator>ylou</dc:creator>
  <cp:lastModifiedBy>Yingyan Lou</cp:lastModifiedBy>
  <cp:revision>438</cp:revision>
  <dcterms:created xsi:type="dcterms:W3CDTF">2010-12-30T22:19:37Z</dcterms:created>
  <dcterms:modified xsi:type="dcterms:W3CDTF">2020-05-12T17:14:17Z</dcterms:modified>
</cp:coreProperties>
</file>